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257" r:id="rId3"/>
    <p:sldId id="273" r:id="rId4"/>
    <p:sldId id="258" r:id="rId5"/>
    <p:sldId id="274" r:id="rId6"/>
    <p:sldId id="276" r:id="rId7"/>
    <p:sldId id="277" r:id="rId8"/>
    <p:sldId id="284" r:id="rId9"/>
    <p:sldId id="285" r:id="rId10"/>
    <p:sldId id="278" r:id="rId11"/>
    <p:sldId id="279" r:id="rId12"/>
    <p:sldId id="280" r:id="rId13"/>
    <p:sldId id="281" r:id="rId14"/>
    <p:sldId id="282" r:id="rId15"/>
    <p:sldId id="283" r:id="rId16"/>
    <p:sldId id="259" r:id="rId17"/>
    <p:sldId id="286" r:id="rId18"/>
    <p:sldId id="287" r:id="rId19"/>
    <p:sldId id="288" r:id="rId20"/>
    <p:sldId id="289" r:id="rId21"/>
    <p:sldId id="290" r:id="rId22"/>
    <p:sldId id="291" r:id="rId23"/>
    <p:sldId id="292" r:id="rId24"/>
    <p:sldId id="293" r:id="rId25"/>
    <p:sldId id="294" r:id="rId26"/>
    <p:sldId id="295" r:id="rId27"/>
    <p:sldId id="296" r:id="rId28"/>
    <p:sldId id="297" r:id="rId29"/>
    <p:sldId id="298"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97E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502" autoAdjust="0"/>
  </p:normalViewPr>
  <p:slideViewPr>
    <p:cSldViewPr>
      <p:cViewPr varScale="1">
        <p:scale>
          <a:sx n="53" d="100"/>
          <a:sy n="53" d="100"/>
        </p:scale>
        <p:origin x="-140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ABDBF8-9BE7-498A-94A0-B98BB837D9F3}" type="datetimeFigureOut">
              <a:rPr lang="en-US" smtClean="0"/>
              <a:pPr/>
              <a:t>5/29/2014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D074F1-3E68-482A-AFB2-D410ED0D78E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18</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20</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21</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22</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23</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24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25</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26</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27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28</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8BD074F1-3E68-482A-AFB2-D410ED0D78E3}"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8BD074F1-3E68-482A-AFB2-D410ED0D78E3}"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8BD074F1-3E68-482A-AFB2-D410ED0D78E3}"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8BD074F1-3E68-482A-AFB2-D410ED0D78E3}"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D074F1-3E68-482A-AFB2-D410ED0D78E3}" type="slidenum">
              <a:rPr lang="en-US" smtClean="0"/>
              <a:pPr/>
              <a:t>17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D91462D8-A56D-4342-8A3F-4C67DAFD43D0}" type="datetimeFigureOut">
              <a:rPr lang="en-US" smtClean="0"/>
              <a:pPr/>
              <a:t>5/29/2014</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4113165-3A96-4834-92EC-2FBCABE63F26}"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91462D8-A56D-4342-8A3F-4C67DAFD43D0}" type="datetimeFigureOut">
              <a:rPr lang="en-US" smtClean="0"/>
              <a:pPr/>
              <a:t>5/29/2014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113165-3A96-4834-92EC-2FBCABE63F2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34113165-3A96-4834-92EC-2FBCABE63F26}"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91462D8-A56D-4342-8A3F-4C67DAFD43D0}" type="datetimeFigureOut">
              <a:rPr lang="en-US" smtClean="0"/>
              <a:pPr/>
              <a:t>5/29/2014</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Free Content">
  <p:cSld name="Free Conten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91462D8-A56D-4342-8A3F-4C67DAFD43D0}" type="datetimeFigureOut">
              <a:rPr lang="en-US" smtClean="0"/>
              <a:pPr/>
              <a:t>5/29/2014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34113165-3A96-4834-92EC-2FBCABE63F26}"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D91462D8-A56D-4342-8A3F-4C67DAFD43D0}" type="datetimeFigureOut">
              <a:rPr lang="en-US" smtClean="0"/>
              <a:pPr/>
              <a:t>5/29/2014</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4113165-3A96-4834-92EC-2FBCABE63F26}"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D91462D8-A56D-4342-8A3F-4C67DAFD43D0}" type="datetimeFigureOut">
              <a:rPr lang="en-US" smtClean="0"/>
              <a:pPr/>
              <a:t>5/29/2014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113165-3A96-4834-92EC-2FBCABE63F26}"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D91462D8-A56D-4342-8A3F-4C67DAFD43D0}" type="datetimeFigureOut">
              <a:rPr lang="en-US" smtClean="0"/>
              <a:pPr/>
              <a:t>5/29/2014</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34113165-3A96-4834-92EC-2FBCABE63F26}"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91462D8-A56D-4342-8A3F-4C67DAFD43D0}" type="datetimeFigureOut">
              <a:rPr lang="en-US" smtClean="0"/>
              <a:pPr/>
              <a:t>5/29/2014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34113165-3A96-4834-92EC-2FBCABE63F2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D91462D8-A56D-4342-8A3F-4C67DAFD43D0}" type="datetimeFigureOut">
              <a:rPr lang="en-US" smtClean="0"/>
              <a:pPr/>
              <a:t>5/29/2014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34113165-3A96-4834-92EC-2FBCABE63F2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34113165-3A96-4834-92EC-2FBCABE63F26}"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D91462D8-A56D-4342-8A3F-4C67DAFD43D0}" type="datetimeFigureOut">
              <a:rPr lang="en-US" smtClean="0"/>
              <a:pPr/>
              <a:t>5/29/2014</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34113165-3A96-4834-92EC-2FBCABE63F26}"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D91462D8-A56D-4342-8A3F-4C67DAFD43D0}" type="datetimeFigureOut">
              <a:rPr lang="en-US" smtClean="0"/>
              <a:pPr/>
              <a:t>5/29/2014</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D91462D8-A56D-4342-8A3F-4C67DAFD43D0}" type="datetimeFigureOut">
              <a:rPr lang="en-US" smtClean="0"/>
              <a:pPr/>
              <a:t>5/29/2014</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34113165-3A96-4834-92EC-2FBCABE63F26}"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mailto:john.doe@siemens.com" TargetMode="Externa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masscec.com/content/microgrids-%E2%80%93-benefits-models-barriers-and-suggested-policy-initiatives-commonwealth"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energy.pace.edu/publications/all" TargetMode="External"/><Relationship Id="rId4" Type="http://schemas.openxmlformats.org/officeDocument/2006/relationships/hyperlink" Target="http://mn.gov/commerce/energy/images/MN-Microgrid-WP-FINAL-amended.pdf"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nyserda.ny.gov/Publications/Research-and-Development-Technical-Reports/Electric-Power-Delivery-Reports.aspx"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www.nyserda.ny.gov/-/media/Files/Publications/Research/Electic-Power-Delivery/microgrids-value-opportunities-barriers.pdf"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3.dps.ny.gov/W/PSCWeb.nsf/All/26BE8A93967E604785257CC40066B91A?OpenDocument"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nyssmartgrid.com/microgrid/" TargetMode="External"/><Relationship Id="rId4" Type="http://schemas.openxmlformats.org/officeDocument/2006/relationships/hyperlink" Target="http://nyssmartgrid.com/resources/research/"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62000" y="1981200"/>
            <a:ext cx="7696200" cy="1752600"/>
          </a:xfrm>
        </p:spPr>
        <p:style>
          <a:lnRef idx="1">
            <a:schemeClr val="accent3"/>
          </a:lnRef>
          <a:fillRef idx="2">
            <a:schemeClr val="accent3"/>
          </a:fillRef>
          <a:effectRef idx="1">
            <a:schemeClr val="accent3"/>
          </a:effectRef>
          <a:fontRef idx="minor">
            <a:schemeClr val="dk1"/>
          </a:fontRef>
        </p:style>
        <p:txBody>
          <a:bodyPr>
            <a:normAutofit/>
          </a:bodyPr>
          <a:lstStyle/>
          <a:p>
            <a:endParaRPr lang="en-US" b="1" dirty="0" smtClean="0"/>
          </a:p>
          <a:p>
            <a:r>
              <a:rPr lang="en-US" b="1" dirty="0" smtClean="0"/>
              <a:t>Working Group II: Platform Technologies</a:t>
            </a:r>
          </a:p>
          <a:p>
            <a:endParaRPr lang="en-US" dirty="0" smtClean="0"/>
          </a:p>
          <a:p>
            <a:r>
              <a:rPr lang="en-US" b="1" dirty="0" smtClean="0"/>
              <a:t>Subcommittee on Microgrids and </a:t>
            </a:r>
            <a:br>
              <a:rPr lang="en-US" b="1" dirty="0" smtClean="0"/>
            </a:br>
            <a:r>
              <a:rPr lang="en-US" b="1" dirty="0" smtClean="0"/>
              <a:t>Community Grids</a:t>
            </a:r>
            <a:endParaRPr lang="en-US" dirty="0"/>
          </a:p>
        </p:txBody>
      </p:sp>
      <p:sp>
        <p:nvSpPr>
          <p:cNvPr id="2" name="Title 1"/>
          <p:cNvSpPr>
            <a:spLocks noGrp="1"/>
          </p:cNvSpPr>
          <p:nvPr>
            <p:ph type="ctrTitle"/>
          </p:nvPr>
        </p:nvSpPr>
        <p:spPr>
          <a:xfrm>
            <a:off x="304800" y="152400"/>
            <a:ext cx="8458200" cy="1470025"/>
          </a:xfrm>
        </p:spPr>
        <p:txBody>
          <a:bodyPr/>
          <a:lstStyle/>
          <a:p>
            <a:r>
              <a:rPr lang="en-US" b="1" dirty="0" smtClean="0">
                <a:latin typeface="Garamond" pitchFamily="18" charset="0"/>
              </a:rPr>
              <a:t>Reforming the Energy Vision</a:t>
            </a:r>
            <a:endParaRPr lang="en-US" b="1" dirty="0">
              <a:latin typeface="Garamond" pitchFamily="18" charset="0"/>
            </a:endParaRPr>
          </a:p>
        </p:txBody>
      </p:sp>
      <p:sp>
        <p:nvSpPr>
          <p:cNvPr id="5" name="TextBox 4"/>
          <p:cNvSpPr txBox="1"/>
          <p:nvPr/>
        </p:nvSpPr>
        <p:spPr>
          <a:xfrm>
            <a:off x="1828800" y="4572000"/>
            <a:ext cx="5585183" cy="830997"/>
          </a:xfrm>
          <a:prstGeom prst="rect">
            <a:avLst/>
          </a:prstGeom>
          <a:noFill/>
        </p:spPr>
        <p:txBody>
          <a:bodyPr wrap="none" rtlCol="0">
            <a:spAutoFit/>
          </a:bodyPr>
          <a:lstStyle/>
          <a:p>
            <a:pPr algn="ctr"/>
            <a:r>
              <a:rPr lang="en-US" sz="1600" b="1" cap="all" spc="250" dirty="0" smtClean="0">
                <a:solidFill>
                  <a:schemeClr val="tx2"/>
                </a:solidFill>
              </a:rPr>
              <a:t>Thursday, May 29, 2014, 10:00 AM</a:t>
            </a:r>
          </a:p>
          <a:p>
            <a:pPr algn="ctr"/>
            <a:endParaRPr lang="en-US" sz="1600" b="1" cap="all" spc="250" dirty="0" smtClean="0">
              <a:solidFill>
                <a:schemeClr val="tx2"/>
              </a:solidFill>
            </a:endParaRPr>
          </a:p>
          <a:p>
            <a:pPr algn="ctr"/>
            <a:r>
              <a:rPr lang="en-US" sz="1600" b="1" cap="all" spc="250" dirty="0" smtClean="0">
                <a:solidFill>
                  <a:schemeClr val="tx2"/>
                </a:solidFill>
              </a:rPr>
              <a:t>Weekly Webinar/Conference Call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250825" y="4151315"/>
            <a:ext cx="8893175" cy="870014"/>
          </a:xfrm>
        </p:spPr>
        <p:txBody>
          <a:bodyPr/>
          <a:lstStyle/>
          <a:p>
            <a:r>
              <a:rPr lang="en-US" dirty="0" smtClean="0">
                <a:solidFill>
                  <a:srgbClr val="FF0000"/>
                </a:solidFill>
              </a:rPr>
              <a:t>Add working subgroup name</a:t>
            </a:r>
            <a:endParaRPr lang="en-US" dirty="0">
              <a:solidFill>
                <a:srgbClr val="FF0000"/>
              </a:solidFill>
            </a:endParaRPr>
          </a:p>
        </p:txBody>
      </p:sp>
      <p:sp>
        <p:nvSpPr>
          <p:cNvPr id="4" name="Subtitle 3"/>
          <p:cNvSpPr>
            <a:spLocks noGrp="1"/>
          </p:cNvSpPr>
          <p:nvPr>
            <p:ph type="subTitle" idx="1"/>
          </p:nvPr>
        </p:nvSpPr>
        <p:spPr>
          <a:xfrm>
            <a:off x="250825" y="2971800"/>
            <a:ext cx="8893175" cy="1179515"/>
          </a:xfrm>
        </p:spPr>
        <p:txBody>
          <a:bodyPr/>
          <a:lstStyle/>
          <a:p>
            <a:r>
              <a:rPr lang="en-US" b="0" i="1" dirty="0"/>
              <a:t>Reforming the Energy Vision (REV)</a:t>
            </a:r>
            <a:br>
              <a:rPr lang="en-US" b="0" i="1" dirty="0"/>
            </a:br>
            <a:r>
              <a:rPr lang="en-US" b="0" i="1" dirty="0"/>
              <a:t>Working Group II: Platform </a:t>
            </a:r>
            <a:r>
              <a:rPr lang="en-US" b="0" i="1" dirty="0" smtClean="0"/>
              <a:t>Technologies</a:t>
            </a:r>
            <a:r>
              <a:rPr lang="en-US" i="1" dirty="0" smtClean="0"/>
              <a:t/>
            </a:r>
            <a:br>
              <a:rPr lang="en-US" i="1" dirty="0" smtClean="0"/>
            </a:br>
            <a:endParaRPr lang="en-US" i="1" dirty="0"/>
          </a:p>
          <a:p>
            <a:r>
              <a:rPr lang="en-US" dirty="0"/>
              <a:t>Subcommittee on Microgrids and Community Grids</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Members of the Working Subgroup</a:t>
            </a:r>
            <a:endParaRPr lang="en-US" dirty="0"/>
          </a:p>
        </p:txBody>
      </p:sp>
      <p:sp>
        <p:nvSpPr>
          <p:cNvPr id="5" name="Content Placeholder 4"/>
          <p:cNvSpPr>
            <a:spLocks noGrp="1"/>
          </p:cNvSpPr>
          <p:nvPr>
            <p:ph idx="1"/>
          </p:nvPr>
        </p:nvSpPr>
        <p:spPr/>
        <p:txBody>
          <a:bodyPr/>
          <a:lstStyle/>
          <a:p>
            <a:r>
              <a:rPr lang="en-US" dirty="0" smtClean="0">
                <a:solidFill>
                  <a:srgbClr val="FF0000"/>
                </a:solidFill>
              </a:rPr>
              <a:t>Please list the active members of the working subgroup here and their affiliation.</a:t>
            </a:r>
            <a:endParaRPr lang="en-US" dirty="0">
              <a:solidFill>
                <a:srgbClr val="FF0000"/>
              </a:solidFill>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Introduction</a:t>
            </a:r>
            <a:endParaRPr lang="en-US" dirty="0"/>
          </a:p>
        </p:txBody>
      </p:sp>
      <p:sp>
        <p:nvSpPr>
          <p:cNvPr id="5" name="Content Placeholder 4"/>
          <p:cNvSpPr>
            <a:spLocks noGrp="1"/>
          </p:cNvSpPr>
          <p:nvPr>
            <p:ph idx="1"/>
          </p:nvPr>
        </p:nvSpPr>
        <p:spPr/>
        <p:txBody>
          <a:bodyPr/>
          <a:lstStyle/>
          <a:p>
            <a:r>
              <a:rPr lang="en-US" dirty="0" smtClean="0">
                <a:solidFill>
                  <a:srgbClr val="FF0000"/>
                </a:solidFill>
              </a:rPr>
              <a:t>Please add a brief description of the working subgroup tasks and a high level summary of the working subgroup procedure. </a:t>
            </a:r>
            <a:endParaRPr lang="en-US" dirty="0">
              <a:solidFill>
                <a:srgbClr val="FF0000"/>
              </a:solidFill>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Body</a:t>
            </a:r>
            <a:endParaRPr lang="en-US" dirty="0"/>
          </a:p>
        </p:txBody>
      </p:sp>
      <p:sp>
        <p:nvSpPr>
          <p:cNvPr id="5" name="Content Placeholder 4"/>
          <p:cNvSpPr>
            <a:spLocks noGrp="1"/>
          </p:cNvSpPr>
          <p:nvPr>
            <p:ph idx="1"/>
          </p:nvPr>
        </p:nvSpPr>
        <p:spPr/>
        <p:txBody>
          <a:bodyPr/>
          <a:lstStyle/>
          <a:p>
            <a:r>
              <a:rPr lang="en-US" dirty="0" smtClean="0">
                <a:solidFill>
                  <a:srgbClr val="FF0000"/>
                </a:solidFill>
              </a:rPr>
              <a:t>Working subgroup leaders  - please draft a list of sub-headings specific to your working subgroup</a:t>
            </a:r>
          </a:p>
          <a:p>
            <a:endParaRPr lang="en-US" dirty="0" smtClean="0">
              <a:solidFill>
                <a:srgbClr val="FF0000"/>
              </a:solidFill>
            </a:endParaRPr>
          </a:p>
          <a:p>
            <a:r>
              <a:rPr lang="en-US" dirty="0" smtClean="0">
                <a:solidFill>
                  <a:srgbClr val="FF0000"/>
                </a:solidFill>
              </a:rPr>
              <a:t>In this section please document the facts as well as pros and cons of the findings.</a:t>
            </a:r>
          </a:p>
          <a:p>
            <a:endParaRPr lang="en-US" dirty="0">
              <a:solidFill>
                <a:srgbClr val="FF0000"/>
              </a:solidFill>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Conclusion</a:t>
            </a:r>
            <a:endParaRPr lang="en-US" dirty="0"/>
          </a:p>
        </p:txBody>
      </p:sp>
      <p:sp>
        <p:nvSpPr>
          <p:cNvPr id="5" name="Content Placeholder 4"/>
          <p:cNvSpPr>
            <a:spLocks noGrp="1"/>
          </p:cNvSpPr>
          <p:nvPr>
            <p:ph idx="1"/>
          </p:nvPr>
        </p:nvSpPr>
        <p:spPr/>
        <p:txBody>
          <a:bodyPr/>
          <a:lstStyle/>
          <a:p>
            <a:r>
              <a:rPr lang="en-US" dirty="0" smtClean="0">
                <a:solidFill>
                  <a:srgbClr val="FF0000"/>
                </a:solidFill>
              </a:rPr>
              <a:t>Please summarize the key findings and recommendations to be considered by the NYSDPS. </a:t>
            </a:r>
            <a:endParaRPr lang="en-US" dirty="0">
              <a:solidFill>
                <a:srgbClr val="FF0000"/>
              </a:solidFill>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Thank you for your attention!</a:t>
            </a:r>
            <a:endParaRPr lang="en-US" dirty="0"/>
          </a:p>
        </p:txBody>
      </p:sp>
      <p:sp>
        <p:nvSpPr>
          <p:cNvPr id="8" name="Rectangle 4"/>
          <p:cNvSpPr>
            <a:spLocks noChangeArrowheads="1"/>
          </p:cNvSpPr>
          <p:nvPr/>
        </p:nvSpPr>
        <p:spPr bwMode="gray">
          <a:xfrm>
            <a:off x="4718050" y="1412875"/>
            <a:ext cx="4425950" cy="4749800"/>
          </a:xfrm>
          <a:prstGeom prst="rect">
            <a:avLst/>
          </a:prstGeom>
          <a:solidFill>
            <a:srgbClr val="D7D7CD"/>
          </a:solidFill>
          <a:ln w="9525">
            <a:noFill/>
            <a:miter lim="800000"/>
            <a:headEnd/>
            <a:tailEnd/>
          </a:ln>
        </p:spPr>
        <p:txBody>
          <a:bodyPr lIns="252000" tIns="144000" rIns="180000" bIns="144000"/>
          <a:lstStyle/>
          <a:p>
            <a:pPr algn="l">
              <a:lnSpc>
                <a:spcPct val="100000"/>
              </a:lnSpc>
              <a:spcBef>
                <a:spcPts val="500"/>
              </a:spcBef>
              <a:spcAft>
                <a:spcPts val="500"/>
              </a:spcAft>
              <a:buFont typeface="Wingdings" charset="2"/>
              <a:buNone/>
            </a:pPr>
            <a:r>
              <a:rPr lang="en-US" dirty="0"/>
              <a:t>John </a:t>
            </a:r>
            <a:r>
              <a:rPr lang="en-US" dirty="0" smtClean="0"/>
              <a:t>Doe – </a:t>
            </a:r>
            <a:r>
              <a:rPr lang="en-US" dirty="0" smtClean="0">
                <a:solidFill>
                  <a:srgbClr val="FF0000"/>
                </a:solidFill>
              </a:rPr>
              <a:t>Working subgroup leader details</a:t>
            </a:r>
            <a:r>
              <a:rPr lang="en-US" dirty="0"/>
              <a:t/>
            </a:r>
            <a:br>
              <a:rPr lang="en-US" dirty="0"/>
            </a:br>
            <a:r>
              <a:rPr lang="en-US" b="0" dirty="0"/>
              <a:t>Job title</a:t>
            </a:r>
            <a:br>
              <a:rPr lang="en-US" b="0" dirty="0"/>
            </a:br>
            <a:r>
              <a:rPr lang="en-US" b="0" dirty="0"/>
              <a:t>Group / Region / Department XY </a:t>
            </a:r>
          </a:p>
          <a:p>
            <a:pPr algn="l">
              <a:lnSpc>
                <a:spcPct val="100000"/>
              </a:lnSpc>
              <a:spcBef>
                <a:spcPts val="500"/>
              </a:spcBef>
              <a:spcAft>
                <a:spcPts val="500"/>
              </a:spcAft>
              <a:buFont typeface="Wingdings" charset="2"/>
              <a:buNone/>
            </a:pPr>
            <a:r>
              <a:rPr lang="en-US" b="0" dirty="0"/>
              <a:t>Street 123</a:t>
            </a:r>
            <a:br>
              <a:rPr lang="en-US" b="0" dirty="0"/>
            </a:br>
            <a:r>
              <a:rPr lang="en-US" b="0" dirty="0"/>
              <a:t>12345 City</a:t>
            </a:r>
          </a:p>
          <a:p>
            <a:pPr algn="l">
              <a:lnSpc>
                <a:spcPct val="100000"/>
              </a:lnSpc>
              <a:spcBef>
                <a:spcPts val="500"/>
              </a:spcBef>
              <a:spcAft>
                <a:spcPts val="500"/>
              </a:spcAft>
              <a:buFont typeface="Wingdings" charset="2"/>
              <a:buNone/>
            </a:pPr>
            <a:r>
              <a:rPr lang="en-US" b="0" dirty="0"/>
              <a:t>Phone: +49 (123) 45 67-890</a:t>
            </a:r>
            <a:br>
              <a:rPr lang="en-US" b="0" dirty="0"/>
            </a:br>
            <a:r>
              <a:rPr lang="en-US" b="0" dirty="0"/>
              <a:t>Fax: +49 (123) 45 67-890</a:t>
            </a:r>
            <a:br>
              <a:rPr lang="en-US" b="0" dirty="0"/>
            </a:br>
            <a:r>
              <a:rPr lang="en-US" b="0" dirty="0"/>
              <a:t>Mobile: +49 (123) 45 67 89 0</a:t>
            </a:r>
          </a:p>
          <a:p>
            <a:pPr algn="l">
              <a:lnSpc>
                <a:spcPct val="100000"/>
              </a:lnSpc>
              <a:spcBef>
                <a:spcPts val="500"/>
              </a:spcBef>
              <a:spcAft>
                <a:spcPts val="500"/>
              </a:spcAft>
              <a:buFont typeface="Wingdings" charset="2"/>
              <a:buNone/>
            </a:pPr>
            <a:r>
              <a:rPr lang="en-US" b="0" dirty="0"/>
              <a:t>E-mail:</a:t>
            </a:r>
            <a:br>
              <a:rPr lang="en-US" b="0" dirty="0"/>
            </a:br>
            <a:r>
              <a:rPr lang="en-US" b="0" dirty="0" smtClean="0">
                <a:hlinkClick r:id="rId2"/>
              </a:rPr>
              <a:t>john.doe@XXXXX.com</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990600"/>
          </a:xfrm>
        </p:spPr>
        <p:txBody>
          <a:bodyPr>
            <a:normAutofit/>
          </a:bodyPr>
          <a:lstStyle/>
          <a:p>
            <a:r>
              <a:rPr lang="en-US" i="1" dirty="0" smtClean="0"/>
              <a:t>Smaller, focused groups</a:t>
            </a:r>
          </a:p>
        </p:txBody>
      </p:sp>
      <p:sp>
        <p:nvSpPr>
          <p:cNvPr id="3" name="Content Placeholder 2"/>
          <p:cNvSpPr>
            <a:spLocks noGrp="1"/>
          </p:cNvSpPr>
          <p:nvPr>
            <p:ph sz="quarter" idx="1"/>
          </p:nvPr>
        </p:nvSpPr>
        <p:spPr/>
        <p:txBody>
          <a:bodyPr>
            <a:normAutofit/>
          </a:bodyPr>
          <a:lstStyle/>
          <a:p>
            <a:r>
              <a:rPr lang="en-US" i="1" dirty="0" smtClean="0"/>
              <a:t>In addition to the stated objectives for each topic area, a primary objective is to identify all relevant issues not already listed in this document.</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990600"/>
          </a:xfrm>
        </p:spPr>
        <p:txBody>
          <a:bodyPr>
            <a:normAutofit fontScale="90000"/>
          </a:bodyPr>
          <a:lstStyle/>
          <a:p>
            <a:r>
              <a:rPr lang="en-US" i="1" dirty="0" smtClean="0"/>
              <a:t>TOPIC AREA: Value of Microgrids</a:t>
            </a:r>
            <a:r>
              <a:rPr lang="en-US" i="1" dirty="0" smtClean="0">
                <a:solidFill>
                  <a:srgbClr val="FF0000"/>
                </a:solidFill>
              </a:rPr>
              <a:t> -- NEW!</a:t>
            </a:r>
          </a:p>
        </p:txBody>
      </p:sp>
      <p:sp>
        <p:nvSpPr>
          <p:cNvPr id="3" name="Content Placeholder 2"/>
          <p:cNvSpPr>
            <a:spLocks noGrp="1"/>
          </p:cNvSpPr>
          <p:nvPr>
            <p:ph sz="quarter" idx="1"/>
          </p:nvPr>
        </p:nvSpPr>
        <p:spPr>
          <a:xfrm>
            <a:off x="301752" y="1527048"/>
            <a:ext cx="8503920" cy="5102352"/>
          </a:xfrm>
        </p:spPr>
        <p:txBody>
          <a:bodyPr>
            <a:normAutofit fontScale="92500" lnSpcReduction="10000"/>
          </a:bodyPr>
          <a:lstStyle/>
          <a:p>
            <a:pPr>
              <a:buNone/>
            </a:pPr>
            <a:r>
              <a:rPr lang="en-US" sz="2900" dirty="0" smtClean="0">
                <a:solidFill>
                  <a:srgbClr val="1B97E3"/>
                </a:solidFill>
              </a:rPr>
              <a:t>Objectives:</a:t>
            </a:r>
          </a:p>
          <a:p>
            <a:pPr lvl="0"/>
            <a:r>
              <a:rPr lang="en-US" sz="2800" dirty="0" smtClean="0"/>
              <a:t>Establish a recommended set of goals microgrids should fulfill and what overall purpose they should serve</a:t>
            </a:r>
          </a:p>
          <a:p>
            <a:pPr lvl="1"/>
            <a:r>
              <a:rPr lang="en-US" sz="2400" dirty="0" smtClean="0"/>
              <a:t>Ensure power, heating, and cooling to facilities</a:t>
            </a:r>
          </a:p>
          <a:p>
            <a:pPr lvl="1"/>
            <a:r>
              <a:rPr lang="en-US" sz="2400" dirty="0" smtClean="0"/>
              <a:t>Improve energy efficiency, resiliency, power quality, and security</a:t>
            </a:r>
          </a:p>
          <a:p>
            <a:pPr lvl="1"/>
            <a:r>
              <a:rPr lang="en-US" sz="2400" dirty="0" smtClean="0"/>
              <a:t>Reduce environmental impacts and accelerate deployment of clean and renewable resources</a:t>
            </a:r>
          </a:p>
          <a:p>
            <a:pPr lvl="1"/>
            <a:r>
              <a:rPr lang="en-US" sz="2400" dirty="0" smtClean="0"/>
              <a:t>Provide grid support (e.g. ancillary services)</a:t>
            </a:r>
          </a:p>
          <a:p>
            <a:pPr lvl="1"/>
            <a:r>
              <a:rPr lang="en-US" sz="2400" dirty="0" smtClean="0"/>
              <a:t>Minimize utility lost revenue and maximize grid services and customer benefit</a:t>
            </a:r>
          </a:p>
          <a:p>
            <a:pPr lvl="1"/>
            <a:r>
              <a:rPr lang="en-US" sz="2400" dirty="0" smtClean="0"/>
              <a:t>Attract significant utility and private investment</a:t>
            </a:r>
            <a:endParaRPr 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200" i="1" dirty="0" smtClean="0"/>
              <a:t>TOPIC AREA: Applicable regulatory framework for microgrids in other jurisdictions</a:t>
            </a:r>
          </a:p>
        </p:txBody>
      </p:sp>
      <p:sp>
        <p:nvSpPr>
          <p:cNvPr id="3" name="Content Placeholder 2"/>
          <p:cNvSpPr>
            <a:spLocks noGrp="1"/>
          </p:cNvSpPr>
          <p:nvPr>
            <p:ph sz="quarter" idx="1"/>
          </p:nvPr>
        </p:nvSpPr>
        <p:spPr>
          <a:xfrm>
            <a:off x="301752" y="1527048"/>
            <a:ext cx="8503920" cy="5102352"/>
          </a:xfrm>
        </p:spPr>
        <p:txBody>
          <a:bodyPr>
            <a:normAutofit/>
          </a:bodyPr>
          <a:lstStyle/>
          <a:p>
            <a:pPr>
              <a:buNone/>
            </a:pPr>
            <a:r>
              <a:rPr lang="en-US" sz="2900" dirty="0" smtClean="0">
                <a:solidFill>
                  <a:srgbClr val="1B97E3"/>
                </a:solidFill>
              </a:rPr>
              <a:t>Objectives:</a:t>
            </a:r>
          </a:p>
          <a:p>
            <a:pPr lvl="0"/>
            <a:r>
              <a:rPr lang="en-US" sz="2800" dirty="0" smtClean="0"/>
              <a:t>Identify if other jurisdictions have implemented regulations to better facilitate the development of single- and multi-customer microgrids</a:t>
            </a:r>
          </a:p>
          <a:p>
            <a:pPr lvl="1"/>
            <a:r>
              <a:rPr lang="en-US" sz="2400" dirty="0" smtClean="0"/>
              <a:t>Resources:</a:t>
            </a:r>
          </a:p>
          <a:p>
            <a:pPr lvl="1"/>
            <a:r>
              <a:rPr lang="en-US" sz="2400" u="sng" dirty="0" smtClean="0">
                <a:hlinkClick r:id="rId3"/>
              </a:rPr>
              <a:t>Massachusetts CEC report</a:t>
            </a:r>
            <a:r>
              <a:rPr lang="en-US" sz="2400" dirty="0" smtClean="0"/>
              <a:t> (</a:t>
            </a:r>
            <a:r>
              <a:rPr lang="en-US" sz="2400" dirty="0" err="1" smtClean="0"/>
              <a:t>weblink</a:t>
            </a:r>
            <a:r>
              <a:rPr lang="en-US" sz="2400" dirty="0" smtClean="0"/>
              <a:t>)</a:t>
            </a:r>
          </a:p>
          <a:p>
            <a:pPr lvl="1"/>
            <a:r>
              <a:rPr lang="en-US" sz="2400" u="sng" dirty="0" smtClean="0">
                <a:hlinkClick r:id="rId4"/>
              </a:rPr>
              <a:t>Minnesota report</a:t>
            </a:r>
            <a:r>
              <a:rPr lang="en-US" sz="2400" dirty="0" smtClean="0"/>
              <a:t> (.</a:t>
            </a:r>
            <a:r>
              <a:rPr lang="en-US" sz="2400" dirty="0" err="1" smtClean="0"/>
              <a:t>pdf</a:t>
            </a:r>
            <a:r>
              <a:rPr lang="en-US" sz="2400" dirty="0" smtClean="0"/>
              <a:t>)</a:t>
            </a:r>
          </a:p>
          <a:p>
            <a:pPr lvl="1"/>
            <a:r>
              <a:rPr lang="en-US" sz="2400" u="sng" dirty="0" smtClean="0">
                <a:hlinkClick r:id="rId5"/>
              </a:rPr>
              <a:t>Pace reports</a:t>
            </a:r>
            <a:r>
              <a:rPr lang="en-US" sz="2400" dirty="0" smtClean="0"/>
              <a:t> (</a:t>
            </a:r>
            <a:r>
              <a:rPr lang="en-US" sz="2400" dirty="0" err="1" smtClean="0"/>
              <a:t>weblink</a:t>
            </a:r>
            <a:r>
              <a:rPr lang="en-US" sz="2400" dirty="0" smtClean="0"/>
              <a:t>)</a:t>
            </a:r>
          </a:p>
          <a:p>
            <a:pPr lvl="1"/>
            <a:r>
              <a:rPr lang="en-US" sz="2400" dirty="0" smtClean="0"/>
              <a:t>Navigant study to complete in summer 2014</a:t>
            </a:r>
          </a:p>
          <a:p>
            <a:pPr lvl="1"/>
            <a:r>
              <a:rPr lang="en-US" sz="2400" dirty="0" smtClean="0"/>
              <a:t>Connecticut microgrid program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200" i="1" dirty="0" smtClean="0"/>
              <a:t>TOPIC AREA: Applicable regulatory framework for microgrids in other jurisdictions</a:t>
            </a:r>
          </a:p>
        </p:txBody>
      </p:sp>
      <p:sp>
        <p:nvSpPr>
          <p:cNvPr id="3" name="Content Placeholder 2"/>
          <p:cNvSpPr>
            <a:spLocks noGrp="1"/>
          </p:cNvSpPr>
          <p:nvPr>
            <p:ph sz="quarter" idx="1"/>
          </p:nvPr>
        </p:nvSpPr>
        <p:spPr>
          <a:xfrm>
            <a:off x="301752" y="1527048"/>
            <a:ext cx="8503920" cy="5102352"/>
          </a:xfrm>
        </p:spPr>
        <p:txBody>
          <a:bodyPr>
            <a:normAutofit/>
          </a:bodyPr>
          <a:lstStyle/>
          <a:p>
            <a:pPr>
              <a:buNone/>
            </a:pPr>
            <a:r>
              <a:rPr lang="en-US" sz="2900" dirty="0" smtClean="0">
                <a:solidFill>
                  <a:srgbClr val="1B97E3"/>
                </a:solidFill>
              </a:rPr>
              <a:t>Focus Team:</a:t>
            </a:r>
          </a:p>
          <a:p>
            <a:pPr lvl="1"/>
            <a:r>
              <a:rPr lang="en-US" sz="2400" b="1" dirty="0" smtClean="0"/>
              <a:t>“Andrea </a:t>
            </a:r>
            <a:r>
              <a:rPr lang="en-US" sz="2400" b="1" dirty="0" err="1" smtClean="0"/>
              <a:t>Cerbin</a:t>
            </a:r>
            <a:r>
              <a:rPr lang="en-US" sz="2400" b="1" dirty="0" smtClean="0"/>
              <a:t>, Pace Energy and Climate Center” - LEAD</a:t>
            </a:r>
            <a:endParaRPr lang="en-US" sz="2400" dirty="0" smtClean="0"/>
          </a:p>
          <a:p>
            <a:pPr lvl="1"/>
            <a:r>
              <a:rPr lang="en-US" sz="2400" dirty="0" smtClean="0"/>
              <a:t>“Henrietta </a:t>
            </a:r>
            <a:r>
              <a:rPr lang="en-US" sz="2400" dirty="0" err="1" smtClean="0"/>
              <a:t>DeVeer</a:t>
            </a:r>
            <a:r>
              <a:rPr lang="en-US" sz="2400" dirty="0" smtClean="0"/>
              <a:t>, Prime Solutions, Inc. / Energy Engineering”</a:t>
            </a:r>
          </a:p>
          <a:p>
            <a:pPr lvl="1"/>
            <a:r>
              <a:rPr lang="en-US" sz="2400" dirty="0" smtClean="0"/>
              <a:t>“Jim Gallagher, NYS Smart Grid Consortium”</a:t>
            </a:r>
          </a:p>
          <a:p>
            <a:pPr lvl="1"/>
            <a:r>
              <a:rPr lang="en-US" sz="2400" dirty="0" smtClean="0"/>
              <a:t>“Walter Levesque, DNV GL”</a:t>
            </a:r>
          </a:p>
          <a:p>
            <a:pPr lvl="1"/>
            <a:r>
              <a:rPr lang="en-US" sz="2300" dirty="0" smtClean="0">
                <a:solidFill>
                  <a:srgbClr val="FF0000"/>
                </a:solidFill>
              </a:rPr>
              <a:t>Need volunteer(s) – especially utility representatives</a:t>
            </a:r>
            <a:endParaRPr lang="en-US" sz="4900" dirty="0" smtClean="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t>Convener Team</a:t>
            </a:r>
            <a:endParaRPr lang="en-US" dirty="0"/>
          </a:p>
        </p:txBody>
      </p:sp>
      <p:sp>
        <p:nvSpPr>
          <p:cNvPr id="3" name="Content Placeholder 2"/>
          <p:cNvSpPr>
            <a:spLocks noGrp="1"/>
          </p:cNvSpPr>
          <p:nvPr>
            <p:ph sz="quarter" idx="1"/>
          </p:nvPr>
        </p:nvSpPr>
        <p:spPr/>
        <p:txBody>
          <a:bodyPr>
            <a:normAutofit/>
          </a:bodyPr>
          <a:lstStyle/>
          <a:p>
            <a:pPr>
              <a:buNone/>
            </a:pPr>
            <a:r>
              <a:rPr lang="en-US" dirty="0" smtClean="0">
                <a:solidFill>
                  <a:srgbClr val="1B97E3"/>
                </a:solidFill>
              </a:rPr>
              <a:t>Co-convened by</a:t>
            </a:r>
            <a:endParaRPr lang="en-US" dirty="0">
              <a:solidFill>
                <a:srgbClr val="1B97E3"/>
              </a:solidFill>
            </a:endParaRPr>
          </a:p>
          <a:p>
            <a:r>
              <a:rPr lang="en-US" dirty="0" smtClean="0"/>
              <a:t>Andrea </a:t>
            </a:r>
            <a:r>
              <a:rPr lang="en-US" dirty="0" err="1" smtClean="0"/>
              <a:t>Cerbin</a:t>
            </a:r>
            <a:r>
              <a:rPr lang="en-US" dirty="0" smtClean="0"/>
              <a:t> (Pace Energy and Climate Center)</a:t>
            </a:r>
          </a:p>
          <a:p>
            <a:r>
              <a:rPr lang="en-US" dirty="0" smtClean="0"/>
              <a:t>Matt Wallace (Department of Public Service)</a:t>
            </a:r>
          </a:p>
          <a:p>
            <a:r>
              <a:rPr lang="en-US" dirty="0" smtClean="0"/>
              <a:t>Tom </a:t>
            </a:r>
            <a:r>
              <a:rPr lang="en-US" dirty="0" err="1" smtClean="0"/>
              <a:t>Mimnagh</a:t>
            </a:r>
            <a:r>
              <a:rPr lang="en-US" dirty="0" smtClean="0"/>
              <a:t> (ConEdison)</a:t>
            </a:r>
          </a:p>
          <a:p>
            <a:r>
              <a:rPr lang="en-US" dirty="0" smtClean="0"/>
              <a:t>Walter Levesque (DNV GL)</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200" i="1" dirty="0" smtClean="0"/>
              <a:t>TOPIC AREA: Need for regulatory reform for microgrids in New York State</a:t>
            </a:r>
          </a:p>
        </p:txBody>
      </p:sp>
      <p:sp>
        <p:nvSpPr>
          <p:cNvPr id="3" name="Content Placeholder 2"/>
          <p:cNvSpPr>
            <a:spLocks noGrp="1"/>
          </p:cNvSpPr>
          <p:nvPr>
            <p:ph sz="quarter" idx="1"/>
          </p:nvPr>
        </p:nvSpPr>
        <p:spPr>
          <a:xfrm>
            <a:off x="301752" y="1527048"/>
            <a:ext cx="8503920" cy="5102352"/>
          </a:xfrm>
        </p:spPr>
        <p:txBody>
          <a:bodyPr>
            <a:normAutofit fontScale="92500"/>
          </a:bodyPr>
          <a:lstStyle/>
          <a:p>
            <a:pPr>
              <a:buNone/>
            </a:pPr>
            <a:r>
              <a:rPr lang="en-US" sz="2900" dirty="0" smtClean="0">
                <a:solidFill>
                  <a:srgbClr val="1B97E3"/>
                </a:solidFill>
              </a:rPr>
              <a:t>Objectives:</a:t>
            </a:r>
          </a:p>
          <a:p>
            <a:pPr lvl="0"/>
            <a:r>
              <a:rPr lang="en-US" sz="2800" dirty="0" smtClean="0"/>
              <a:t>Research regulation, exemption process (including: define “users”)</a:t>
            </a:r>
          </a:p>
          <a:p>
            <a:pPr lvl="1"/>
            <a:r>
              <a:rPr lang="en-US" sz="2400" dirty="0" smtClean="0"/>
              <a:t>Microgrid developers must be granted a specific exception from Public Service Law by the PSC to serve other customers</a:t>
            </a:r>
          </a:p>
          <a:p>
            <a:pPr lvl="1"/>
            <a:r>
              <a:rPr lang="en-US" sz="2400" dirty="0" smtClean="0"/>
              <a:t>Resources:</a:t>
            </a:r>
          </a:p>
          <a:p>
            <a:pPr lvl="1"/>
            <a:r>
              <a:rPr lang="en-US" sz="2400" u="sng" dirty="0" smtClean="0">
                <a:hlinkClick r:id="rId3"/>
              </a:rPr>
              <a:t>NYSERDA Reports</a:t>
            </a:r>
            <a:r>
              <a:rPr lang="en-US" sz="2400" dirty="0" smtClean="0"/>
              <a:t> (</a:t>
            </a:r>
            <a:r>
              <a:rPr lang="en-US" sz="2400" dirty="0" err="1" smtClean="0"/>
              <a:t>weblink</a:t>
            </a:r>
            <a:r>
              <a:rPr lang="en-US" sz="2400" dirty="0" smtClean="0"/>
              <a:t>)</a:t>
            </a:r>
          </a:p>
          <a:p>
            <a:pPr lvl="1"/>
            <a:r>
              <a:rPr lang="en-US" sz="2400" dirty="0" smtClean="0"/>
              <a:t>Specifically, the 2010 NYSERDA report, </a:t>
            </a:r>
            <a:r>
              <a:rPr lang="en-US" sz="2400" dirty="0" smtClean="0">
                <a:hlinkClick r:id="rId4"/>
              </a:rPr>
              <a:t>MICROGRIDS: AN ASSESSMENT OF THE VALUE, OPPORTUNITIES AND BARRIERS TO DEPLOYMENT IN NEW YORK STATE</a:t>
            </a:r>
            <a:r>
              <a:rPr lang="en-US" sz="2400" dirty="0" smtClean="0"/>
              <a:t> (.</a:t>
            </a:r>
            <a:r>
              <a:rPr lang="en-US" sz="2400" dirty="0" err="1" smtClean="0"/>
              <a:t>pdf</a:t>
            </a:r>
            <a:r>
              <a:rPr lang="en-US" sz="2400" dirty="0" smtClean="0"/>
              <a:t>)</a:t>
            </a:r>
          </a:p>
          <a:p>
            <a:pPr lvl="0"/>
            <a:r>
              <a:rPr lang="en-US" sz="2800" dirty="0" smtClean="0"/>
              <a:t>Identify solutions to streamline multi-customer microgrid development</a:t>
            </a:r>
            <a:endParaRPr lang="en-US" sz="2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200" i="1" dirty="0" smtClean="0"/>
              <a:t>TOPIC AREA: Need for regulatory reform for microgrids in New York State</a:t>
            </a:r>
          </a:p>
        </p:txBody>
      </p:sp>
      <p:sp>
        <p:nvSpPr>
          <p:cNvPr id="3" name="Content Placeholder 2"/>
          <p:cNvSpPr>
            <a:spLocks noGrp="1"/>
          </p:cNvSpPr>
          <p:nvPr>
            <p:ph sz="quarter" idx="1"/>
          </p:nvPr>
        </p:nvSpPr>
        <p:spPr>
          <a:xfrm>
            <a:off x="301752" y="1527048"/>
            <a:ext cx="8503920" cy="5102352"/>
          </a:xfrm>
        </p:spPr>
        <p:txBody>
          <a:bodyPr>
            <a:normAutofit/>
          </a:bodyPr>
          <a:lstStyle/>
          <a:p>
            <a:pPr>
              <a:buNone/>
            </a:pPr>
            <a:r>
              <a:rPr lang="en-US" sz="2900" dirty="0" smtClean="0">
                <a:solidFill>
                  <a:srgbClr val="1B97E3"/>
                </a:solidFill>
              </a:rPr>
              <a:t>Focus Team:  </a:t>
            </a:r>
            <a:r>
              <a:rPr lang="en-US" sz="3200" dirty="0" smtClean="0">
                <a:solidFill>
                  <a:srgbClr val="FF0000"/>
                </a:solidFill>
                <a:latin typeface="Calibri"/>
                <a:ea typeface="Calibri"/>
              </a:rPr>
              <a:t>(need a volunteer for a lead)</a:t>
            </a:r>
            <a:endParaRPr lang="en-US" sz="2900" dirty="0" smtClean="0">
              <a:solidFill>
                <a:srgbClr val="1B97E3"/>
              </a:solidFill>
            </a:endParaRPr>
          </a:p>
          <a:p>
            <a:pPr lvl="1"/>
            <a:r>
              <a:rPr lang="en-US" sz="2400" dirty="0" smtClean="0"/>
              <a:t>“Andrea </a:t>
            </a:r>
            <a:r>
              <a:rPr lang="en-US" sz="2400" dirty="0" err="1" smtClean="0"/>
              <a:t>Cerbin</a:t>
            </a:r>
            <a:r>
              <a:rPr lang="en-US" sz="2400" dirty="0" smtClean="0"/>
              <a:t>, Pace Energy and Climate Center”</a:t>
            </a:r>
          </a:p>
          <a:p>
            <a:pPr lvl="1"/>
            <a:r>
              <a:rPr lang="en-US" sz="2400" dirty="0" smtClean="0"/>
              <a:t>“Andrea </a:t>
            </a:r>
            <a:r>
              <a:rPr lang="en-US" sz="2400" dirty="0" err="1" smtClean="0"/>
              <a:t>Ruotolo</a:t>
            </a:r>
            <a:r>
              <a:rPr lang="en-US" sz="2400" dirty="0" smtClean="0"/>
              <a:t>, NYS Smart Grid Consortium”</a:t>
            </a:r>
          </a:p>
          <a:p>
            <a:pPr lvl="1"/>
            <a:r>
              <a:rPr lang="en-US" sz="2400" dirty="0" smtClean="0"/>
              <a:t>“Henrietta </a:t>
            </a:r>
            <a:r>
              <a:rPr lang="en-US" sz="2400" dirty="0" err="1" smtClean="0"/>
              <a:t>DeVeer</a:t>
            </a:r>
            <a:r>
              <a:rPr lang="en-US" sz="2400" dirty="0" smtClean="0"/>
              <a:t>, Prime Solutions, Inc. / Energy Engineering”</a:t>
            </a:r>
          </a:p>
          <a:p>
            <a:pPr lvl="1"/>
            <a:r>
              <a:rPr lang="en-US" sz="2400" dirty="0" smtClean="0"/>
              <a:t>“Janet </a:t>
            </a:r>
            <a:r>
              <a:rPr lang="en-US" sz="2400" dirty="0" err="1" smtClean="0"/>
              <a:t>Audunson</a:t>
            </a:r>
            <a:r>
              <a:rPr lang="en-US" sz="2400" dirty="0" smtClean="0"/>
              <a:t>, National Grid”</a:t>
            </a:r>
          </a:p>
          <a:p>
            <a:pPr lvl="1"/>
            <a:r>
              <a:rPr lang="en-US" sz="2400" dirty="0" smtClean="0"/>
              <a:t>“Jim Gallagher, NYS Smart Grid Consortium”</a:t>
            </a:r>
          </a:p>
          <a:p>
            <a:pPr lvl="1"/>
            <a:r>
              <a:rPr lang="en-US" sz="2400" dirty="0" smtClean="0"/>
              <a:t>“John Kelly, Perfect Power Institute”</a:t>
            </a:r>
          </a:p>
          <a:p>
            <a:pPr lvl="1"/>
            <a:r>
              <a:rPr lang="en-US" sz="2400" dirty="0" smtClean="0"/>
              <a:t>“Mike </a:t>
            </a:r>
            <a:r>
              <a:rPr lang="en-US" sz="2400" dirty="0" err="1" smtClean="0"/>
              <a:t>Razanousky</a:t>
            </a:r>
            <a:r>
              <a:rPr lang="en-US" sz="2400" dirty="0" smtClean="0"/>
              <a:t>, NYSERDA”</a:t>
            </a:r>
          </a:p>
          <a:p>
            <a:pPr lvl="1"/>
            <a:r>
              <a:rPr lang="en-US" sz="2400" dirty="0" smtClean="0"/>
              <a:t>“Susan </a:t>
            </a:r>
            <a:r>
              <a:rPr lang="en-US" sz="2400" dirty="0" err="1" smtClean="0"/>
              <a:t>Vercheak</a:t>
            </a:r>
            <a:r>
              <a:rPr lang="en-US" sz="2400" dirty="0" smtClean="0"/>
              <a:t>, Con Edison”</a:t>
            </a:r>
            <a:endParaRPr 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200" i="1" dirty="0" smtClean="0"/>
              <a:t>TOPIC AREA: Ownership and </a:t>
            </a:r>
            <a:br>
              <a:rPr lang="en-US" sz="3200" i="1" dirty="0" smtClean="0"/>
            </a:br>
            <a:r>
              <a:rPr lang="en-US" sz="3200" i="1" dirty="0" smtClean="0"/>
              <a:t>control of microgrids </a:t>
            </a:r>
          </a:p>
        </p:txBody>
      </p:sp>
      <p:sp>
        <p:nvSpPr>
          <p:cNvPr id="3" name="Content Placeholder 2"/>
          <p:cNvSpPr>
            <a:spLocks noGrp="1"/>
          </p:cNvSpPr>
          <p:nvPr>
            <p:ph sz="quarter" idx="1"/>
          </p:nvPr>
        </p:nvSpPr>
        <p:spPr>
          <a:xfrm>
            <a:off x="301752" y="1527048"/>
            <a:ext cx="8503920" cy="5102352"/>
          </a:xfrm>
        </p:spPr>
        <p:txBody>
          <a:bodyPr>
            <a:normAutofit fontScale="92500" lnSpcReduction="20000"/>
          </a:bodyPr>
          <a:lstStyle/>
          <a:p>
            <a:pPr>
              <a:buNone/>
            </a:pPr>
            <a:r>
              <a:rPr lang="en-US" sz="2900" dirty="0" smtClean="0">
                <a:solidFill>
                  <a:srgbClr val="1B97E3"/>
                </a:solidFill>
              </a:rPr>
              <a:t>Objectives:</a:t>
            </a:r>
          </a:p>
          <a:p>
            <a:pPr lvl="0"/>
            <a:r>
              <a:rPr lang="en-US" sz="2800" dirty="0" smtClean="0"/>
              <a:t>Identify the issues/opportunities/pros/cons with utility versus non-utility ownership of microgrids</a:t>
            </a:r>
          </a:p>
          <a:p>
            <a:pPr lvl="1"/>
            <a:r>
              <a:rPr lang="en-US" sz="2400" dirty="0" smtClean="0"/>
              <a:t>The debate on utility versus non-utility ownership of Distributed Energy Resources-in-general (DER) will </a:t>
            </a:r>
            <a:r>
              <a:rPr lang="en-US" sz="2400" b="1" dirty="0" smtClean="0"/>
              <a:t>not</a:t>
            </a:r>
            <a:r>
              <a:rPr lang="en-US" sz="2400" dirty="0" smtClean="0"/>
              <a:t> be covered in this committee.  However, microgrids offer a unique set of properties compared to DER-in-general that should be identified in this committee and then fed into the area of the REV Proceeding actively investigating the ownership issue (likely to be fully vetted in the written comment phase).</a:t>
            </a:r>
          </a:p>
          <a:p>
            <a:pPr lvl="0"/>
            <a:r>
              <a:rPr lang="en-US" sz="2800" dirty="0" smtClean="0"/>
              <a:t>Identify the issues/opportunities/pros/cons with utility versus non-utility control of customer-owned microgrids</a:t>
            </a:r>
          </a:p>
          <a:p>
            <a:pPr lvl="0"/>
            <a:r>
              <a:rPr lang="en-US" sz="2800" dirty="0" smtClean="0"/>
              <a:t>Identify the issues/opportunities/pros/cons with ownership of distribution lines within a microgrid</a:t>
            </a:r>
            <a:endParaRPr lang="en-US" sz="2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200" i="1" dirty="0" smtClean="0"/>
              <a:t>TOPIC AREA: Ownership and </a:t>
            </a:r>
            <a:br>
              <a:rPr lang="en-US" sz="3200" i="1" dirty="0" smtClean="0"/>
            </a:br>
            <a:r>
              <a:rPr lang="en-US" sz="3200" i="1" dirty="0" smtClean="0"/>
              <a:t>control of microgrids </a:t>
            </a:r>
          </a:p>
        </p:txBody>
      </p:sp>
      <p:sp>
        <p:nvSpPr>
          <p:cNvPr id="3" name="Content Placeholder 2"/>
          <p:cNvSpPr>
            <a:spLocks noGrp="1"/>
          </p:cNvSpPr>
          <p:nvPr>
            <p:ph sz="quarter" idx="1"/>
          </p:nvPr>
        </p:nvSpPr>
        <p:spPr>
          <a:xfrm>
            <a:off x="301752" y="1527048"/>
            <a:ext cx="8503920" cy="5102352"/>
          </a:xfrm>
        </p:spPr>
        <p:txBody>
          <a:bodyPr>
            <a:normAutofit/>
          </a:bodyPr>
          <a:lstStyle/>
          <a:p>
            <a:pPr>
              <a:buNone/>
            </a:pPr>
            <a:r>
              <a:rPr lang="en-US" sz="2900" dirty="0" smtClean="0">
                <a:solidFill>
                  <a:srgbClr val="1B97E3"/>
                </a:solidFill>
              </a:rPr>
              <a:t>Focus Team:</a:t>
            </a:r>
          </a:p>
          <a:p>
            <a:pPr lvl="1"/>
            <a:r>
              <a:rPr lang="en-US" sz="2400" dirty="0" smtClean="0"/>
              <a:t>“Andrea </a:t>
            </a:r>
            <a:r>
              <a:rPr lang="en-US" sz="2400" dirty="0" err="1" smtClean="0"/>
              <a:t>Cerbin</a:t>
            </a:r>
            <a:r>
              <a:rPr lang="en-US" sz="2400" dirty="0" smtClean="0"/>
              <a:t>, Pace Energy and Climate Center”</a:t>
            </a:r>
          </a:p>
          <a:p>
            <a:pPr lvl="1"/>
            <a:r>
              <a:rPr lang="en-US" sz="2400" dirty="0" smtClean="0"/>
              <a:t>“</a:t>
            </a:r>
            <a:r>
              <a:rPr lang="en-US" sz="2400" dirty="0" err="1" smtClean="0"/>
              <a:t>Babak</a:t>
            </a:r>
            <a:r>
              <a:rPr lang="en-US" sz="2400" dirty="0" smtClean="0"/>
              <a:t> </a:t>
            </a:r>
            <a:r>
              <a:rPr lang="en-US" sz="2400" dirty="0" err="1" smtClean="0"/>
              <a:t>Enayati</a:t>
            </a:r>
            <a:r>
              <a:rPr lang="en-US" sz="2400" dirty="0" smtClean="0"/>
              <a:t>, National Grid”</a:t>
            </a:r>
          </a:p>
          <a:p>
            <a:pPr lvl="1"/>
            <a:r>
              <a:rPr lang="en-US" sz="2400" dirty="0" smtClean="0"/>
              <a:t>“Henrietta </a:t>
            </a:r>
            <a:r>
              <a:rPr lang="en-US" sz="2400" dirty="0" err="1" smtClean="0"/>
              <a:t>DeVeer</a:t>
            </a:r>
            <a:r>
              <a:rPr lang="en-US" sz="2400" dirty="0" smtClean="0"/>
              <a:t>, Prime Solutions, Inc. / Energy Engineering”</a:t>
            </a:r>
          </a:p>
          <a:p>
            <a:pPr lvl="1"/>
            <a:r>
              <a:rPr lang="en-US" sz="2400" b="1" dirty="0" smtClean="0"/>
              <a:t>“Lewis </a:t>
            </a:r>
            <a:r>
              <a:rPr lang="en-US" sz="2400" b="1" dirty="0" err="1" smtClean="0"/>
              <a:t>Kwit</a:t>
            </a:r>
            <a:r>
              <a:rPr lang="en-US" sz="2400" b="1" dirty="0" smtClean="0"/>
              <a:t>, Energy Investment Systems rep NYC” - LEAD</a:t>
            </a:r>
            <a:endParaRPr lang="en-US" sz="2400" dirty="0" smtClean="0"/>
          </a:p>
          <a:p>
            <a:pPr lvl="1"/>
            <a:r>
              <a:rPr lang="en-US" sz="2400" dirty="0" smtClean="0"/>
              <a:t>“Scott </a:t>
            </a:r>
            <a:r>
              <a:rPr lang="en-US" sz="2400" dirty="0" err="1" smtClean="0"/>
              <a:t>Bochenek</a:t>
            </a:r>
            <a:r>
              <a:rPr lang="en-US" sz="2400" dirty="0" smtClean="0"/>
              <a:t>, NYSEG/RGE”</a:t>
            </a:r>
          </a:p>
          <a:p>
            <a:pPr lvl="1"/>
            <a:r>
              <a:rPr lang="en-US" sz="2400" dirty="0" smtClean="0"/>
              <a:t>“Tom </a:t>
            </a:r>
            <a:r>
              <a:rPr lang="en-US" sz="2400" dirty="0" err="1" smtClean="0"/>
              <a:t>Mimnagh</a:t>
            </a:r>
            <a:r>
              <a:rPr lang="en-US" sz="2400" dirty="0" smtClean="0"/>
              <a:t>, ConEdison”</a:t>
            </a:r>
          </a:p>
          <a:p>
            <a:pPr lvl="1"/>
            <a:r>
              <a:rPr lang="en-US" sz="2300" dirty="0" smtClean="0"/>
              <a:t>“Walter Levesque, DNV GL”</a:t>
            </a:r>
            <a:endParaRPr lang="en-US" sz="49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sz="3200" i="1" dirty="0" smtClean="0"/>
              <a:t>TOPIC AREA: Interconnections for microgrids</a:t>
            </a:r>
          </a:p>
        </p:txBody>
      </p:sp>
      <p:sp>
        <p:nvSpPr>
          <p:cNvPr id="3" name="Content Placeholder 2"/>
          <p:cNvSpPr>
            <a:spLocks noGrp="1"/>
          </p:cNvSpPr>
          <p:nvPr>
            <p:ph sz="quarter" idx="1"/>
          </p:nvPr>
        </p:nvSpPr>
        <p:spPr>
          <a:xfrm>
            <a:off x="301752" y="1527048"/>
            <a:ext cx="8503920" cy="5102352"/>
          </a:xfrm>
        </p:spPr>
        <p:txBody>
          <a:bodyPr>
            <a:normAutofit fontScale="92500"/>
          </a:bodyPr>
          <a:lstStyle/>
          <a:p>
            <a:pPr>
              <a:buNone/>
            </a:pPr>
            <a:r>
              <a:rPr lang="en-US" sz="2900" dirty="0" smtClean="0">
                <a:solidFill>
                  <a:srgbClr val="1B97E3"/>
                </a:solidFill>
              </a:rPr>
              <a:t>Objectives: </a:t>
            </a:r>
            <a:r>
              <a:rPr lang="en-US" sz="3000" i="1" dirty="0" smtClean="0">
                <a:solidFill>
                  <a:srgbClr val="FF0000"/>
                </a:solidFill>
              </a:rPr>
              <a:t>(in need of refinement)</a:t>
            </a:r>
            <a:endParaRPr lang="en-US" sz="2900" i="1" dirty="0" smtClean="0">
              <a:solidFill>
                <a:srgbClr val="FF0000"/>
              </a:solidFill>
            </a:endParaRPr>
          </a:p>
          <a:p>
            <a:pPr lvl="0"/>
            <a:r>
              <a:rPr lang="en-US" sz="2800" dirty="0" smtClean="0"/>
              <a:t>Rules governing microgrids with a single point of connection</a:t>
            </a:r>
          </a:p>
          <a:p>
            <a:pPr lvl="1"/>
            <a:r>
              <a:rPr lang="en-US" sz="2400" dirty="0" smtClean="0"/>
              <a:t>NYS Standard Interconnection Requirement; utility-specific interconnection rules; SGIP and LGIP; are these sufficient?</a:t>
            </a:r>
          </a:p>
          <a:p>
            <a:pPr lvl="1"/>
            <a:r>
              <a:rPr lang="en-US" sz="2400" dirty="0" smtClean="0"/>
              <a:t>IEEE 1547 is being revised</a:t>
            </a:r>
          </a:p>
          <a:p>
            <a:pPr lvl="0"/>
            <a:r>
              <a:rPr lang="en-US" sz="2800" dirty="0" smtClean="0"/>
              <a:t>Rules governing microgrids with multiple points of connection</a:t>
            </a:r>
          </a:p>
          <a:p>
            <a:pPr lvl="1"/>
            <a:r>
              <a:rPr lang="en-US" sz="2400" dirty="0" smtClean="0"/>
              <a:t>Lack of standards</a:t>
            </a:r>
          </a:p>
          <a:p>
            <a:pPr lvl="1"/>
            <a:r>
              <a:rPr lang="en-US" sz="2400" dirty="0" smtClean="0"/>
              <a:t>Consider the EPRI technical interconnection document</a:t>
            </a:r>
          </a:p>
          <a:p>
            <a:pPr lvl="1"/>
            <a:r>
              <a:rPr lang="en-US" sz="2400" dirty="0" smtClean="0"/>
              <a:t>Campus tariff for multiple points of connection for ConEdison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sz="3200" i="1" dirty="0" smtClean="0"/>
              <a:t>TOPIC AREA: Interconnections for microgrids</a:t>
            </a:r>
          </a:p>
        </p:txBody>
      </p:sp>
      <p:sp>
        <p:nvSpPr>
          <p:cNvPr id="3" name="Content Placeholder 2"/>
          <p:cNvSpPr>
            <a:spLocks noGrp="1"/>
          </p:cNvSpPr>
          <p:nvPr>
            <p:ph sz="quarter" idx="1"/>
          </p:nvPr>
        </p:nvSpPr>
        <p:spPr>
          <a:xfrm>
            <a:off x="301752" y="1527048"/>
            <a:ext cx="8503920" cy="5102352"/>
          </a:xfrm>
        </p:spPr>
        <p:txBody>
          <a:bodyPr>
            <a:normAutofit/>
          </a:bodyPr>
          <a:lstStyle/>
          <a:p>
            <a:pPr>
              <a:buNone/>
            </a:pPr>
            <a:r>
              <a:rPr lang="en-US" sz="2900" dirty="0" smtClean="0">
                <a:solidFill>
                  <a:srgbClr val="1B97E3"/>
                </a:solidFill>
              </a:rPr>
              <a:t>Focus Team:</a:t>
            </a:r>
          </a:p>
          <a:p>
            <a:pPr lvl="1"/>
            <a:r>
              <a:rPr lang="en-US" sz="2400" b="1" dirty="0" smtClean="0"/>
              <a:t>“Mike </a:t>
            </a:r>
            <a:r>
              <a:rPr lang="en-US" sz="2400" b="1" dirty="0" err="1" smtClean="0"/>
              <a:t>Razanousky</a:t>
            </a:r>
            <a:r>
              <a:rPr lang="en-US" sz="2400" b="1" dirty="0" smtClean="0"/>
              <a:t>, NYSERDA” - LEAD</a:t>
            </a:r>
            <a:endParaRPr lang="en-US" sz="2400" dirty="0" smtClean="0"/>
          </a:p>
          <a:p>
            <a:pPr lvl="1"/>
            <a:r>
              <a:rPr lang="en-US" sz="2400" dirty="0" smtClean="0"/>
              <a:t>Reaching out to others</a:t>
            </a:r>
          </a:p>
          <a:p>
            <a:pPr lvl="1"/>
            <a:r>
              <a:rPr lang="en-US" sz="2300" dirty="0" smtClean="0">
                <a:solidFill>
                  <a:srgbClr val="FF0000"/>
                </a:solidFill>
              </a:rPr>
              <a:t>Need volunteers – especially utility representatives and CHP, PV, and microgrid developers</a:t>
            </a:r>
            <a:endParaRPr lang="en-US" sz="9100" dirty="0">
              <a:solidFill>
                <a:srgbClr val="FF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US" sz="3200" i="1" dirty="0" smtClean="0"/>
              <a:t>TOPIC AREA: Economic / financial issues specific to microgrids (identifying issues to feed to WG1)</a:t>
            </a:r>
          </a:p>
        </p:txBody>
      </p:sp>
      <p:sp>
        <p:nvSpPr>
          <p:cNvPr id="3" name="Content Placeholder 2"/>
          <p:cNvSpPr>
            <a:spLocks noGrp="1"/>
          </p:cNvSpPr>
          <p:nvPr>
            <p:ph sz="quarter" idx="1"/>
          </p:nvPr>
        </p:nvSpPr>
        <p:spPr>
          <a:xfrm>
            <a:off x="301752" y="1527048"/>
            <a:ext cx="8503920" cy="5102352"/>
          </a:xfrm>
        </p:spPr>
        <p:txBody>
          <a:bodyPr>
            <a:normAutofit/>
          </a:bodyPr>
          <a:lstStyle/>
          <a:p>
            <a:pPr>
              <a:buNone/>
            </a:pPr>
            <a:r>
              <a:rPr lang="en-US" sz="2900" dirty="0" smtClean="0">
                <a:solidFill>
                  <a:srgbClr val="1B97E3"/>
                </a:solidFill>
              </a:rPr>
              <a:t>Objectives:</a:t>
            </a:r>
            <a:endParaRPr lang="en-US" sz="2900" i="1" dirty="0" smtClean="0">
              <a:solidFill>
                <a:srgbClr val="FF0000"/>
              </a:solidFill>
            </a:endParaRPr>
          </a:p>
          <a:p>
            <a:pPr lvl="0"/>
            <a:r>
              <a:rPr lang="en-US" sz="2800" dirty="0" smtClean="0"/>
              <a:t>Flagged issues:</a:t>
            </a:r>
          </a:p>
          <a:p>
            <a:pPr lvl="1"/>
            <a:r>
              <a:rPr lang="en-US" sz="2400" dirty="0" smtClean="0"/>
              <a:t>How to finance non-utility owned microgrids</a:t>
            </a:r>
          </a:p>
          <a:p>
            <a:pPr lvl="1"/>
            <a:r>
              <a:rPr lang="en-US" sz="2400" dirty="0" smtClean="0"/>
              <a:t>Support to </a:t>
            </a:r>
            <a:r>
              <a:rPr lang="en-US" sz="2400" dirty="0" err="1" smtClean="0"/>
              <a:t>macrogrid</a:t>
            </a:r>
            <a:r>
              <a:rPr lang="en-US" sz="2400" dirty="0" smtClean="0"/>
              <a:t> presently not valued</a:t>
            </a:r>
          </a:p>
          <a:p>
            <a:pPr lvl="1"/>
            <a:r>
              <a:rPr lang="en-US" sz="2400" dirty="0" smtClean="0"/>
              <a:t>Developers don’t oversize generators due to lack of incentive</a:t>
            </a:r>
          </a:p>
          <a:p>
            <a:pPr lvl="1"/>
            <a:r>
              <a:rPr lang="en-US" sz="2400" dirty="0" smtClean="0"/>
              <a:t>Microgrids may not be economically feasible without participation in markets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US" sz="3200" i="1" dirty="0" smtClean="0"/>
              <a:t>TOPIC AREA: Economic / financial issues specific to microgrids (identifying issues to feed to WG1)</a:t>
            </a:r>
          </a:p>
        </p:txBody>
      </p:sp>
      <p:sp>
        <p:nvSpPr>
          <p:cNvPr id="3" name="Content Placeholder 2"/>
          <p:cNvSpPr>
            <a:spLocks noGrp="1"/>
          </p:cNvSpPr>
          <p:nvPr>
            <p:ph sz="quarter" idx="1"/>
          </p:nvPr>
        </p:nvSpPr>
        <p:spPr>
          <a:xfrm>
            <a:off x="301752" y="1527048"/>
            <a:ext cx="8503920" cy="5102352"/>
          </a:xfrm>
        </p:spPr>
        <p:txBody>
          <a:bodyPr>
            <a:normAutofit/>
          </a:bodyPr>
          <a:lstStyle/>
          <a:p>
            <a:pPr>
              <a:buNone/>
            </a:pPr>
            <a:r>
              <a:rPr lang="en-US" sz="2900" dirty="0" smtClean="0">
                <a:solidFill>
                  <a:srgbClr val="1B97E3"/>
                </a:solidFill>
              </a:rPr>
              <a:t>Focus Team:</a:t>
            </a:r>
          </a:p>
          <a:p>
            <a:pPr lvl="1"/>
            <a:r>
              <a:rPr lang="en-US" sz="2400" dirty="0" smtClean="0"/>
              <a:t>“Jim Gallagher, NYS Smart Grid Consortium”</a:t>
            </a:r>
          </a:p>
          <a:p>
            <a:pPr lvl="1"/>
            <a:r>
              <a:rPr lang="en-US" sz="2400" b="1" dirty="0" smtClean="0"/>
              <a:t>“John Kelly, Perfect Power Institute” - LEAD</a:t>
            </a:r>
            <a:endParaRPr lang="en-US" sz="2400" dirty="0" smtClean="0"/>
          </a:p>
          <a:p>
            <a:pPr lvl="1"/>
            <a:r>
              <a:rPr lang="en-US" sz="2400" dirty="0" smtClean="0"/>
              <a:t>“Lewis </a:t>
            </a:r>
            <a:r>
              <a:rPr lang="en-US" sz="2400" dirty="0" err="1" smtClean="0"/>
              <a:t>Kwit</a:t>
            </a:r>
            <a:r>
              <a:rPr lang="en-US" sz="2400" dirty="0" smtClean="0"/>
              <a:t>, Energy Investment Systems rep NYC”</a:t>
            </a:r>
          </a:p>
          <a:p>
            <a:pPr lvl="1"/>
            <a:r>
              <a:rPr lang="en-US" sz="2400" dirty="0" smtClean="0"/>
              <a:t>“Matt </a:t>
            </a:r>
            <a:r>
              <a:rPr lang="en-US" sz="2400" dirty="0" err="1" smtClean="0"/>
              <a:t>Cinadr</a:t>
            </a:r>
            <a:r>
              <a:rPr lang="en-US" sz="2400" dirty="0" smtClean="0"/>
              <a:t>, E Cubed”</a:t>
            </a:r>
          </a:p>
          <a:p>
            <a:pPr lvl="1"/>
            <a:r>
              <a:rPr lang="en-US" sz="2400" dirty="0" smtClean="0"/>
              <a:t>“Scott </a:t>
            </a:r>
            <a:r>
              <a:rPr lang="en-US" sz="2400" dirty="0" err="1" smtClean="0"/>
              <a:t>Bochenek</a:t>
            </a:r>
            <a:r>
              <a:rPr lang="en-US" sz="2400" dirty="0" smtClean="0"/>
              <a:t>, NYSEG/RGE”</a:t>
            </a:r>
          </a:p>
          <a:p>
            <a:pPr lvl="1"/>
            <a:r>
              <a:rPr lang="en-US" sz="2400" dirty="0" smtClean="0"/>
              <a:t>“Walter Levesque, DNV GL”</a:t>
            </a:r>
            <a:endParaRPr lang="en-US" sz="2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sz="3200" i="1" dirty="0" smtClean="0"/>
              <a:t>TOPIC AREA: DSPP planning for microgrids</a:t>
            </a:r>
          </a:p>
        </p:txBody>
      </p:sp>
      <p:sp>
        <p:nvSpPr>
          <p:cNvPr id="3" name="Content Placeholder 2"/>
          <p:cNvSpPr>
            <a:spLocks noGrp="1"/>
          </p:cNvSpPr>
          <p:nvPr>
            <p:ph sz="quarter" idx="1"/>
          </p:nvPr>
        </p:nvSpPr>
        <p:spPr>
          <a:xfrm>
            <a:off x="301752" y="1527048"/>
            <a:ext cx="8503920" cy="5102352"/>
          </a:xfrm>
        </p:spPr>
        <p:txBody>
          <a:bodyPr>
            <a:normAutofit/>
          </a:bodyPr>
          <a:lstStyle/>
          <a:p>
            <a:pPr>
              <a:buNone/>
            </a:pPr>
            <a:r>
              <a:rPr lang="en-US" sz="2900" dirty="0" smtClean="0">
                <a:solidFill>
                  <a:srgbClr val="1B97E3"/>
                </a:solidFill>
              </a:rPr>
              <a:t>Objectives:</a:t>
            </a:r>
            <a:r>
              <a:rPr lang="en-US" sz="2800" i="1" dirty="0" smtClean="0">
                <a:solidFill>
                  <a:srgbClr val="FF0000"/>
                </a:solidFill>
              </a:rPr>
              <a:t> (in need of refinement)</a:t>
            </a:r>
            <a:endParaRPr lang="en-US" sz="2900" i="1" dirty="0" smtClean="0">
              <a:solidFill>
                <a:srgbClr val="FF0000"/>
              </a:solidFill>
            </a:endParaRPr>
          </a:p>
          <a:p>
            <a:pPr lvl="0"/>
            <a:r>
              <a:rPr lang="en-US" sz="2800" dirty="0" smtClean="0"/>
              <a:t>Identify issues as we see them for </a:t>
            </a:r>
            <a:r>
              <a:rPr lang="en-US" sz="2800" dirty="0" err="1" smtClean="0"/>
              <a:t>addressment</a:t>
            </a:r>
            <a:r>
              <a:rPr lang="en-US" sz="2800" dirty="0" smtClean="0"/>
              <a:t> in Working Group 1: Markets Committee within the broader discussion of DER</a:t>
            </a:r>
          </a:p>
          <a:p>
            <a:pPr lvl="1"/>
            <a:r>
              <a:rPr lang="en-US" sz="2400" dirty="0" smtClean="0"/>
              <a:t>Role of microgrids as they relate to system needs and critical facility resilience </a:t>
            </a:r>
            <a:endParaRPr lang="en-US"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sz="3200" i="1" dirty="0" smtClean="0"/>
              <a:t>TOPIC AREA: DSPP planning for microgrids</a:t>
            </a:r>
          </a:p>
        </p:txBody>
      </p:sp>
      <p:sp>
        <p:nvSpPr>
          <p:cNvPr id="3" name="Content Placeholder 2"/>
          <p:cNvSpPr>
            <a:spLocks noGrp="1"/>
          </p:cNvSpPr>
          <p:nvPr>
            <p:ph sz="quarter" idx="1"/>
          </p:nvPr>
        </p:nvSpPr>
        <p:spPr>
          <a:xfrm>
            <a:off x="301752" y="1527048"/>
            <a:ext cx="8503920" cy="5102352"/>
          </a:xfrm>
        </p:spPr>
        <p:txBody>
          <a:bodyPr>
            <a:normAutofit/>
          </a:bodyPr>
          <a:lstStyle/>
          <a:p>
            <a:pPr>
              <a:buNone/>
            </a:pPr>
            <a:r>
              <a:rPr lang="en-US" sz="2900" dirty="0" smtClean="0">
                <a:solidFill>
                  <a:srgbClr val="1B97E3"/>
                </a:solidFill>
              </a:rPr>
              <a:t>Focus Team:</a:t>
            </a:r>
          </a:p>
          <a:p>
            <a:pPr lvl="1"/>
            <a:r>
              <a:rPr lang="en-US" sz="2400" dirty="0" smtClean="0"/>
              <a:t>“Andrea </a:t>
            </a:r>
            <a:r>
              <a:rPr lang="en-US" sz="2400" dirty="0" err="1" smtClean="0"/>
              <a:t>Cerbin</a:t>
            </a:r>
            <a:r>
              <a:rPr lang="en-US" sz="2400" dirty="0" smtClean="0"/>
              <a:t>, Pace Energy and Climate Center”</a:t>
            </a:r>
          </a:p>
          <a:p>
            <a:pPr lvl="1"/>
            <a:r>
              <a:rPr lang="en-US" sz="2400" dirty="0" smtClean="0"/>
              <a:t>“Henrietta </a:t>
            </a:r>
            <a:r>
              <a:rPr lang="en-US" sz="2400" dirty="0" err="1" smtClean="0"/>
              <a:t>DeVeer</a:t>
            </a:r>
            <a:r>
              <a:rPr lang="en-US" sz="2400" dirty="0" smtClean="0"/>
              <a:t>, Prime Solutions, Inc. / Energy Engineering”</a:t>
            </a:r>
          </a:p>
          <a:p>
            <a:pPr lvl="1"/>
            <a:r>
              <a:rPr lang="en-US" sz="2400" dirty="0" smtClean="0"/>
              <a:t>“John Kelly, Perfect Power Institute”</a:t>
            </a:r>
          </a:p>
          <a:p>
            <a:pPr lvl="1"/>
            <a:r>
              <a:rPr lang="en-US" sz="2400" dirty="0" smtClean="0"/>
              <a:t>“Lewis </a:t>
            </a:r>
            <a:r>
              <a:rPr lang="en-US" sz="2400" dirty="0" err="1" smtClean="0"/>
              <a:t>Kwit</a:t>
            </a:r>
            <a:r>
              <a:rPr lang="en-US" sz="2400" dirty="0" smtClean="0"/>
              <a:t>, Energy Investment Systems rep NYC”</a:t>
            </a:r>
          </a:p>
          <a:p>
            <a:pPr lvl="1"/>
            <a:r>
              <a:rPr lang="en-US" sz="2400" b="1" dirty="0" smtClean="0"/>
              <a:t>“Rob Sheridan, National Grid” - LEAD</a:t>
            </a:r>
            <a:endParaRPr lang="en-US" sz="2400" dirty="0" smtClean="0"/>
          </a:p>
          <a:p>
            <a:pPr lvl="1"/>
            <a:r>
              <a:rPr lang="en-US" sz="2400" dirty="0" smtClean="0"/>
              <a:t>“Scott </a:t>
            </a:r>
            <a:r>
              <a:rPr lang="en-US" sz="2400" dirty="0" err="1" smtClean="0"/>
              <a:t>Bochenek</a:t>
            </a:r>
            <a:r>
              <a:rPr lang="en-US" sz="2400" dirty="0" smtClean="0"/>
              <a:t>, NYSEG/RGE”</a:t>
            </a:r>
          </a:p>
          <a:p>
            <a:pPr lvl="1"/>
            <a:r>
              <a:rPr lang="en-US" sz="2400" dirty="0" smtClean="0"/>
              <a:t>“Tom </a:t>
            </a:r>
            <a:r>
              <a:rPr lang="en-US" sz="2400" dirty="0" err="1" smtClean="0"/>
              <a:t>Mimnagh</a:t>
            </a:r>
            <a:r>
              <a:rPr lang="en-US" sz="2400" dirty="0" smtClean="0"/>
              <a:t>, ConEdison”</a:t>
            </a: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Upcoming Meetings</a:t>
            </a:r>
            <a:endParaRPr lang="en-US" dirty="0"/>
          </a:p>
        </p:txBody>
      </p:sp>
      <p:sp>
        <p:nvSpPr>
          <p:cNvPr id="3" name="Content Placeholder 2"/>
          <p:cNvSpPr>
            <a:spLocks noGrp="1"/>
          </p:cNvSpPr>
          <p:nvPr>
            <p:ph sz="quarter" idx="1"/>
          </p:nvPr>
        </p:nvSpPr>
        <p:spPr/>
        <p:txBody>
          <a:bodyPr>
            <a:normAutofit/>
          </a:bodyPr>
          <a:lstStyle/>
          <a:p>
            <a:pPr>
              <a:buNone/>
            </a:pPr>
            <a:r>
              <a:rPr lang="en-US" dirty="0" smtClean="0">
                <a:solidFill>
                  <a:srgbClr val="1B97E3"/>
                </a:solidFill>
              </a:rPr>
              <a:t>Standing meetings - Thursdays, 10 AM – 12 PM</a:t>
            </a:r>
          </a:p>
          <a:p>
            <a:pPr lvl="0"/>
            <a:r>
              <a:rPr lang="en-US" sz="2800" dirty="0" smtClean="0"/>
              <a:t>Room locations</a:t>
            </a:r>
            <a:endParaRPr lang="en-US" sz="2400" dirty="0" smtClean="0"/>
          </a:p>
          <a:p>
            <a:pPr lvl="1"/>
            <a:r>
              <a:rPr lang="en-US" sz="2400" dirty="0" smtClean="0"/>
              <a:t>May 29 – 15 Columbia Circle Albany, NY, Aetna Building</a:t>
            </a:r>
            <a:endParaRPr lang="en-US" sz="2000" dirty="0" smtClean="0"/>
          </a:p>
          <a:p>
            <a:pPr lvl="1"/>
            <a:r>
              <a:rPr lang="en-US" sz="2400" dirty="0" smtClean="0"/>
              <a:t>June 5 – TBD </a:t>
            </a:r>
            <a:r>
              <a:rPr lang="en-US" sz="2400" dirty="0" smtClean="0">
                <a:solidFill>
                  <a:srgbClr val="FF0000"/>
                </a:solidFill>
              </a:rPr>
              <a:t>(suggestions for a venue?)</a:t>
            </a:r>
            <a:endParaRPr lang="en-US" sz="2000" dirty="0" smtClean="0">
              <a:solidFill>
                <a:srgbClr val="FF0000"/>
              </a:solidFill>
            </a:endParaRPr>
          </a:p>
          <a:p>
            <a:pPr lvl="1"/>
            <a:r>
              <a:rPr lang="en-US" sz="2400" dirty="0" smtClean="0"/>
              <a:t>June 12 – 3 Empire State Plaza, 3</a:t>
            </a:r>
            <a:r>
              <a:rPr lang="en-US" sz="2400" baseline="30000" dirty="0" smtClean="0"/>
              <a:t>rd</a:t>
            </a:r>
            <a:r>
              <a:rPr lang="en-US" sz="2400" dirty="0" smtClean="0"/>
              <a:t> floor Hearing Room</a:t>
            </a:r>
            <a:endParaRPr lang="en-US" sz="2000" dirty="0" smtClean="0"/>
          </a:p>
          <a:p>
            <a:pPr lvl="1"/>
            <a:r>
              <a:rPr lang="en-US" sz="2400" dirty="0" smtClean="0"/>
              <a:t>June 19 – 3 Empire State Plaza, 19</a:t>
            </a:r>
            <a:r>
              <a:rPr lang="en-US" sz="2400" baseline="30000" dirty="0" smtClean="0"/>
              <a:t>th</a:t>
            </a:r>
            <a:r>
              <a:rPr lang="en-US" sz="2400" dirty="0" smtClean="0"/>
              <a:t> floor Boardroom</a:t>
            </a:r>
          </a:p>
          <a:p>
            <a:pPr lvl="1"/>
            <a:r>
              <a:rPr lang="en-US" sz="2400" dirty="0" smtClean="0"/>
              <a:t>June 26 – 3 Empire State Plaza, 3</a:t>
            </a:r>
            <a:r>
              <a:rPr lang="en-US" sz="2400" baseline="30000" dirty="0" smtClean="0"/>
              <a:t>rd</a:t>
            </a:r>
            <a:r>
              <a:rPr lang="en-US" sz="2400" dirty="0" smtClean="0"/>
              <a:t> floor Hearing Room</a:t>
            </a: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i="1" dirty="0" smtClean="0"/>
              <a:t>Internet resources</a:t>
            </a:r>
          </a:p>
        </p:txBody>
      </p:sp>
      <p:sp>
        <p:nvSpPr>
          <p:cNvPr id="3" name="Content Placeholder 2"/>
          <p:cNvSpPr>
            <a:spLocks noGrp="1"/>
          </p:cNvSpPr>
          <p:nvPr>
            <p:ph sz="quarter" idx="1"/>
          </p:nvPr>
        </p:nvSpPr>
        <p:spPr/>
        <p:txBody>
          <a:bodyPr/>
          <a:lstStyle/>
          <a:p>
            <a:r>
              <a:rPr lang="en-US" dirty="0" smtClean="0"/>
              <a:t>DPS REV pages</a:t>
            </a:r>
          </a:p>
          <a:p>
            <a:pPr lvl="1"/>
            <a:r>
              <a:rPr lang="en-US" u="sng" dirty="0" smtClean="0">
                <a:hlinkClick r:id="rId3"/>
              </a:rPr>
              <a:t>http://www3.dps.ny.gov/W/PSCWeb.nsf/All/26BE8A93967E604785257CC40066B91A?OpenDocument</a:t>
            </a:r>
            <a:endParaRPr lang="en-US" u="sng" dirty="0" smtClean="0"/>
          </a:p>
          <a:p>
            <a:pPr lvl="1"/>
            <a:r>
              <a:rPr lang="en-US" dirty="0" smtClean="0"/>
              <a:t>Please also explore: Related Documents -&gt; Working Groups</a:t>
            </a:r>
          </a:p>
          <a:p>
            <a:endParaRPr lang="en-US" dirty="0" smtClean="0"/>
          </a:p>
          <a:p>
            <a:r>
              <a:rPr lang="en-US" dirty="0" smtClean="0"/>
              <a:t>NYS Smart Grid Consortium</a:t>
            </a:r>
          </a:p>
          <a:p>
            <a:pPr lvl="1"/>
            <a:r>
              <a:rPr lang="en-US" u="sng" dirty="0" smtClean="0">
                <a:hlinkClick r:id="rId4"/>
              </a:rPr>
              <a:t>http://nyssmartgrid.com/resources/research/</a:t>
            </a:r>
            <a:endParaRPr lang="en-US" u="sng" dirty="0" smtClean="0"/>
          </a:p>
          <a:p>
            <a:pPr lvl="1"/>
            <a:r>
              <a:rPr lang="en-US" u="sng" dirty="0" smtClean="0">
                <a:hlinkClick r:id="rId5"/>
              </a:rPr>
              <a:t>http://nyssmartgrid.com/microgrid/</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i="1" dirty="0" smtClean="0"/>
              <a:t>Judge Stein’s Ruling</a:t>
            </a:r>
          </a:p>
        </p:txBody>
      </p:sp>
      <p:sp>
        <p:nvSpPr>
          <p:cNvPr id="3" name="Content Placeholder 2"/>
          <p:cNvSpPr>
            <a:spLocks noGrp="1"/>
          </p:cNvSpPr>
          <p:nvPr>
            <p:ph sz="quarter" idx="1"/>
          </p:nvPr>
        </p:nvSpPr>
        <p:spPr/>
        <p:txBody>
          <a:bodyPr/>
          <a:lstStyle/>
          <a:p>
            <a:pPr>
              <a:buNone/>
            </a:pPr>
            <a:r>
              <a:rPr lang="en-US" u="sng" dirty="0" smtClean="0"/>
              <a:t>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i="1" dirty="0" smtClean="0"/>
              <a:t>Background</a:t>
            </a:r>
          </a:p>
        </p:txBody>
      </p:sp>
      <p:sp>
        <p:nvSpPr>
          <p:cNvPr id="3" name="Content Placeholder 2"/>
          <p:cNvSpPr>
            <a:spLocks noGrp="1"/>
          </p:cNvSpPr>
          <p:nvPr>
            <p:ph sz="quarter" idx="1"/>
          </p:nvPr>
        </p:nvSpPr>
        <p:spPr/>
        <p:txBody>
          <a:bodyPr/>
          <a:lstStyle/>
          <a:p>
            <a:r>
              <a:rPr lang="en-US" dirty="0" smtClean="0"/>
              <a:t> Primary Objective</a:t>
            </a:r>
          </a:p>
          <a:p>
            <a:pPr lvl="1"/>
            <a:r>
              <a:rPr lang="en-US" dirty="0" smtClean="0"/>
              <a:t>Identify hurdles to developing single- and multi-customer microgrids in New York State</a:t>
            </a:r>
          </a:p>
          <a:p>
            <a:endParaRPr lang="en-US" dirty="0" smtClean="0"/>
          </a:p>
          <a:p>
            <a:r>
              <a:rPr lang="en-US" dirty="0" smtClean="0"/>
              <a:t>Secondary Objective</a:t>
            </a:r>
          </a:p>
          <a:p>
            <a:pPr lvl="1"/>
            <a:r>
              <a:rPr lang="en-US" dirty="0" smtClean="0"/>
              <a:t>Identify opportunities (regulatory, technical, etc) to streamline development of microgrids</a:t>
            </a:r>
          </a:p>
          <a:p>
            <a:pPr lvl="1"/>
            <a:r>
              <a:rPr lang="en-US" dirty="0" smtClean="0"/>
              <a:t>Identify pro/cons where applicable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i="1" dirty="0" smtClean="0"/>
              <a:t>Deliverable</a:t>
            </a:r>
          </a:p>
        </p:txBody>
      </p:sp>
      <p:sp>
        <p:nvSpPr>
          <p:cNvPr id="3" name="Content Placeholder 2"/>
          <p:cNvSpPr>
            <a:spLocks noGrp="1"/>
          </p:cNvSpPr>
          <p:nvPr>
            <p:ph sz="quarter" idx="1"/>
          </p:nvPr>
        </p:nvSpPr>
        <p:spPr/>
        <p:txBody>
          <a:bodyPr/>
          <a:lstStyle/>
          <a:p>
            <a:r>
              <a:rPr lang="en-US" dirty="0" smtClean="0"/>
              <a:t> Presentation</a:t>
            </a:r>
          </a:p>
          <a:p>
            <a:pPr lvl="1"/>
            <a:r>
              <a:rPr lang="en-US" dirty="0" smtClean="0"/>
              <a:t>Purpose is to inform PSC and Staff</a:t>
            </a:r>
          </a:p>
          <a:p>
            <a:pPr lvl="1"/>
            <a:r>
              <a:rPr lang="en-US" dirty="0" smtClean="0"/>
              <a:t>Will take the form of a </a:t>
            </a:r>
            <a:r>
              <a:rPr lang="en-US" dirty="0" err="1" smtClean="0"/>
              <a:t>bulletized</a:t>
            </a:r>
            <a:r>
              <a:rPr lang="en-US" dirty="0" smtClean="0"/>
              <a:t> slideshow</a:t>
            </a:r>
          </a:p>
          <a:p>
            <a:pPr lvl="2"/>
            <a:r>
              <a:rPr lang="en-US" dirty="0" smtClean="0"/>
              <a:t>Each subgroup will contribute</a:t>
            </a:r>
          </a:p>
          <a:p>
            <a:pPr lvl="1"/>
            <a:r>
              <a:rPr lang="en-US" dirty="0" smtClean="0"/>
              <a:t>Final product due Tuesday July 1</a:t>
            </a:r>
            <a:r>
              <a:rPr lang="en-US" baseline="30000" dirty="0" smtClean="0"/>
              <a:t>st</a:t>
            </a:r>
            <a:r>
              <a:rPr lang="en-US" dirty="0" smtClean="0"/>
              <a:t> </a:t>
            </a:r>
          </a:p>
          <a:p>
            <a:pPr lvl="1"/>
            <a:r>
              <a:rPr lang="en-US" dirty="0" smtClean="0"/>
              <a:t>Presented to the PSC on Thursday July 10</a:t>
            </a:r>
            <a:r>
              <a:rPr lang="en-US" baseline="30000" dirty="0" smtClean="0"/>
              <a:t>th</a:t>
            </a:r>
            <a:r>
              <a:rPr lang="en-US" dirty="0" smtClean="0"/>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i="1" dirty="0" smtClean="0"/>
              <a:t>Next Steps</a:t>
            </a:r>
          </a:p>
        </p:txBody>
      </p:sp>
      <p:sp>
        <p:nvSpPr>
          <p:cNvPr id="3" name="Content Placeholder 2"/>
          <p:cNvSpPr>
            <a:spLocks noGrp="1"/>
          </p:cNvSpPr>
          <p:nvPr>
            <p:ph sz="quarter" idx="1"/>
          </p:nvPr>
        </p:nvSpPr>
        <p:spPr/>
        <p:txBody>
          <a:bodyPr/>
          <a:lstStyle/>
          <a:p>
            <a:r>
              <a:rPr lang="en-US" dirty="0" smtClean="0"/>
              <a:t>Smaller groups focused on specific topic areas</a:t>
            </a:r>
          </a:p>
          <a:p>
            <a:pPr lvl="1"/>
            <a:r>
              <a:rPr lang="en-US" dirty="0" smtClean="0"/>
              <a:t>Will meet independently of the larger group</a:t>
            </a:r>
          </a:p>
          <a:p>
            <a:pPr lvl="1"/>
            <a:r>
              <a:rPr lang="en-US" dirty="0" smtClean="0"/>
              <a:t>Establish objectives</a:t>
            </a:r>
          </a:p>
          <a:p>
            <a:pPr lvl="1"/>
            <a:r>
              <a:rPr lang="en-US" dirty="0" smtClean="0"/>
              <a:t>Identify issues </a:t>
            </a:r>
          </a:p>
          <a:p>
            <a:pPr lvl="1"/>
            <a:r>
              <a:rPr lang="en-US" dirty="0" smtClean="0"/>
              <a:t>Identify potential solutions and pros/cons of each</a:t>
            </a:r>
          </a:p>
          <a:p>
            <a:pPr lvl="1"/>
            <a:r>
              <a:rPr lang="en-US" dirty="0" smtClean="0"/>
              <a:t>Report back to main group during regular weekly calls</a:t>
            </a:r>
          </a:p>
          <a:p>
            <a:pPr lvl="1"/>
            <a:endParaRPr 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i="1" dirty="0" smtClean="0"/>
              <a:t>Timeline</a:t>
            </a:r>
          </a:p>
        </p:txBody>
      </p:sp>
      <p:sp>
        <p:nvSpPr>
          <p:cNvPr id="3" name="Content Placeholder 2"/>
          <p:cNvSpPr>
            <a:spLocks noGrp="1"/>
          </p:cNvSpPr>
          <p:nvPr>
            <p:ph sz="quarter" idx="1"/>
          </p:nvPr>
        </p:nvSpPr>
        <p:spPr/>
        <p:txBody>
          <a:bodyPr>
            <a:normAutofit/>
          </a:bodyPr>
          <a:lstStyle/>
          <a:p>
            <a:r>
              <a:rPr lang="en-US" b="1" dirty="0" smtClean="0"/>
              <a:t>Timeline </a:t>
            </a:r>
          </a:p>
          <a:p>
            <a:r>
              <a:rPr lang="en-US" strike="sngStrike" dirty="0" smtClean="0"/>
              <a:t>Thursday, May 29 – weekly meeting</a:t>
            </a:r>
          </a:p>
          <a:p>
            <a:r>
              <a:rPr lang="en-US" dirty="0" smtClean="0"/>
              <a:t>Thursday, June 5 – weekly meeting</a:t>
            </a:r>
          </a:p>
          <a:p>
            <a:r>
              <a:rPr lang="en-US" dirty="0" smtClean="0"/>
              <a:t>Thursday, June 12 – weekly meeting </a:t>
            </a:r>
          </a:p>
          <a:p>
            <a:r>
              <a:rPr lang="en-US" dirty="0" smtClean="0"/>
              <a:t>Thursday, June 19 – weekly meeting </a:t>
            </a:r>
          </a:p>
          <a:p>
            <a:r>
              <a:rPr lang="en-US" dirty="0" smtClean="0"/>
              <a:t>Thursday, June 26 – weekly meeting </a:t>
            </a:r>
          </a:p>
          <a:p>
            <a:r>
              <a:rPr lang="en-US" dirty="0" smtClean="0"/>
              <a:t>Tuesday, July 1 – Final product due</a:t>
            </a:r>
          </a:p>
          <a:p>
            <a:r>
              <a:rPr lang="en-US" dirty="0" smtClean="0"/>
              <a:t>Thursday, July 10 – Present to PSC at Technical Conference Session</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228</TotalTime>
  <Words>1324</Words>
  <Application>Microsoft Office PowerPoint</Application>
  <PresentationFormat>On-screen Show (4:3)</PresentationFormat>
  <Paragraphs>203</Paragraphs>
  <Slides>29</Slides>
  <Notes>21</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Civic</vt:lpstr>
      <vt:lpstr>Reforming the Energy Vision</vt:lpstr>
      <vt:lpstr>Convener Team</vt:lpstr>
      <vt:lpstr>Upcoming Meetings</vt:lpstr>
      <vt:lpstr>Internet resources</vt:lpstr>
      <vt:lpstr>Judge Stein’s Ruling</vt:lpstr>
      <vt:lpstr>Background</vt:lpstr>
      <vt:lpstr>Deliverable</vt:lpstr>
      <vt:lpstr>Next Steps</vt:lpstr>
      <vt:lpstr>Timeline</vt:lpstr>
      <vt:lpstr>Add working subgroup name</vt:lpstr>
      <vt:lpstr>Members of the Working Subgroup</vt:lpstr>
      <vt:lpstr>Introduction</vt:lpstr>
      <vt:lpstr>Body</vt:lpstr>
      <vt:lpstr>Conclusion</vt:lpstr>
      <vt:lpstr>Thank you for your attention!</vt:lpstr>
      <vt:lpstr>Smaller, focused groups</vt:lpstr>
      <vt:lpstr>TOPIC AREA: Value of Microgrids -- NEW!</vt:lpstr>
      <vt:lpstr>TOPIC AREA: Applicable regulatory framework for microgrids in other jurisdictions</vt:lpstr>
      <vt:lpstr>TOPIC AREA: Applicable regulatory framework for microgrids in other jurisdictions</vt:lpstr>
      <vt:lpstr>TOPIC AREA: Need for regulatory reform for microgrids in New York State</vt:lpstr>
      <vt:lpstr>TOPIC AREA: Need for regulatory reform for microgrids in New York State</vt:lpstr>
      <vt:lpstr>TOPIC AREA: Ownership and  control of microgrids </vt:lpstr>
      <vt:lpstr>TOPIC AREA: Ownership and  control of microgrids </vt:lpstr>
      <vt:lpstr>TOPIC AREA: Interconnections for microgrids</vt:lpstr>
      <vt:lpstr>TOPIC AREA: Interconnections for microgrids</vt:lpstr>
      <vt:lpstr>TOPIC AREA: Economic / financial issues specific to microgrids (identifying issues to feed to WG1)</vt:lpstr>
      <vt:lpstr>TOPIC AREA: Economic / financial issues specific to microgrids (identifying issues to feed to WG1)</vt:lpstr>
      <vt:lpstr>TOPIC AREA: DSPP planning for microgrids</vt:lpstr>
      <vt:lpstr>TOPIC AREA: DSPP planning for microgrids</vt:lpstr>
    </vt:vector>
  </TitlesOfParts>
  <Company>NYSDPS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Reforming the Energy Vision (REV)</dc:title>
  <dc:creator>Andrew Karl</dc:creator>
  <cp:lastModifiedBy>Matt</cp:lastModifiedBy>
  <cp:revision>47</cp:revision>
  <dcterms:created xsi:type="dcterms:W3CDTF">2014-05-27T19:17:58Z</dcterms:created>
  <dcterms:modified xsi:type="dcterms:W3CDTF">2014-05-29T09:35:06Z</dcterms:modified>
</cp:coreProperties>
</file>