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Layouts/slideLayout60.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diagrams/layout1.xml" ContentType="application/vnd.openxmlformats-officedocument.drawingml.diagramLayout+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 id="2147483701" r:id="rId3"/>
    <p:sldMasterId id="2147483713" r:id="rId4"/>
    <p:sldMasterId id="2147483725" r:id="rId5"/>
    <p:sldMasterId id="2147483738" r:id="rId6"/>
  </p:sldMasterIdLst>
  <p:notesMasterIdLst>
    <p:notesMasterId r:id="rId16"/>
  </p:notesMasterIdLst>
  <p:handoutMasterIdLst>
    <p:handoutMasterId r:id="rId17"/>
  </p:handoutMasterIdLst>
  <p:sldIdLst>
    <p:sldId id="259" r:id="rId7"/>
    <p:sldId id="395" r:id="rId8"/>
    <p:sldId id="388" r:id="rId9"/>
    <p:sldId id="367" r:id="rId10"/>
    <p:sldId id="391" r:id="rId11"/>
    <p:sldId id="401" r:id="rId12"/>
    <p:sldId id="396" r:id="rId13"/>
    <p:sldId id="397" r:id="rId14"/>
    <p:sldId id="394" r:id="rId15"/>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120" autoAdjust="0"/>
  </p:normalViewPr>
  <p:slideViewPr>
    <p:cSldViewPr snapToGrid="0" snapToObjects="1">
      <p:cViewPr>
        <p:scale>
          <a:sx n="80" d="100"/>
          <a:sy n="80" d="100"/>
        </p:scale>
        <p:origin x="-72" y="-72"/>
      </p:cViewPr>
      <p:guideLst>
        <p:guide orient="horz" pos="2160"/>
        <p:guide pos="2880"/>
      </p:guideLst>
    </p:cSldViewPr>
  </p:slideViewPr>
  <p:notesTextViewPr>
    <p:cViewPr>
      <p:scale>
        <a:sx n="100" d="100"/>
        <a:sy n="100" d="100"/>
      </p:scale>
      <p:origin x="0" y="0"/>
    </p:cViewPr>
  </p:notesTextViewPr>
  <p:sorterViewPr>
    <p:cViewPr>
      <p:scale>
        <a:sx n="90" d="100"/>
        <a:sy n="9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A79125-BC10-4F23-BF92-98AD3BDFA33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A6350323-D84F-4240-8E0C-75C9827F149D}">
      <dgm:prSet phldrT="[Text]" custT="1"/>
      <dgm:spPr>
        <a:solidFill>
          <a:schemeClr val="accent1">
            <a:lumMod val="40000"/>
            <a:lumOff val="60000"/>
          </a:schemeClr>
        </a:solidFill>
      </dgm:spPr>
      <dgm:t>
        <a:bodyPr/>
        <a:lstStyle/>
        <a:p>
          <a:r>
            <a:rPr lang="en-US" sz="1800" b="1" dirty="0" smtClean="0">
              <a:solidFill>
                <a:schemeClr val="bg1"/>
              </a:solidFill>
            </a:rPr>
            <a:t>Modernized Grid</a:t>
          </a:r>
          <a:endParaRPr lang="en-US" sz="1800" b="1" dirty="0">
            <a:solidFill>
              <a:schemeClr val="bg1"/>
            </a:solidFill>
          </a:endParaRPr>
        </a:p>
      </dgm:t>
    </dgm:pt>
    <dgm:pt modelId="{4FD659CB-3DC0-4809-B007-44305EE9192E}" type="parTrans" cxnId="{FDC008C4-013D-402A-898D-199D74640029}">
      <dgm:prSet/>
      <dgm:spPr/>
      <dgm:t>
        <a:bodyPr/>
        <a:lstStyle/>
        <a:p>
          <a:endParaRPr lang="en-US"/>
        </a:p>
      </dgm:t>
    </dgm:pt>
    <dgm:pt modelId="{0C298FAC-C7F3-4258-85D7-720AD02468AF}" type="sibTrans" cxnId="{FDC008C4-013D-402A-898D-199D74640029}">
      <dgm:prSet/>
      <dgm:spPr/>
      <dgm:t>
        <a:bodyPr/>
        <a:lstStyle/>
        <a:p>
          <a:endParaRPr lang="en-US"/>
        </a:p>
      </dgm:t>
    </dgm:pt>
    <dgm:pt modelId="{3C0D2C21-88AD-4AA4-9D02-51F00DB71FC0}">
      <dgm:prSet phldrT="[Text]" custT="1"/>
      <dgm:spPr>
        <a:solidFill>
          <a:schemeClr val="accent1">
            <a:lumMod val="20000"/>
            <a:lumOff val="80000"/>
          </a:schemeClr>
        </a:solidFill>
      </dgm:spPr>
      <dgm:t>
        <a:bodyPr/>
        <a:lstStyle/>
        <a:p>
          <a:r>
            <a:rPr lang="en-US" sz="1800" b="1" dirty="0" smtClean="0">
              <a:solidFill>
                <a:schemeClr val="tx2"/>
              </a:solidFill>
            </a:rPr>
            <a:t>Affordable</a:t>
          </a:r>
          <a:endParaRPr lang="en-US" sz="1800" b="1" dirty="0">
            <a:solidFill>
              <a:schemeClr val="tx2"/>
            </a:solidFill>
          </a:endParaRPr>
        </a:p>
      </dgm:t>
    </dgm:pt>
    <dgm:pt modelId="{E01D31D9-1664-4A50-907C-E1F9AE635F85}" type="parTrans" cxnId="{4CA37537-9319-4DD2-8D03-FE7807608266}">
      <dgm:prSet/>
      <dgm:spPr/>
      <dgm:t>
        <a:bodyPr/>
        <a:lstStyle/>
        <a:p>
          <a:endParaRPr lang="en-US"/>
        </a:p>
      </dgm:t>
    </dgm:pt>
    <dgm:pt modelId="{7D695DA4-DC96-498A-86B2-2A13D1E46158}" type="sibTrans" cxnId="{4CA37537-9319-4DD2-8D03-FE7807608266}">
      <dgm:prSet/>
      <dgm:spPr/>
      <dgm:t>
        <a:bodyPr/>
        <a:lstStyle/>
        <a:p>
          <a:endParaRPr lang="en-US"/>
        </a:p>
      </dgm:t>
    </dgm:pt>
    <dgm:pt modelId="{75874834-F110-4B80-A947-7155EB7A7703}">
      <dgm:prSet phldrT="[Text]" custT="1"/>
      <dgm:spPr>
        <a:solidFill>
          <a:schemeClr val="accent1">
            <a:lumMod val="20000"/>
            <a:lumOff val="80000"/>
          </a:schemeClr>
        </a:solidFill>
      </dgm:spPr>
      <dgm:t>
        <a:bodyPr/>
        <a:lstStyle/>
        <a:p>
          <a:r>
            <a:rPr lang="en-US" sz="1800" b="1" dirty="0" smtClean="0">
              <a:solidFill>
                <a:schemeClr val="tx2"/>
              </a:solidFill>
            </a:rPr>
            <a:t>Accessible</a:t>
          </a:r>
          <a:endParaRPr lang="en-US" sz="1800" b="1" dirty="0">
            <a:solidFill>
              <a:schemeClr val="tx2"/>
            </a:solidFill>
          </a:endParaRPr>
        </a:p>
      </dgm:t>
    </dgm:pt>
    <dgm:pt modelId="{8EC0B1BF-F705-4975-8CA6-42DD1071B23A}" type="parTrans" cxnId="{C076D0A9-83A1-4485-8D75-A910D554E81D}">
      <dgm:prSet/>
      <dgm:spPr/>
      <dgm:t>
        <a:bodyPr/>
        <a:lstStyle/>
        <a:p>
          <a:endParaRPr lang="en-US"/>
        </a:p>
      </dgm:t>
    </dgm:pt>
    <dgm:pt modelId="{2FF3C80F-179E-4FF1-9D5B-E933FDFB66AE}" type="sibTrans" cxnId="{C076D0A9-83A1-4485-8D75-A910D554E81D}">
      <dgm:prSet/>
      <dgm:spPr/>
      <dgm:t>
        <a:bodyPr/>
        <a:lstStyle/>
        <a:p>
          <a:endParaRPr lang="en-US"/>
        </a:p>
      </dgm:t>
    </dgm:pt>
    <dgm:pt modelId="{7CDFAF35-B670-454F-987A-A1EDD57F3227}">
      <dgm:prSet phldrT="[Text]" custT="1"/>
      <dgm:spPr>
        <a:solidFill>
          <a:srgbClr val="4070AA"/>
        </a:solidFill>
      </dgm:spPr>
      <dgm:t>
        <a:bodyPr/>
        <a:lstStyle/>
        <a:p>
          <a:r>
            <a:rPr lang="en-US" sz="1800" b="1" dirty="0" smtClean="0"/>
            <a:t>Clean</a:t>
          </a:r>
          <a:endParaRPr lang="en-US" sz="1800" b="1" dirty="0"/>
        </a:p>
      </dgm:t>
    </dgm:pt>
    <dgm:pt modelId="{ED59DBA6-24EA-4F53-BC08-52AA65F0BB84}" type="parTrans" cxnId="{AFACF825-E7D6-49E7-873E-634AC53040E0}">
      <dgm:prSet/>
      <dgm:spPr/>
      <dgm:t>
        <a:bodyPr/>
        <a:lstStyle/>
        <a:p>
          <a:endParaRPr lang="en-US"/>
        </a:p>
      </dgm:t>
    </dgm:pt>
    <dgm:pt modelId="{116C9459-DDF4-4F90-9D55-104C083F8725}" type="sibTrans" cxnId="{AFACF825-E7D6-49E7-873E-634AC53040E0}">
      <dgm:prSet/>
      <dgm:spPr/>
      <dgm:t>
        <a:bodyPr/>
        <a:lstStyle/>
        <a:p>
          <a:endParaRPr lang="en-US"/>
        </a:p>
      </dgm:t>
    </dgm:pt>
    <dgm:pt modelId="{A6149CC1-A674-4046-9C56-81D91F95870E}">
      <dgm:prSet phldrT="[Text]" custT="1"/>
      <dgm:spPr>
        <a:pattFill prst="pct70">
          <a:fgClr>
            <a:srgbClr val="3399FF"/>
          </a:fgClr>
          <a:bgClr>
            <a:schemeClr val="accent1">
              <a:lumMod val="60000"/>
              <a:lumOff val="40000"/>
            </a:schemeClr>
          </a:bgClr>
        </a:pattFill>
      </dgm:spPr>
      <dgm:t>
        <a:bodyPr/>
        <a:lstStyle/>
        <a:p>
          <a:r>
            <a:rPr lang="en-US" sz="1800" b="1" dirty="0" smtClean="0"/>
            <a:t>Secure</a:t>
          </a:r>
          <a:endParaRPr lang="en-US" sz="1800" b="1" dirty="0"/>
        </a:p>
      </dgm:t>
    </dgm:pt>
    <dgm:pt modelId="{F8A6A9D8-A889-4B3B-9D68-15690D6EE6AB}" type="parTrans" cxnId="{96CCF4FE-D79C-4910-B96B-7926E3A70257}">
      <dgm:prSet/>
      <dgm:spPr/>
      <dgm:t>
        <a:bodyPr/>
        <a:lstStyle/>
        <a:p>
          <a:endParaRPr lang="en-US"/>
        </a:p>
      </dgm:t>
    </dgm:pt>
    <dgm:pt modelId="{0DB5C069-24CC-4568-BBB8-80ED2DA4269B}" type="sibTrans" cxnId="{96CCF4FE-D79C-4910-B96B-7926E3A70257}">
      <dgm:prSet/>
      <dgm:spPr/>
      <dgm:t>
        <a:bodyPr/>
        <a:lstStyle/>
        <a:p>
          <a:endParaRPr lang="en-US"/>
        </a:p>
      </dgm:t>
    </dgm:pt>
    <dgm:pt modelId="{BEF6D92E-2264-4CDA-87D7-7485F7BC5372}">
      <dgm:prSet phldrT="[Text]" custT="1"/>
      <dgm:spPr>
        <a:solidFill>
          <a:schemeClr val="tx2">
            <a:lumMod val="40000"/>
            <a:lumOff val="60000"/>
          </a:schemeClr>
        </a:solidFill>
      </dgm:spPr>
      <dgm:t>
        <a:bodyPr/>
        <a:lstStyle/>
        <a:p>
          <a:r>
            <a:rPr lang="en-US" sz="1800" b="1" dirty="0" smtClean="0">
              <a:solidFill>
                <a:schemeClr val="tx2"/>
              </a:solidFill>
            </a:rPr>
            <a:t>Reliable</a:t>
          </a:r>
          <a:endParaRPr lang="en-US" sz="1800" b="1" dirty="0">
            <a:solidFill>
              <a:schemeClr val="tx2"/>
            </a:solidFill>
          </a:endParaRPr>
        </a:p>
      </dgm:t>
    </dgm:pt>
    <dgm:pt modelId="{16B33450-AEB6-4294-851C-BBCD609AEA3A}" type="parTrans" cxnId="{F40A7507-108E-44E3-B57B-33897E4D8A43}">
      <dgm:prSet/>
      <dgm:spPr/>
      <dgm:t>
        <a:bodyPr/>
        <a:lstStyle/>
        <a:p>
          <a:endParaRPr lang="en-US"/>
        </a:p>
      </dgm:t>
    </dgm:pt>
    <dgm:pt modelId="{DEA31A25-644B-4791-AE3D-2B859E53D065}" type="sibTrans" cxnId="{F40A7507-108E-44E3-B57B-33897E4D8A43}">
      <dgm:prSet/>
      <dgm:spPr/>
      <dgm:t>
        <a:bodyPr/>
        <a:lstStyle/>
        <a:p>
          <a:endParaRPr lang="en-US"/>
        </a:p>
      </dgm:t>
    </dgm:pt>
    <dgm:pt modelId="{FB167C27-14D1-4F0C-90DC-37DBDF90DE77}">
      <dgm:prSet phldrT="[Text]" custT="1"/>
      <dgm:spPr>
        <a:pattFill prst="pct75">
          <a:fgClr>
            <a:schemeClr val="tx2"/>
          </a:fgClr>
          <a:bgClr>
            <a:schemeClr val="accent1">
              <a:lumMod val="40000"/>
              <a:lumOff val="60000"/>
            </a:schemeClr>
          </a:bgClr>
        </a:pattFill>
      </dgm:spPr>
      <dgm:t>
        <a:bodyPr/>
        <a:lstStyle/>
        <a:p>
          <a:r>
            <a:rPr lang="en-US" sz="1800" b="1" dirty="0" smtClean="0"/>
            <a:t>Resilient</a:t>
          </a:r>
          <a:endParaRPr lang="en-US" sz="1800" b="1" dirty="0"/>
        </a:p>
      </dgm:t>
    </dgm:pt>
    <dgm:pt modelId="{D428C53E-C5F0-4B01-B09C-559832FC98B6}" type="parTrans" cxnId="{ACD135C9-9EC5-430E-B5BB-8C88770E6742}">
      <dgm:prSet/>
      <dgm:spPr/>
      <dgm:t>
        <a:bodyPr/>
        <a:lstStyle/>
        <a:p>
          <a:endParaRPr lang="en-US"/>
        </a:p>
      </dgm:t>
    </dgm:pt>
    <dgm:pt modelId="{41F6427D-B24E-4723-B2B9-EFE5B85C611F}" type="sibTrans" cxnId="{ACD135C9-9EC5-430E-B5BB-8C88770E6742}">
      <dgm:prSet/>
      <dgm:spPr/>
      <dgm:t>
        <a:bodyPr/>
        <a:lstStyle/>
        <a:p>
          <a:endParaRPr lang="en-US"/>
        </a:p>
      </dgm:t>
    </dgm:pt>
    <dgm:pt modelId="{8FE79777-376C-E044-B896-49400C0EB058}">
      <dgm:prSet phldrT="[Text]" custT="1"/>
      <dgm:spPr>
        <a:solidFill>
          <a:schemeClr val="tx2"/>
        </a:solidFill>
      </dgm:spPr>
      <dgm:t>
        <a:bodyPr/>
        <a:lstStyle/>
        <a:p>
          <a:r>
            <a:rPr lang="en-US" sz="1800" b="1" dirty="0" smtClean="0"/>
            <a:t>Adaptable, flexible</a:t>
          </a:r>
          <a:endParaRPr lang="en-US" sz="1800" b="1" dirty="0"/>
        </a:p>
      </dgm:t>
    </dgm:pt>
    <dgm:pt modelId="{D9F7538C-033D-B44F-86C0-1E2C6A5CB026}" type="parTrans" cxnId="{0E5AC2ED-DF6B-1C4E-98C3-47A9824FC48C}">
      <dgm:prSet/>
      <dgm:spPr/>
      <dgm:t>
        <a:bodyPr/>
        <a:lstStyle/>
        <a:p>
          <a:endParaRPr lang="en-US"/>
        </a:p>
      </dgm:t>
    </dgm:pt>
    <dgm:pt modelId="{9DBD9EE0-F7F5-7147-B6B5-BC11DAD6660B}" type="sibTrans" cxnId="{0E5AC2ED-DF6B-1C4E-98C3-47A9824FC48C}">
      <dgm:prSet/>
      <dgm:spPr/>
      <dgm:t>
        <a:bodyPr/>
        <a:lstStyle/>
        <a:p>
          <a:endParaRPr lang="en-US"/>
        </a:p>
      </dgm:t>
    </dgm:pt>
    <dgm:pt modelId="{DEF39087-1919-084F-BE61-857CC4FDCC01}">
      <dgm:prSet phldrT="[Text]" custT="1"/>
      <dgm:spPr>
        <a:solidFill>
          <a:schemeClr val="accent1">
            <a:lumMod val="20000"/>
            <a:lumOff val="80000"/>
          </a:schemeClr>
        </a:solidFill>
      </dgm:spPr>
      <dgm:t>
        <a:bodyPr/>
        <a:lstStyle/>
        <a:p>
          <a:r>
            <a:rPr lang="en-US" sz="1800" b="1" dirty="0" smtClean="0">
              <a:solidFill>
                <a:schemeClr val="tx2"/>
              </a:solidFill>
            </a:rPr>
            <a:t>Safe</a:t>
          </a:r>
          <a:endParaRPr lang="en-US" sz="1800" b="1" dirty="0">
            <a:solidFill>
              <a:schemeClr val="tx2"/>
            </a:solidFill>
          </a:endParaRPr>
        </a:p>
      </dgm:t>
    </dgm:pt>
    <dgm:pt modelId="{75BFF1C8-FD26-B844-8AA1-4F058F97A185}" type="parTrans" cxnId="{F83A3373-E413-8B47-9359-56791DEB4C78}">
      <dgm:prSet/>
      <dgm:spPr/>
      <dgm:t>
        <a:bodyPr/>
        <a:lstStyle/>
        <a:p>
          <a:endParaRPr lang="en-US"/>
        </a:p>
      </dgm:t>
    </dgm:pt>
    <dgm:pt modelId="{5814AC05-3349-8A40-90DF-9F5DD2ABB3BC}" type="sibTrans" cxnId="{F83A3373-E413-8B47-9359-56791DEB4C78}">
      <dgm:prSet/>
      <dgm:spPr/>
      <dgm:t>
        <a:bodyPr/>
        <a:lstStyle/>
        <a:p>
          <a:endParaRPr lang="en-US"/>
        </a:p>
      </dgm:t>
    </dgm:pt>
    <dgm:pt modelId="{BB767D88-6E87-435D-A47F-3DDCAAF577A0}" type="pres">
      <dgm:prSet presAssocID="{6DA79125-BC10-4F23-BF92-98AD3BDFA330}" presName="Name0" presStyleCnt="0">
        <dgm:presLayoutVars>
          <dgm:chMax val="1"/>
          <dgm:dir/>
          <dgm:animLvl val="ctr"/>
          <dgm:resizeHandles val="exact"/>
        </dgm:presLayoutVars>
      </dgm:prSet>
      <dgm:spPr/>
      <dgm:t>
        <a:bodyPr/>
        <a:lstStyle/>
        <a:p>
          <a:endParaRPr lang="en-US"/>
        </a:p>
      </dgm:t>
    </dgm:pt>
    <dgm:pt modelId="{C803F964-C3BE-42F3-9745-52AA27F4A9B3}" type="pres">
      <dgm:prSet presAssocID="{A6350323-D84F-4240-8E0C-75C9827F149D}" presName="centerShape" presStyleLbl="node0" presStyleIdx="0" presStyleCnt="1" custScaleX="127441" custScaleY="129376"/>
      <dgm:spPr/>
      <dgm:t>
        <a:bodyPr/>
        <a:lstStyle/>
        <a:p>
          <a:endParaRPr lang="en-US"/>
        </a:p>
      </dgm:t>
    </dgm:pt>
    <dgm:pt modelId="{28510F05-4A06-412B-BEFF-2B0C9DAF1F36}" type="pres">
      <dgm:prSet presAssocID="{3C0D2C21-88AD-4AA4-9D02-51F00DB71FC0}" presName="node" presStyleLbl="node1" presStyleIdx="0" presStyleCnt="8" custScaleX="167600" custScaleY="100729">
        <dgm:presLayoutVars>
          <dgm:bulletEnabled val="1"/>
        </dgm:presLayoutVars>
      </dgm:prSet>
      <dgm:spPr>
        <a:prstGeom prst="hexagon">
          <a:avLst/>
        </a:prstGeom>
      </dgm:spPr>
      <dgm:t>
        <a:bodyPr/>
        <a:lstStyle/>
        <a:p>
          <a:endParaRPr lang="en-US"/>
        </a:p>
      </dgm:t>
    </dgm:pt>
    <dgm:pt modelId="{A80D1004-D09A-40D9-8078-96F81C32E635}" type="pres">
      <dgm:prSet presAssocID="{3C0D2C21-88AD-4AA4-9D02-51F00DB71FC0}" presName="dummy" presStyleCnt="0"/>
      <dgm:spPr/>
    </dgm:pt>
    <dgm:pt modelId="{83502DFB-CA8E-4620-B46D-8313A05A120F}" type="pres">
      <dgm:prSet presAssocID="{7D695DA4-DC96-498A-86B2-2A13D1E46158}" presName="sibTrans" presStyleLbl="sibTrans2D1" presStyleIdx="0" presStyleCnt="8"/>
      <dgm:spPr/>
      <dgm:t>
        <a:bodyPr/>
        <a:lstStyle/>
        <a:p>
          <a:endParaRPr lang="en-US"/>
        </a:p>
      </dgm:t>
    </dgm:pt>
    <dgm:pt modelId="{12202B9B-D82B-8044-BD77-F3F9ADD8C8BF}" type="pres">
      <dgm:prSet presAssocID="{DEF39087-1919-084F-BE61-857CC4FDCC01}" presName="node" presStyleLbl="node1" presStyleIdx="1" presStyleCnt="8" custScaleX="115485" custScaleY="104565">
        <dgm:presLayoutVars>
          <dgm:bulletEnabled val="1"/>
        </dgm:presLayoutVars>
      </dgm:prSet>
      <dgm:spPr>
        <a:prstGeom prst="hexagon">
          <a:avLst/>
        </a:prstGeom>
      </dgm:spPr>
      <dgm:t>
        <a:bodyPr/>
        <a:lstStyle/>
        <a:p>
          <a:endParaRPr lang="en-US"/>
        </a:p>
      </dgm:t>
    </dgm:pt>
    <dgm:pt modelId="{DA2E433F-8506-C149-BC80-8F36CFFE5D49}" type="pres">
      <dgm:prSet presAssocID="{DEF39087-1919-084F-BE61-857CC4FDCC01}" presName="dummy" presStyleCnt="0"/>
      <dgm:spPr/>
    </dgm:pt>
    <dgm:pt modelId="{724DCB5D-5D5A-8D49-B262-205A48E15933}" type="pres">
      <dgm:prSet presAssocID="{5814AC05-3349-8A40-90DF-9F5DD2ABB3BC}" presName="sibTrans" presStyleLbl="sibTrans2D1" presStyleIdx="1" presStyleCnt="8"/>
      <dgm:spPr/>
      <dgm:t>
        <a:bodyPr/>
        <a:lstStyle/>
        <a:p>
          <a:endParaRPr lang="en-US"/>
        </a:p>
      </dgm:t>
    </dgm:pt>
    <dgm:pt modelId="{2284C92E-6793-4CC6-B68C-7831F9427EF4}" type="pres">
      <dgm:prSet presAssocID="{75874834-F110-4B80-A947-7155EB7A7703}" presName="node" presStyleLbl="node1" presStyleIdx="2" presStyleCnt="8" custScaleX="160396" custScaleY="104565">
        <dgm:presLayoutVars>
          <dgm:bulletEnabled val="1"/>
        </dgm:presLayoutVars>
      </dgm:prSet>
      <dgm:spPr>
        <a:prstGeom prst="hexagon">
          <a:avLst/>
        </a:prstGeom>
      </dgm:spPr>
      <dgm:t>
        <a:bodyPr/>
        <a:lstStyle/>
        <a:p>
          <a:endParaRPr lang="en-US"/>
        </a:p>
      </dgm:t>
    </dgm:pt>
    <dgm:pt modelId="{02079BBF-F044-4866-92BD-68773CFAA7D6}" type="pres">
      <dgm:prSet presAssocID="{75874834-F110-4B80-A947-7155EB7A7703}" presName="dummy" presStyleCnt="0"/>
      <dgm:spPr/>
    </dgm:pt>
    <dgm:pt modelId="{4A100FD7-FDDC-482F-82B1-2715033C831D}" type="pres">
      <dgm:prSet presAssocID="{2FF3C80F-179E-4FF1-9D5B-E933FDFB66AE}" presName="sibTrans" presStyleLbl="sibTrans2D1" presStyleIdx="2" presStyleCnt="8"/>
      <dgm:spPr/>
      <dgm:t>
        <a:bodyPr/>
        <a:lstStyle/>
        <a:p>
          <a:endParaRPr lang="en-US"/>
        </a:p>
      </dgm:t>
    </dgm:pt>
    <dgm:pt modelId="{3D83F372-0B80-497D-B175-4BE97A603EBC}" type="pres">
      <dgm:prSet presAssocID="{BEF6D92E-2264-4CDA-87D7-7485F7BC5372}" presName="node" presStyleLbl="node1" presStyleIdx="3" presStyleCnt="8" custScaleX="135645" custScaleY="104565">
        <dgm:presLayoutVars>
          <dgm:bulletEnabled val="1"/>
        </dgm:presLayoutVars>
      </dgm:prSet>
      <dgm:spPr>
        <a:prstGeom prst="hexagon">
          <a:avLst/>
        </a:prstGeom>
      </dgm:spPr>
      <dgm:t>
        <a:bodyPr/>
        <a:lstStyle/>
        <a:p>
          <a:endParaRPr lang="en-US"/>
        </a:p>
      </dgm:t>
    </dgm:pt>
    <dgm:pt modelId="{97E3253B-A785-4AC6-ABBB-31D0D19F358A}" type="pres">
      <dgm:prSet presAssocID="{BEF6D92E-2264-4CDA-87D7-7485F7BC5372}" presName="dummy" presStyleCnt="0"/>
      <dgm:spPr/>
    </dgm:pt>
    <dgm:pt modelId="{B071CC46-0EF1-4941-AE15-DF8F30741D72}" type="pres">
      <dgm:prSet presAssocID="{DEA31A25-644B-4791-AE3D-2B859E53D065}" presName="sibTrans" presStyleLbl="sibTrans2D1" presStyleIdx="3" presStyleCnt="8"/>
      <dgm:spPr/>
      <dgm:t>
        <a:bodyPr/>
        <a:lstStyle/>
        <a:p>
          <a:endParaRPr lang="en-US"/>
        </a:p>
      </dgm:t>
    </dgm:pt>
    <dgm:pt modelId="{819A1B7F-8421-4B1D-BED0-E6C0CADF3396}" type="pres">
      <dgm:prSet presAssocID="{7CDFAF35-B670-454F-987A-A1EDD57F3227}" presName="node" presStyleLbl="node1" presStyleIdx="4" presStyleCnt="8" custScaleX="115485" custScaleY="104565">
        <dgm:presLayoutVars>
          <dgm:bulletEnabled val="1"/>
        </dgm:presLayoutVars>
      </dgm:prSet>
      <dgm:spPr>
        <a:prstGeom prst="hexagon">
          <a:avLst/>
        </a:prstGeom>
      </dgm:spPr>
      <dgm:t>
        <a:bodyPr/>
        <a:lstStyle/>
        <a:p>
          <a:endParaRPr lang="en-US"/>
        </a:p>
      </dgm:t>
    </dgm:pt>
    <dgm:pt modelId="{CFECB1D0-D9DC-4F8F-BF3D-9568F7837EAA}" type="pres">
      <dgm:prSet presAssocID="{7CDFAF35-B670-454F-987A-A1EDD57F3227}" presName="dummy" presStyleCnt="0"/>
      <dgm:spPr/>
    </dgm:pt>
    <dgm:pt modelId="{CF7485A7-2661-4F95-B01D-CF99FF7A90EE}" type="pres">
      <dgm:prSet presAssocID="{116C9459-DDF4-4F90-9D55-104C083F8725}" presName="sibTrans" presStyleLbl="sibTrans2D1" presStyleIdx="4" presStyleCnt="8"/>
      <dgm:spPr/>
      <dgm:t>
        <a:bodyPr/>
        <a:lstStyle/>
        <a:p>
          <a:endParaRPr lang="en-US"/>
        </a:p>
      </dgm:t>
    </dgm:pt>
    <dgm:pt modelId="{C3514FBC-6E0C-4352-9539-835C364EE6E4}" type="pres">
      <dgm:prSet presAssocID="{A6149CC1-A674-4046-9C56-81D91F95870E}" presName="node" presStyleLbl="node1" presStyleIdx="5" presStyleCnt="8" custScaleX="115485" custScaleY="104565">
        <dgm:presLayoutVars>
          <dgm:bulletEnabled val="1"/>
        </dgm:presLayoutVars>
      </dgm:prSet>
      <dgm:spPr>
        <a:prstGeom prst="hexagon">
          <a:avLst/>
        </a:prstGeom>
      </dgm:spPr>
      <dgm:t>
        <a:bodyPr/>
        <a:lstStyle/>
        <a:p>
          <a:endParaRPr lang="en-US"/>
        </a:p>
      </dgm:t>
    </dgm:pt>
    <dgm:pt modelId="{2E9E19B5-F1B4-40F0-898D-40CE91B86978}" type="pres">
      <dgm:prSet presAssocID="{A6149CC1-A674-4046-9C56-81D91F95870E}" presName="dummy" presStyleCnt="0"/>
      <dgm:spPr/>
    </dgm:pt>
    <dgm:pt modelId="{B369BCAF-0FA1-448A-AF15-6318AA341D77}" type="pres">
      <dgm:prSet presAssocID="{0DB5C069-24CC-4568-BBB8-80ED2DA4269B}" presName="sibTrans" presStyleLbl="sibTrans2D1" presStyleIdx="5" presStyleCnt="8"/>
      <dgm:spPr/>
      <dgm:t>
        <a:bodyPr/>
        <a:lstStyle/>
        <a:p>
          <a:endParaRPr lang="en-US"/>
        </a:p>
      </dgm:t>
    </dgm:pt>
    <dgm:pt modelId="{7462BECA-9E20-478B-892A-471FCCFF2671}" type="pres">
      <dgm:prSet presAssocID="{FB167C27-14D1-4F0C-90DC-37DBDF90DE77}" presName="node" presStyleLbl="node1" presStyleIdx="6" presStyleCnt="8" custScaleX="135350" custScaleY="104565">
        <dgm:presLayoutVars>
          <dgm:bulletEnabled val="1"/>
        </dgm:presLayoutVars>
      </dgm:prSet>
      <dgm:spPr>
        <a:prstGeom prst="hexagon">
          <a:avLst/>
        </a:prstGeom>
      </dgm:spPr>
      <dgm:t>
        <a:bodyPr/>
        <a:lstStyle/>
        <a:p>
          <a:endParaRPr lang="en-US"/>
        </a:p>
      </dgm:t>
    </dgm:pt>
    <dgm:pt modelId="{D7622FB7-C329-4347-8184-31AAFCCB1AC7}" type="pres">
      <dgm:prSet presAssocID="{FB167C27-14D1-4F0C-90DC-37DBDF90DE77}" presName="dummy" presStyleCnt="0"/>
      <dgm:spPr/>
    </dgm:pt>
    <dgm:pt modelId="{0DF53950-1EFA-473C-8D11-87956E3FE8C4}" type="pres">
      <dgm:prSet presAssocID="{41F6427D-B24E-4723-B2B9-EFE5B85C611F}" presName="sibTrans" presStyleLbl="sibTrans2D1" presStyleIdx="6" presStyleCnt="8"/>
      <dgm:spPr/>
      <dgm:t>
        <a:bodyPr/>
        <a:lstStyle/>
        <a:p>
          <a:endParaRPr lang="en-US"/>
        </a:p>
      </dgm:t>
    </dgm:pt>
    <dgm:pt modelId="{7FB6F30E-61B4-334E-B634-F7DC6142BC9F}" type="pres">
      <dgm:prSet presAssocID="{8FE79777-376C-E044-B896-49400C0EB058}" presName="node" presStyleLbl="node1" presStyleIdx="7" presStyleCnt="8" custScaleX="191728" custScaleY="117222" custRadScaleRad="98743" custRadScaleInc="-38761">
        <dgm:presLayoutVars>
          <dgm:bulletEnabled val="1"/>
        </dgm:presLayoutVars>
      </dgm:prSet>
      <dgm:spPr>
        <a:prstGeom prst="hexagon">
          <a:avLst/>
        </a:prstGeom>
      </dgm:spPr>
      <dgm:t>
        <a:bodyPr/>
        <a:lstStyle/>
        <a:p>
          <a:endParaRPr lang="en-US"/>
        </a:p>
      </dgm:t>
    </dgm:pt>
    <dgm:pt modelId="{5C5A18F4-6B94-7E4C-AF04-17C350783B48}" type="pres">
      <dgm:prSet presAssocID="{8FE79777-376C-E044-B896-49400C0EB058}" presName="dummy" presStyleCnt="0"/>
      <dgm:spPr/>
    </dgm:pt>
    <dgm:pt modelId="{5B6953B7-430E-DE4F-96E2-8087DC60B5C3}" type="pres">
      <dgm:prSet presAssocID="{9DBD9EE0-F7F5-7147-B6B5-BC11DAD6660B}" presName="sibTrans" presStyleLbl="sibTrans2D1" presStyleIdx="7" presStyleCnt="8"/>
      <dgm:spPr/>
      <dgm:t>
        <a:bodyPr/>
        <a:lstStyle/>
        <a:p>
          <a:endParaRPr lang="en-US"/>
        </a:p>
      </dgm:t>
    </dgm:pt>
  </dgm:ptLst>
  <dgm:cxnLst>
    <dgm:cxn modelId="{0D831069-804A-454F-AD36-1B0C50B337A3}" type="presOf" srcId="{41F6427D-B24E-4723-B2B9-EFE5B85C611F}" destId="{0DF53950-1EFA-473C-8D11-87956E3FE8C4}" srcOrd="0" destOrd="0" presId="urn:microsoft.com/office/officeart/2005/8/layout/radial6"/>
    <dgm:cxn modelId="{96CCF4FE-D79C-4910-B96B-7926E3A70257}" srcId="{A6350323-D84F-4240-8E0C-75C9827F149D}" destId="{A6149CC1-A674-4046-9C56-81D91F95870E}" srcOrd="5" destOrd="0" parTransId="{F8A6A9D8-A889-4B3B-9D68-15690D6EE6AB}" sibTransId="{0DB5C069-24CC-4568-BBB8-80ED2DA4269B}"/>
    <dgm:cxn modelId="{B1416F6C-1485-49A6-9C94-B75E7C606264}" type="presOf" srcId="{FB167C27-14D1-4F0C-90DC-37DBDF90DE77}" destId="{7462BECA-9E20-478B-892A-471FCCFF2671}" srcOrd="0" destOrd="0" presId="urn:microsoft.com/office/officeart/2005/8/layout/radial6"/>
    <dgm:cxn modelId="{C7A3F4FE-123F-40B4-A7D3-67E041147215}" type="presOf" srcId="{3C0D2C21-88AD-4AA4-9D02-51F00DB71FC0}" destId="{28510F05-4A06-412B-BEFF-2B0C9DAF1F36}" srcOrd="0" destOrd="0" presId="urn:microsoft.com/office/officeart/2005/8/layout/radial6"/>
    <dgm:cxn modelId="{3960649A-406D-4DF6-95BB-E0CE52F5F133}" type="presOf" srcId="{116C9459-DDF4-4F90-9D55-104C083F8725}" destId="{CF7485A7-2661-4F95-B01D-CF99FF7A90EE}" srcOrd="0" destOrd="0" presId="urn:microsoft.com/office/officeart/2005/8/layout/radial6"/>
    <dgm:cxn modelId="{0E5AC2ED-DF6B-1C4E-98C3-47A9824FC48C}" srcId="{A6350323-D84F-4240-8E0C-75C9827F149D}" destId="{8FE79777-376C-E044-B896-49400C0EB058}" srcOrd="7" destOrd="0" parTransId="{D9F7538C-033D-B44F-86C0-1E2C6A5CB026}" sibTransId="{9DBD9EE0-F7F5-7147-B6B5-BC11DAD6660B}"/>
    <dgm:cxn modelId="{C076D0A9-83A1-4485-8D75-A910D554E81D}" srcId="{A6350323-D84F-4240-8E0C-75C9827F149D}" destId="{75874834-F110-4B80-A947-7155EB7A7703}" srcOrd="2" destOrd="0" parTransId="{8EC0B1BF-F705-4975-8CA6-42DD1071B23A}" sibTransId="{2FF3C80F-179E-4FF1-9D5B-E933FDFB66AE}"/>
    <dgm:cxn modelId="{F40A7507-108E-44E3-B57B-33897E4D8A43}" srcId="{A6350323-D84F-4240-8E0C-75C9827F149D}" destId="{BEF6D92E-2264-4CDA-87D7-7485F7BC5372}" srcOrd="3" destOrd="0" parTransId="{16B33450-AEB6-4294-851C-BBCD609AEA3A}" sibTransId="{DEA31A25-644B-4791-AE3D-2B859E53D065}"/>
    <dgm:cxn modelId="{B34CDC13-A6E4-44BF-8A1E-1E2307CADA76}" type="presOf" srcId="{DEF39087-1919-084F-BE61-857CC4FDCC01}" destId="{12202B9B-D82B-8044-BD77-F3F9ADD8C8BF}" srcOrd="0" destOrd="0" presId="urn:microsoft.com/office/officeart/2005/8/layout/radial6"/>
    <dgm:cxn modelId="{D39D0155-2FFF-4F40-AACB-FC6537D0EF0F}" type="presOf" srcId="{A6350323-D84F-4240-8E0C-75C9827F149D}" destId="{C803F964-C3BE-42F3-9745-52AA27F4A9B3}" srcOrd="0" destOrd="0" presId="urn:microsoft.com/office/officeart/2005/8/layout/radial6"/>
    <dgm:cxn modelId="{ACD135C9-9EC5-430E-B5BB-8C88770E6742}" srcId="{A6350323-D84F-4240-8E0C-75C9827F149D}" destId="{FB167C27-14D1-4F0C-90DC-37DBDF90DE77}" srcOrd="6" destOrd="0" parTransId="{D428C53E-C5F0-4B01-B09C-559832FC98B6}" sibTransId="{41F6427D-B24E-4723-B2B9-EFE5B85C611F}"/>
    <dgm:cxn modelId="{822837D0-BA5D-4FA2-8B24-B54C5D7CAD96}" type="presOf" srcId="{75874834-F110-4B80-A947-7155EB7A7703}" destId="{2284C92E-6793-4CC6-B68C-7831F9427EF4}" srcOrd="0" destOrd="0" presId="urn:microsoft.com/office/officeart/2005/8/layout/radial6"/>
    <dgm:cxn modelId="{1275CA44-17C5-4D45-943D-117713705E6D}" type="presOf" srcId="{8FE79777-376C-E044-B896-49400C0EB058}" destId="{7FB6F30E-61B4-334E-B634-F7DC6142BC9F}" srcOrd="0" destOrd="0" presId="urn:microsoft.com/office/officeart/2005/8/layout/radial6"/>
    <dgm:cxn modelId="{F7EF1A6E-D3CA-4609-B390-E7031C6ED49A}" type="presOf" srcId="{0DB5C069-24CC-4568-BBB8-80ED2DA4269B}" destId="{B369BCAF-0FA1-448A-AF15-6318AA341D77}" srcOrd="0" destOrd="0" presId="urn:microsoft.com/office/officeart/2005/8/layout/radial6"/>
    <dgm:cxn modelId="{F83A3373-E413-8B47-9359-56791DEB4C78}" srcId="{A6350323-D84F-4240-8E0C-75C9827F149D}" destId="{DEF39087-1919-084F-BE61-857CC4FDCC01}" srcOrd="1" destOrd="0" parTransId="{75BFF1C8-FD26-B844-8AA1-4F058F97A185}" sibTransId="{5814AC05-3349-8A40-90DF-9F5DD2ABB3BC}"/>
    <dgm:cxn modelId="{9D3473E8-37D4-4FEA-BA85-C728587D5860}" type="presOf" srcId="{7CDFAF35-B670-454F-987A-A1EDD57F3227}" destId="{819A1B7F-8421-4B1D-BED0-E6C0CADF3396}" srcOrd="0" destOrd="0" presId="urn:microsoft.com/office/officeart/2005/8/layout/radial6"/>
    <dgm:cxn modelId="{AFACF825-E7D6-49E7-873E-634AC53040E0}" srcId="{A6350323-D84F-4240-8E0C-75C9827F149D}" destId="{7CDFAF35-B670-454F-987A-A1EDD57F3227}" srcOrd="4" destOrd="0" parTransId="{ED59DBA6-24EA-4F53-BC08-52AA65F0BB84}" sibTransId="{116C9459-DDF4-4F90-9D55-104C083F8725}"/>
    <dgm:cxn modelId="{969D3B85-24A8-4C1E-85C3-ADD38603D77E}" type="presOf" srcId="{DEA31A25-644B-4791-AE3D-2B859E53D065}" destId="{B071CC46-0EF1-4941-AE15-DF8F30741D72}" srcOrd="0" destOrd="0" presId="urn:microsoft.com/office/officeart/2005/8/layout/radial6"/>
    <dgm:cxn modelId="{246D0826-069C-4546-8984-403B7955F67E}" type="presOf" srcId="{BEF6D92E-2264-4CDA-87D7-7485F7BC5372}" destId="{3D83F372-0B80-497D-B175-4BE97A603EBC}" srcOrd="0" destOrd="0" presId="urn:microsoft.com/office/officeart/2005/8/layout/radial6"/>
    <dgm:cxn modelId="{4CA37537-9319-4DD2-8D03-FE7807608266}" srcId="{A6350323-D84F-4240-8E0C-75C9827F149D}" destId="{3C0D2C21-88AD-4AA4-9D02-51F00DB71FC0}" srcOrd="0" destOrd="0" parTransId="{E01D31D9-1664-4A50-907C-E1F9AE635F85}" sibTransId="{7D695DA4-DC96-498A-86B2-2A13D1E46158}"/>
    <dgm:cxn modelId="{D2A1E417-5116-4F4C-99DE-127A5A69EF54}" type="presOf" srcId="{7D695DA4-DC96-498A-86B2-2A13D1E46158}" destId="{83502DFB-CA8E-4620-B46D-8313A05A120F}" srcOrd="0" destOrd="0" presId="urn:microsoft.com/office/officeart/2005/8/layout/radial6"/>
    <dgm:cxn modelId="{C00F7296-2F7A-43D9-9237-268D4151D77A}" type="presOf" srcId="{A6149CC1-A674-4046-9C56-81D91F95870E}" destId="{C3514FBC-6E0C-4352-9539-835C364EE6E4}" srcOrd="0" destOrd="0" presId="urn:microsoft.com/office/officeart/2005/8/layout/radial6"/>
    <dgm:cxn modelId="{3E6FBC2B-7ACE-4197-A6B7-E60A991F6119}" type="presOf" srcId="{9DBD9EE0-F7F5-7147-B6B5-BC11DAD6660B}" destId="{5B6953B7-430E-DE4F-96E2-8087DC60B5C3}" srcOrd="0" destOrd="0" presId="urn:microsoft.com/office/officeart/2005/8/layout/radial6"/>
    <dgm:cxn modelId="{FDC008C4-013D-402A-898D-199D74640029}" srcId="{6DA79125-BC10-4F23-BF92-98AD3BDFA330}" destId="{A6350323-D84F-4240-8E0C-75C9827F149D}" srcOrd="0" destOrd="0" parTransId="{4FD659CB-3DC0-4809-B007-44305EE9192E}" sibTransId="{0C298FAC-C7F3-4258-85D7-720AD02468AF}"/>
    <dgm:cxn modelId="{E3FF5899-C4E8-42D1-ABF2-F6C89E25B535}" type="presOf" srcId="{6DA79125-BC10-4F23-BF92-98AD3BDFA330}" destId="{BB767D88-6E87-435D-A47F-3DDCAAF577A0}" srcOrd="0" destOrd="0" presId="urn:microsoft.com/office/officeart/2005/8/layout/radial6"/>
    <dgm:cxn modelId="{EFDD41E0-EBF5-4FD4-8EA5-CB508ACFACD4}" type="presOf" srcId="{2FF3C80F-179E-4FF1-9D5B-E933FDFB66AE}" destId="{4A100FD7-FDDC-482F-82B1-2715033C831D}" srcOrd="0" destOrd="0" presId="urn:microsoft.com/office/officeart/2005/8/layout/radial6"/>
    <dgm:cxn modelId="{D9EC38FB-6F6A-41F0-B237-D2E97D167738}" type="presOf" srcId="{5814AC05-3349-8A40-90DF-9F5DD2ABB3BC}" destId="{724DCB5D-5D5A-8D49-B262-205A48E15933}" srcOrd="0" destOrd="0" presId="urn:microsoft.com/office/officeart/2005/8/layout/radial6"/>
    <dgm:cxn modelId="{DB4C455A-C03A-4038-9681-1F110A189D43}" type="presParOf" srcId="{BB767D88-6E87-435D-A47F-3DDCAAF577A0}" destId="{C803F964-C3BE-42F3-9745-52AA27F4A9B3}" srcOrd="0" destOrd="0" presId="urn:microsoft.com/office/officeart/2005/8/layout/radial6"/>
    <dgm:cxn modelId="{95DEC225-0CF0-40EC-AEE2-117065DFE249}" type="presParOf" srcId="{BB767D88-6E87-435D-A47F-3DDCAAF577A0}" destId="{28510F05-4A06-412B-BEFF-2B0C9DAF1F36}" srcOrd="1" destOrd="0" presId="urn:microsoft.com/office/officeart/2005/8/layout/radial6"/>
    <dgm:cxn modelId="{C3BA0757-6A69-427B-B041-F52731BA5F8C}" type="presParOf" srcId="{BB767D88-6E87-435D-A47F-3DDCAAF577A0}" destId="{A80D1004-D09A-40D9-8078-96F81C32E635}" srcOrd="2" destOrd="0" presId="urn:microsoft.com/office/officeart/2005/8/layout/radial6"/>
    <dgm:cxn modelId="{72F19EAE-820B-46F4-9007-7E6F5B694E51}" type="presParOf" srcId="{BB767D88-6E87-435D-A47F-3DDCAAF577A0}" destId="{83502DFB-CA8E-4620-B46D-8313A05A120F}" srcOrd="3" destOrd="0" presId="urn:microsoft.com/office/officeart/2005/8/layout/radial6"/>
    <dgm:cxn modelId="{6BFD6373-F752-4719-A3C1-148571BDC3FC}" type="presParOf" srcId="{BB767D88-6E87-435D-A47F-3DDCAAF577A0}" destId="{12202B9B-D82B-8044-BD77-F3F9ADD8C8BF}" srcOrd="4" destOrd="0" presId="urn:microsoft.com/office/officeart/2005/8/layout/radial6"/>
    <dgm:cxn modelId="{09A7DF8B-42E6-4BEB-A624-67BD6E06FC58}" type="presParOf" srcId="{BB767D88-6E87-435D-A47F-3DDCAAF577A0}" destId="{DA2E433F-8506-C149-BC80-8F36CFFE5D49}" srcOrd="5" destOrd="0" presId="urn:microsoft.com/office/officeart/2005/8/layout/radial6"/>
    <dgm:cxn modelId="{F43DD027-8263-4623-813C-46340B12B782}" type="presParOf" srcId="{BB767D88-6E87-435D-A47F-3DDCAAF577A0}" destId="{724DCB5D-5D5A-8D49-B262-205A48E15933}" srcOrd="6" destOrd="0" presId="urn:microsoft.com/office/officeart/2005/8/layout/radial6"/>
    <dgm:cxn modelId="{70D29026-80FA-4351-A8DF-3FA427BEF99A}" type="presParOf" srcId="{BB767D88-6E87-435D-A47F-3DDCAAF577A0}" destId="{2284C92E-6793-4CC6-B68C-7831F9427EF4}" srcOrd="7" destOrd="0" presId="urn:microsoft.com/office/officeart/2005/8/layout/radial6"/>
    <dgm:cxn modelId="{610A0FC4-9BA8-41F4-99BB-401B08D380A7}" type="presParOf" srcId="{BB767D88-6E87-435D-A47F-3DDCAAF577A0}" destId="{02079BBF-F044-4866-92BD-68773CFAA7D6}" srcOrd="8" destOrd="0" presId="urn:microsoft.com/office/officeart/2005/8/layout/radial6"/>
    <dgm:cxn modelId="{DE14963B-580F-477D-A564-809B68452A53}" type="presParOf" srcId="{BB767D88-6E87-435D-A47F-3DDCAAF577A0}" destId="{4A100FD7-FDDC-482F-82B1-2715033C831D}" srcOrd="9" destOrd="0" presId="urn:microsoft.com/office/officeart/2005/8/layout/radial6"/>
    <dgm:cxn modelId="{1C2782C0-69F6-4C0D-8BEF-503F7B60E59E}" type="presParOf" srcId="{BB767D88-6E87-435D-A47F-3DDCAAF577A0}" destId="{3D83F372-0B80-497D-B175-4BE97A603EBC}" srcOrd="10" destOrd="0" presId="urn:microsoft.com/office/officeart/2005/8/layout/radial6"/>
    <dgm:cxn modelId="{0492D874-310B-488E-913B-42605877C56B}" type="presParOf" srcId="{BB767D88-6E87-435D-A47F-3DDCAAF577A0}" destId="{97E3253B-A785-4AC6-ABBB-31D0D19F358A}" srcOrd="11" destOrd="0" presId="urn:microsoft.com/office/officeart/2005/8/layout/radial6"/>
    <dgm:cxn modelId="{7235ED65-BAEC-41B2-B0E6-703517D4263E}" type="presParOf" srcId="{BB767D88-6E87-435D-A47F-3DDCAAF577A0}" destId="{B071CC46-0EF1-4941-AE15-DF8F30741D72}" srcOrd="12" destOrd="0" presId="urn:microsoft.com/office/officeart/2005/8/layout/radial6"/>
    <dgm:cxn modelId="{D29FACB6-F2A9-446C-82C0-40B889581F62}" type="presParOf" srcId="{BB767D88-6E87-435D-A47F-3DDCAAF577A0}" destId="{819A1B7F-8421-4B1D-BED0-E6C0CADF3396}" srcOrd="13" destOrd="0" presId="urn:microsoft.com/office/officeart/2005/8/layout/radial6"/>
    <dgm:cxn modelId="{E486C11A-EABF-4927-941C-48969972B20E}" type="presParOf" srcId="{BB767D88-6E87-435D-A47F-3DDCAAF577A0}" destId="{CFECB1D0-D9DC-4F8F-BF3D-9568F7837EAA}" srcOrd="14" destOrd="0" presId="urn:microsoft.com/office/officeart/2005/8/layout/radial6"/>
    <dgm:cxn modelId="{3497B6FC-66F2-48A6-A005-1F56B245CFFC}" type="presParOf" srcId="{BB767D88-6E87-435D-A47F-3DDCAAF577A0}" destId="{CF7485A7-2661-4F95-B01D-CF99FF7A90EE}" srcOrd="15" destOrd="0" presId="urn:microsoft.com/office/officeart/2005/8/layout/radial6"/>
    <dgm:cxn modelId="{F253DD46-3F81-4044-83CD-2D995F9CC0CB}" type="presParOf" srcId="{BB767D88-6E87-435D-A47F-3DDCAAF577A0}" destId="{C3514FBC-6E0C-4352-9539-835C364EE6E4}" srcOrd="16" destOrd="0" presId="urn:microsoft.com/office/officeart/2005/8/layout/radial6"/>
    <dgm:cxn modelId="{78E5B5C4-9724-4E0E-8E81-C7BDCF5D3E39}" type="presParOf" srcId="{BB767D88-6E87-435D-A47F-3DDCAAF577A0}" destId="{2E9E19B5-F1B4-40F0-898D-40CE91B86978}" srcOrd="17" destOrd="0" presId="urn:microsoft.com/office/officeart/2005/8/layout/radial6"/>
    <dgm:cxn modelId="{206EBACB-EC19-4538-A930-6AF5F3F36774}" type="presParOf" srcId="{BB767D88-6E87-435D-A47F-3DDCAAF577A0}" destId="{B369BCAF-0FA1-448A-AF15-6318AA341D77}" srcOrd="18" destOrd="0" presId="urn:microsoft.com/office/officeart/2005/8/layout/radial6"/>
    <dgm:cxn modelId="{3FC9649D-8024-4792-A7A0-959670C22DBC}" type="presParOf" srcId="{BB767D88-6E87-435D-A47F-3DDCAAF577A0}" destId="{7462BECA-9E20-478B-892A-471FCCFF2671}" srcOrd="19" destOrd="0" presId="urn:microsoft.com/office/officeart/2005/8/layout/radial6"/>
    <dgm:cxn modelId="{DCBB5792-1E53-49A1-89D4-9D77AC73C3A4}" type="presParOf" srcId="{BB767D88-6E87-435D-A47F-3DDCAAF577A0}" destId="{D7622FB7-C329-4347-8184-31AAFCCB1AC7}" srcOrd="20" destOrd="0" presId="urn:microsoft.com/office/officeart/2005/8/layout/radial6"/>
    <dgm:cxn modelId="{1054453C-5DB6-4688-A2EA-014A1190AF55}" type="presParOf" srcId="{BB767D88-6E87-435D-A47F-3DDCAAF577A0}" destId="{0DF53950-1EFA-473C-8D11-87956E3FE8C4}" srcOrd="21" destOrd="0" presId="urn:microsoft.com/office/officeart/2005/8/layout/radial6"/>
    <dgm:cxn modelId="{BCF9E78B-A878-4142-8D6D-972BC2B5080F}" type="presParOf" srcId="{BB767D88-6E87-435D-A47F-3DDCAAF577A0}" destId="{7FB6F30E-61B4-334E-B634-F7DC6142BC9F}" srcOrd="22" destOrd="0" presId="urn:microsoft.com/office/officeart/2005/8/layout/radial6"/>
    <dgm:cxn modelId="{C7C1BD86-6DAA-4153-BB65-A23222AD5D60}" type="presParOf" srcId="{BB767D88-6E87-435D-A47F-3DDCAAF577A0}" destId="{5C5A18F4-6B94-7E4C-AF04-17C350783B48}" srcOrd="23" destOrd="0" presId="urn:microsoft.com/office/officeart/2005/8/layout/radial6"/>
    <dgm:cxn modelId="{252307BF-0B47-4559-B521-33736B3B4BC5}" type="presParOf" srcId="{BB767D88-6E87-435D-A47F-3DDCAAF577A0}" destId="{5B6953B7-430E-DE4F-96E2-8087DC60B5C3}" srcOrd="24" destOrd="0" presId="urn:microsoft.com/office/officeart/2005/8/layout/radial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B6953B7-430E-DE4F-96E2-8087DC60B5C3}">
      <dsp:nvSpPr>
        <dsp:cNvPr id="0" name=""/>
        <dsp:cNvSpPr/>
      </dsp:nvSpPr>
      <dsp:spPr>
        <a:xfrm>
          <a:off x="2249927" y="421944"/>
          <a:ext cx="3882298" cy="3882298"/>
        </a:xfrm>
        <a:prstGeom prst="blockArc">
          <a:avLst>
            <a:gd name="adj1" fmla="val 13115490"/>
            <a:gd name="adj2" fmla="val 16144115"/>
            <a:gd name="adj3" fmla="val 343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DF53950-1EFA-473C-8D11-87956E3FE8C4}">
      <dsp:nvSpPr>
        <dsp:cNvPr id="0" name=""/>
        <dsp:cNvSpPr/>
      </dsp:nvSpPr>
      <dsp:spPr>
        <a:xfrm>
          <a:off x="2218534" y="460249"/>
          <a:ext cx="3882298" cy="3882298"/>
        </a:xfrm>
        <a:prstGeom prst="blockArc">
          <a:avLst>
            <a:gd name="adj1" fmla="val 10868574"/>
            <a:gd name="adj2" fmla="val 13204734"/>
            <a:gd name="adj3" fmla="val 343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369BCAF-0FA1-448A-AF15-6318AA341D77}">
      <dsp:nvSpPr>
        <dsp:cNvPr id="0" name=""/>
        <dsp:cNvSpPr/>
      </dsp:nvSpPr>
      <dsp:spPr>
        <a:xfrm>
          <a:off x="2218914" y="422196"/>
          <a:ext cx="3882298" cy="3882298"/>
        </a:xfrm>
        <a:prstGeom prst="blockArc">
          <a:avLst>
            <a:gd name="adj1" fmla="val 8100000"/>
            <a:gd name="adj2" fmla="val 10800000"/>
            <a:gd name="adj3" fmla="val 343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7485A7-2661-4F95-B01D-CF99FF7A90EE}">
      <dsp:nvSpPr>
        <dsp:cNvPr id="0" name=""/>
        <dsp:cNvSpPr/>
      </dsp:nvSpPr>
      <dsp:spPr>
        <a:xfrm>
          <a:off x="2218914" y="422196"/>
          <a:ext cx="3882298" cy="3882298"/>
        </a:xfrm>
        <a:prstGeom prst="blockArc">
          <a:avLst>
            <a:gd name="adj1" fmla="val 5400000"/>
            <a:gd name="adj2" fmla="val 8100000"/>
            <a:gd name="adj3" fmla="val 343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071CC46-0EF1-4941-AE15-DF8F30741D72}">
      <dsp:nvSpPr>
        <dsp:cNvPr id="0" name=""/>
        <dsp:cNvSpPr/>
      </dsp:nvSpPr>
      <dsp:spPr>
        <a:xfrm>
          <a:off x="2218914" y="422196"/>
          <a:ext cx="3882298" cy="3882298"/>
        </a:xfrm>
        <a:prstGeom prst="blockArc">
          <a:avLst>
            <a:gd name="adj1" fmla="val 2700000"/>
            <a:gd name="adj2" fmla="val 5400000"/>
            <a:gd name="adj3" fmla="val 343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A100FD7-FDDC-482F-82B1-2715033C831D}">
      <dsp:nvSpPr>
        <dsp:cNvPr id="0" name=""/>
        <dsp:cNvSpPr/>
      </dsp:nvSpPr>
      <dsp:spPr>
        <a:xfrm>
          <a:off x="2218914" y="422196"/>
          <a:ext cx="3882298" cy="3882298"/>
        </a:xfrm>
        <a:prstGeom prst="blockArc">
          <a:avLst>
            <a:gd name="adj1" fmla="val 0"/>
            <a:gd name="adj2" fmla="val 2700000"/>
            <a:gd name="adj3" fmla="val 343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24DCB5D-5D5A-8D49-B262-205A48E15933}">
      <dsp:nvSpPr>
        <dsp:cNvPr id="0" name=""/>
        <dsp:cNvSpPr/>
      </dsp:nvSpPr>
      <dsp:spPr>
        <a:xfrm>
          <a:off x="2218914" y="422196"/>
          <a:ext cx="3882298" cy="3882298"/>
        </a:xfrm>
        <a:prstGeom prst="blockArc">
          <a:avLst>
            <a:gd name="adj1" fmla="val 18900000"/>
            <a:gd name="adj2" fmla="val 0"/>
            <a:gd name="adj3" fmla="val 343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3502DFB-CA8E-4620-B46D-8313A05A120F}">
      <dsp:nvSpPr>
        <dsp:cNvPr id="0" name=""/>
        <dsp:cNvSpPr/>
      </dsp:nvSpPr>
      <dsp:spPr>
        <a:xfrm>
          <a:off x="2218914" y="422196"/>
          <a:ext cx="3882298" cy="3882298"/>
        </a:xfrm>
        <a:prstGeom prst="blockArc">
          <a:avLst>
            <a:gd name="adj1" fmla="val 16200000"/>
            <a:gd name="adj2" fmla="val 18900000"/>
            <a:gd name="adj3" fmla="val 343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803F964-C3BE-42F3-9745-52AA27F4A9B3}">
      <dsp:nvSpPr>
        <dsp:cNvPr id="0" name=""/>
        <dsp:cNvSpPr/>
      </dsp:nvSpPr>
      <dsp:spPr>
        <a:xfrm>
          <a:off x="3317519" y="1508008"/>
          <a:ext cx="1685088" cy="1710674"/>
        </a:xfrm>
        <a:prstGeom prst="ellipse">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bg1"/>
              </a:solidFill>
            </a:rPr>
            <a:t>Modernized Grid</a:t>
          </a:r>
          <a:endParaRPr lang="en-US" sz="1800" b="1" kern="1200" dirty="0">
            <a:solidFill>
              <a:schemeClr val="bg1"/>
            </a:solidFill>
          </a:endParaRPr>
        </a:p>
      </dsp:txBody>
      <dsp:txXfrm>
        <a:off x="3317519" y="1508008"/>
        <a:ext cx="1685088" cy="1710674"/>
      </dsp:txXfrm>
    </dsp:sp>
    <dsp:sp modelId="{28510F05-4A06-412B-BEFF-2B0C9DAF1F36}">
      <dsp:nvSpPr>
        <dsp:cNvPr id="0" name=""/>
        <dsp:cNvSpPr/>
      </dsp:nvSpPr>
      <dsp:spPr>
        <a:xfrm>
          <a:off x="3384431" y="-10644"/>
          <a:ext cx="1551263" cy="932322"/>
        </a:xfrm>
        <a:prstGeom prst="hexagon">
          <a:avLst/>
        </a:prstGeom>
        <a:solidFill>
          <a:schemeClr val="accent1">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2"/>
              </a:solidFill>
            </a:rPr>
            <a:t>Affordable</a:t>
          </a:r>
          <a:endParaRPr lang="en-US" sz="1800" b="1" kern="1200" dirty="0">
            <a:solidFill>
              <a:schemeClr val="tx2"/>
            </a:solidFill>
          </a:endParaRPr>
        </a:p>
      </dsp:txBody>
      <dsp:txXfrm>
        <a:off x="3384431" y="-10644"/>
        <a:ext cx="1551263" cy="932322"/>
      </dsp:txXfrm>
    </dsp:sp>
    <dsp:sp modelId="{12202B9B-D82B-8044-BD77-F3F9ADD8C8BF}">
      <dsp:nvSpPr>
        <dsp:cNvPr id="0" name=""/>
        <dsp:cNvSpPr/>
      </dsp:nvSpPr>
      <dsp:spPr>
        <a:xfrm>
          <a:off x="4974651" y="530393"/>
          <a:ext cx="1068900" cy="967827"/>
        </a:xfrm>
        <a:prstGeom prst="hexagon">
          <a:avLst/>
        </a:prstGeom>
        <a:solidFill>
          <a:schemeClr val="accent1">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2"/>
              </a:solidFill>
            </a:rPr>
            <a:t>Safe</a:t>
          </a:r>
          <a:endParaRPr lang="en-US" sz="1800" b="1" kern="1200" dirty="0">
            <a:solidFill>
              <a:schemeClr val="tx2"/>
            </a:solidFill>
          </a:endParaRPr>
        </a:p>
      </dsp:txBody>
      <dsp:txXfrm>
        <a:off x="4974651" y="530393"/>
        <a:ext cx="1068900" cy="967827"/>
      </dsp:txXfrm>
    </dsp:sp>
    <dsp:sp modelId="{2284C92E-6793-4CC6-B68C-7831F9427EF4}">
      <dsp:nvSpPr>
        <dsp:cNvPr id="0" name=""/>
        <dsp:cNvSpPr/>
      </dsp:nvSpPr>
      <dsp:spPr>
        <a:xfrm>
          <a:off x="5325599" y="1879431"/>
          <a:ext cx="1484585" cy="967827"/>
        </a:xfrm>
        <a:prstGeom prst="hexagon">
          <a:avLst/>
        </a:prstGeom>
        <a:solidFill>
          <a:schemeClr val="accent1">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2"/>
              </a:solidFill>
            </a:rPr>
            <a:t>Accessible</a:t>
          </a:r>
          <a:endParaRPr lang="en-US" sz="1800" b="1" kern="1200" dirty="0">
            <a:solidFill>
              <a:schemeClr val="tx2"/>
            </a:solidFill>
          </a:endParaRPr>
        </a:p>
      </dsp:txBody>
      <dsp:txXfrm>
        <a:off x="5325599" y="1879431"/>
        <a:ext cx="1484585" cy="967827"/>
      </dsp:txXfrm>
    </dsp:sp>
    <dsp:sp modelId="{3D83F372-0B80-497D-B175-4BE97A603EBC}">
      <dsp:nvSpPr>
        <dsp:cNvPr id="0" name=""/>
        <dsp:cNvSpPr/>
      </dsp:nvSpPr>
      <dsp:spPr>
        <a:xfrm>
          <a:off x="4881353" y="3228469"/>
          <a:ext cx="1255496" cy="967827"/>
        </a:xfrm>
        <a:prstGeom prst="hexagon">
          <a:avLst/>
        </a:prstGeom>
        <a:solidFill>
          <a:schemeClr val="tx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2"/>
              </a:solidFill>
            </a:rPr>
            <a:t>Reliable</a:t>
          </a:r>
          <a:endParaRPr lang="en-US" sz="1800" b="1" kern="1200" dirty="0">
            <a:solidFill>
              <a:schemeClr val="tx2"/>
            </a:solidFill>
          </a:endParaRPr>
        </a:p>
      </dsp:txBody>
      <dsp:txXfrm>
        <a:off x="4881353" y="3228469"/>
        <a:ext cx="1255496" cy="967827"/>
      </dsp:txXfrm>
    </dsp:sp>
    <dsp:sp modelId="{819A1B7F-8421-4B1D-BED0-E6C0CADF3396}">
      <dsp:nvSpPr>
        <dsp:cNvPr id="0" name=""/>
        <dsp:cNvSpPr/>
      </dsp:nvSpPr>
      <dsp:spPr>
        <a:xfrm>
          <a:off x="3625613" y="3787259"/>
          <a:ext cx="1068900" cy="967827"/>
        </a:xfrm>
        <a:prstGeom prst="hexagon">
          <a:avLst/>
        </a:prstGeom>
        <a:solidFill>
          <a:srgbClr val="4070A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t>Clean</a:t>
          </a:r>
          <a:endParaRPr lang="en-US" sz="1800" b="1" kern="1200" dirty="0"/>
        </a:p>
      </dsp:txBody>
      <dsp:txXfrm>
        <a:off x="3625613" y="3787259"/>
        <a:ext cx="1068900" cy="967827"/>
      </dsp:txXfrm>
    </dsp:sp>
    <dsp:sp modelId="{C3514FBC-6E0C-4352-9539-835C364EE6E4}">
      <dsp:nvSpPr>
        <dsp:cNvPr id="0" name=""/>
        <dsp:cNvSpPr/>
      </dsp:nvSpPr>
      <dsp:spPr>
        <a:xfrm>
          <a:off x="2276575" y="3228469"/>
          <a:ext cx="1068900" cy="967827"/>
        </a:xfrm>
        <a:prstGeom prst="hexagon">
          <a:avLst/>
        </a:prstGeom>
        <a:pattFill prst="pct70">
          <a:fgClr>
            <a:srgbClr val="3399FF"/>
          </a:fgClr>
          <a:bgClr>
            <a:schemeClr val="accent1">
              <a:lumMod val="60000"/>
              <a:lumOff val="40000"/>
            </a:schemeClr>
          </a:bgClr>
        </a:patt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t>Secure</a:t>
          </a:r>
          <a:endParaRPr lang="en-US" sz="1800" b="1" kern="1200" dirty="0"/>
        </a:p>
      </dsp:txBody>
      <dsp:txXfrm>
        <a:off x="2276575" y="3228469"/>
        <a:ext cx="1068900" cy="967827"/>
      </dsp:txXfrm>
    </dsp:sp>
    <dsp:sp modelId="{7462BECA-9E20-478B-892A-471FCCFF2671}">
      <dsp:nvSpPr>
        <dsp:cNvPr id="0" name=""/>
        <dsp:cNvSpPr/>
      </dsp:nvSpPr>
      <dsp:spPr>
        <a:xfrm>
          <a:off x="1625852" y="1879431"/>
          <a:ext cx="1252765" cy="967827"/>
        </a:xfrm>
        <a:prstGeom prst="hexagon">
          <a:avLst/>
        </a:prstGeom>
        <a:pattFill prst="pct75">
          <a:fgClr>
            <a:schemeClr val="tx2"/>
          </a:fgClr>
          <a:bgClr>
            <a:schemeClr val="accent1">
              <a:lumMod val="40000"/>
              <a:lumOff val="60000"/>
            </a:schemeClr>
          </a:bgClr>
        </a:patt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t>Resilient</a:t>
          </a:r>
          <a:endParaRPr lang="en-US" sz="1800" b="1" kern="1200" dirty="0"/>
        </a:p>
      </dsp:txBody>
      <dsp:txXfrm>
        <a:off x="1625852" y="1879431"/>
        <a:ext cx="1252765" cy="967827"/>
      </dsp:txXfrm>
    </dsp:sp>
    <dsp:sp modelId="{7FB6F30E-61B4-334E-B634-F7DC6142BC9F}">
      <dsp:nvSpPr>
        <dsp:cNvPr id="0" name=""/>
        <dsp:cNvSpPr/>
      </dsp:nvSpPr>
      <dsp:spPr>
        <a:xfrm>
          <a:off x="1812599" y="630570"/>
          <a:ext cx="1774586" cy="1084977"/>
        </a:xfrm>
        <a:prstGeom prst="hexagon">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t>Adaptable, flexible</a:t>
          </a:r>
          <a:endParaRPr lang="en-US" sz="1800" b="1" kern="1200" dirty="0"/>
        </a:p>
      </dsp:txBody>
      <dsp:txXfrm>
        <a:off x="1812599" y="630570"/>
        <a:ext cx="1774586" cy="1084977"/>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78AF4903-97DF-439C-8CEF-712B00536747}" type="datetimeFigureOut">
              <a:rPr lang="en-US" smtClean="0"/>
              <a:pPr/>
              <a:t>5/22/2014</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027669A-B5BE-4922-8B67-770198B3F55C}" type="slidenum">
              <a:rPr lang="en-US" smtClean="0"/>
              <a:pPr/>
              <a:t>‹#›</a:t>
            </a:fld>
            <a:endParaRPr lang="en-US"/>
          </a:p>
        </p:txBody>
      </p:sp>
    </p:spTree>
    <p:extLst>
      <p:ext uri="{BB962C8B-B14F-4D97-AF65-F5344CB8AC3E}">
        <p14:creationId xmlns:p14="http://schemas.microsoft.com/office/powerpoint/2010/main" xmlns="" val="21954175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5B087727-EAA5-2E4A-B383-F75B3A5FB3C0}" type="datetimeFigureOut">
              <a:rPr lang="en-US" smtClean="0"/>
              <a:pPr/>
              <a:t>5/22/2014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9787DB87-D573-EF4B-B238-3A94FACF9CD8}" type="slidenum">
              <a:rPr lang="en-US" smtClean="0"/>
              <a:pPr/>
              <a:t>‹#›</a:t>
            </a:fld>
            <a:endParaRPr lang="en-US"/>
          </a:p>
        </p:txBody>
      </p:sp>
    </p:spTree>
    <p:extLst>
      <p:ext uri="{BB962C8B-B14F-4D97-AF65-F5344CB8AC3E}">
        <p14:creationId xmlns:p14="http://schemas.microsoft.com/office/powerpoint/2010/main" xmlns="" val="122834197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eaLnBrk="1" hangingPunct="1">
              <a:spcBef>
                <a:spcPct val="0"/>
              </a:spcBef>
              <a:buFont typeface="Arial" panose="020B0604020202020204" pitchFamily="34" charset="0"/>
              <a:buChar char="•"/>
            </a:pPr>
            <a:r>
              <a:rPr lang="en-US" altLang="en-US" baseline="0" dirty="0" smtClean="0"/>
              <a:t>As we already know, </a:t>
            </a:r>
            <a:r>
              <a:rPr lang="en-US" altLang="en-US" b="1" baseline="0" dirty="0" smtClean="0"/>
              <a:t>we have major challenges ahead of us- </a:t>
            </a:r>
            <a:r>
              <a:rPr lang="en-US" altLang="en-US" baseline="0" dirty="0" smtClean="0"/>
              <a:t>challenges that present us with great opportunities to increase reliability on our system,  make a positive impact to our economic future, and  employ a multi-dimensional strategy that will prepare us for needed upgrade to our grid. </a:t>
            </a:r>
          </a:p>
          <a:p>
            <a:pPr marL="171450" indent="-171450" eaLnBrk="1" hangingPunct="1">
              <a:spcBef>
                <a:spcPct val="0"/>
              </a:spcBef>
              <a:buFont typeface="Arial" panose="020B0604020202020204" pitchFamily="34" charset="0"/>
              <a:buChar char="•"/>
            </a:pPr>
            <a:r>
              <a:rPr lang="en-US" altLang="en-US" baseline="0" dirty="0" smtClean="0"/>
              <a:t>These challenges include growing asset stress, increased variable generation, dynamic markets….. And  these challenges are a compelling reason to the importance and urgency of making critical strides in grid modernization now. </a:t>
            </a:r>
          </a:p>
          <a:p>
            <a:pPr marL="171450" indent="-171450" eaLnBrk="1" hangingPunct="1">
              <a:spcBef>
                <a:spcPct val="0"/>
              </a:spcBef>
              <a:buFont typeface="Arial" panose="020B0604020202020204" pitchFamily="34" charset="0"/>
              <a:buChar char="•"/>
            </a:pPr>
            <a:r>
              <a:rPr lang="en-US" altLang="en-US" baseline="0" dirty="0" smtClean="0"/>
              <a:t>It’s important to note that grid modernization is a </a:t>
            </a:r>
            <a:r>
              <a:rPr lang="en-US" altLang="en-US" b="1" baseline="0" dirty="0" smtClean="0"/>
              <a:t>progressive process </a:t>
            </a:r>
            <a:r>
              <a:rPr lang="en-US" altLang="en-US" baseline="0" dirty="0" smtClean="0"/>
              <a:t>that will require </a:t>
            </a:r>
            <a:r>
              <a:rPr lang="en-US" altLang="en-US" b="1" baseline="0" dirty="0" smtClean="0"/>
              <a:t>close coordination and public-private partnerships</a:t>
            </a:r>
            <a:r>
              <a:rPr lang="en-US" altLang="en-US" baseline="0" dirty="0" smtClean="0"/>
              <a:t>. </a:t>
            </a:r>
          </a:p>
          <a:p>
            <a:pPr marL="171450" indent="-171450" eaLnBrk="1" hangingPunct="1">
              <a:spcBef>
                <a:spcPct val="0"/>
              </a:spcBef>
              <a:buFont typeface="Arial" panose="020B0604020202020204" pitchFamily="34" charset="0"/>
              <a:buChar char="•"/>
            </a:pPr>
            <a:r>
              <a:rPr lang="en-US" altLang="en-US" baseline="0" dirty="0" smtClean="0"/>
              <a:t>Orchestrating this process requires leadership to bring together diverse stakeholders to work towards a shared national vision that recognizes regional diversity associated with the electric power system. </a:t>
            </a:r>
          </a:p>
          <a:p>
            <a:pPr marL="171450" indent="-171450" eaLnBrk="1" hangingPunct="1">
              <a:spcBef>
                <a:spcPct val="0"/>
              </a:spcBef>
              <a:buFont typeface="Arial" panose="020B0604020202020204" pitchFamily="34" charset="0"/>
              <a:buChar char="•"/>
            </a:pPr>
            <a:r>
              <a:rPr lang="en-US" altLang="en-US" baseline="0" dirty="0" smtClean="0"/>
              <a:t>DOE is uniquely positioned to provide a long-term perspective, a sustained commitment and the collaborative environment necessary to overcome the technical and institutional challenges associated with grid modernization. </a:t>
            </a:r>
          </a:p>
          <a:p>
            <a:pPr marL="171450" indent="-171450" eaLnBrk="1" hangingPunct="1">
              <a:spcBef>
                <a:spcPct val="0"/>
              </a:spcBef>
              <a:buFont typeface="Arial" panose="020B0604020202020204" pitchFamily="34" charset="0"/>
              <a:buChar char="•"/>
            </a:pPr>
            <a:endParaRPr lang="en-US" altLang="en-US" baseline="0" dirty="0" smtClean="0"/>
          </a:p>
        </p:txBody>
      </p:sp>
      <p:sp>
        <p:nvSpPr>
          <p:cNvPr id="75780" name="Slide Number Placeholder 3"/>
          <p:cNvSpPr>
            <a:spLocks noGrp="1"/>
          </p:cNvSpPr>
          <p:nvPr>
            <p:ph type="sldNum" sz="quarter" idx="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4618" indent="-286391">
              <a:defRPr>
                <a:solidFill>
                  <a:schemeClr val="tx1"/>
                </a:solidFill>
                <a:latin typeface="Calibri" pitchFamily="34" charset="0"/>
              </a:defRPr>
            </a:lvl2pPr>
            <a:lvl3pPr marL="1145566" indent="-229113">
              <a:defRPr>
                <a:solidFill>
                  <a:schemeClr val="tx1"/>
                </a:solidFill>
                <a:latin typeface="Calibri" pitchFamily="34" charset="0"/>
              </a:defRPr>
            </a:lvl3pPr>
            <a:lvl4pPr marL="1603791" indent="-229113">
              <a:defRPr>
                <a:solidFill>
                  <a:schemeClr val="tx1"/>
                </a:solidFill>
                <a:latin typeface="Calibri" pitchFamily="34" charset="0"/>
              </a:defRPr>
            </a:lvl4pPr>
            <a:lvl5pPr marL="2062018" indent="-229113">
              <a:defRPr>
                <a:solidFill>
                  <a:schemeClr val="tx1"/>
                </a:solidFill>
                <a:latin typeface="Calibri" pitchFamily="34" charset="0"/>
              </a:defRPr>
            </a:lvl5pPr>
            <a:lvl6pPr marL="2520245" indent="-229113" fontAlgn="base">
              <a:spcBef>
                <a:spcPct val="0"/>
              </a:spcBef>
              <a:spcAft>
                <a:spcPct val="0"/>
              </a:spcAft>
              <a:defRPr>
                <a:solidFill>
                  <a:schemeClr val="tx1"/>
                </a:solidFill>
                <a:latin typeface="Calibri" pitchFamily="34" charset="0"/>
              </a:defRPr>
            </a:lvl6pPr>
            <a:lvl7pPr marL="2978471" indent="-229113" fontAlgn="base">
              <a:spcBef>
                <a:spcPct val="0"/>
              </a:spcBef>
              <a:spcAft>
                <a:spcPct val="0"/>
              </a:spcAft>
              <a:defRPr>
                <a:solidFill>
                  <a:schemeClr val="tx1"/>
                </a:solidFill>
                <a:latin typeface="Calibri" pitchFamily="34" charset="0"/>
              </a:defRPr>
            </a:lvl7pPr>
            <a:lvl8pPr marL="3436697" indent="-229113" fontAlgn="base">
              <a:spcBef>
                <a:spcPct val="0"/>
              </a:spcBef>
              <a:spcAft>
                <a:spcPct val="0"/>
              </a:spcAft>
              <a:defRPr>
                <a:solidFill>
                  <a:schemeClr val="tx1"/>
                </a:solidFill>
                <a:latin typeface="Calibri" pitchFamily="34" charset="0"/>
              </a:defRPr>
            </a:lvl8pPr>
            <a:lvl9pPr marL="3894923" indent="-229113"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EE758557-604B-4DFA-8CBF-9FB00E7B7B11}" type="slidenum">
              <a:rPr lang="en-US" altLang="en-US" smtClean="0">
                <a:solidFill>
                  <a:srgbClr val="000000"/>
                </a:solidFill>
              </a:rPr>
              <a:pPr fontAlgn="base">
                <a:spcBef>
                  <a:spcPct val="0"/>
                </a:spcBef>
                <a:spcAft>
                  <a:spcPct val="0"/>
                </a:spcAft>
                <a:defRPr/>
              </a:pPr>
              <a:t>2</a:t>
            </a:fld>
            <a:endParaRPr lang="en-US" altLang="en-US"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As stated previously, success on modernizing</a:t>
            </a:r>
            <a:r>
              <a:rPr lang="en-US" baseline="0" dirty="0" smtClean="0"/>
              <a:t> the grid </a:t>
            </a:r>
            <a:r>
              <a:rPr lang="en-US" dirty="0" smtClean="0"/>
              <a:t>requires a </a:t>
            </a:r>
            <a:r>
              <a:rPr lang="en-US" b="1" dirty="0" smtClean="0"/>
              <a:t>well-conceived strategy</a:t>
            </a:r>
            <a:r>
              <a:rPr lang="en-US" b="1" baseline="0" dirty="0" smtClean="0"/>
              <a:t> one that addresses </a:t>
            </a:r>
            <a:r>
              <a:rPr lang="en-US" altLang="en-US" b="1" baseline="0" dirty="0" smtClean="0"/>
              <a:t>the technical and institutional challenges</a:t>
            </a:r>
            <a:r>
              <a:rPr lang="en-US" altLang="en-US" baseline="0" dirty="0" smtClean="0"/>
              <a:t> associated with grid modernization.  </a:t>
            </a:r>
            <a:endParaRPr lang="en-US" dirty="0" smtClean="0"/>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This is where my office</a:t>
            </a:r>
            <a:r>
              <a:rPr lang="en-US" baseline="0" dirty="0" smtClean="0"/>
              <a:t>, the office of Electricity Delivery and Energy Reliability comes into play, as the mission of my office is to modernize our power grid through research, partnerships, facilitation, modeling and analytics, and emergency preparedness.</a:t>
            </a:r>
          </a:p>
          <a:p>
            <a:pPr marL="171450" indent="-171450">
              <a:buFont typeface="Arial" panose="020B0604020202020204" pitchFamily="34" charset="0"/>
              <a:buChar char="•"/>
            </a:pPr>
            <a:r>
              <a:rPr lang="en-US" baseline="0" dirty="0" smtClean="0"/>
              <a:t>When we look at the 8 key grid attributes, there are questions we must address within each of them to ensure that we are building a grid that supports the challenges our grid faces. </a:t>
            </a:r>
          </a:p>
          <a:p>
            <a:pPr marL="0" indent="0">
              <a:buFont typeface="Arial" panose="020B0604020202020204" pitchFamily="34" charset="0"/>
              <a:buNone/>
            </a:pPr>
            <a:endParaRPr lang="en-US" baseline="0" dirty="0" smtClean="0"/>
          </a:p>
          <a:p>
            <a:pPr marL="0" indent="0">
              <a:buFont typeface="Arial" panose="020B0604020202020204" pitchFamily="34" charset="0"/>
              <a:buNone/>
            </a:pPr>
            <a:endParaRPr lang="en-US" baseline="0" dirty="0" smtClean="0"/>
          </a:p>
          <a:p>
            <a:pPr marL="0" indent="0">
              <a:buFont typeface="Arial" panose="020B0604020202020204" pitchFamily="34" charset="0"/>
              <a:buNone/>
            </a:pPr>
            <a:endParaRPr lang="en-US" baseline="0" dirty="0" smtClean="0"/>
          </a:p>
          <a:p>
            <a:pPr marL="0" indent="0">
              <a:buFont typeface="Arial" panose="020B0604020202020204" pitchFamily="34" charset="0"/>
              <a:buNone/>
            </a:pPr>
            <a:endParaRPr lang="en-US" dirty="0" smtClean="0"/>
          </a:p>
          <a:p>
            <a:pPr marL="0" indent="0">
              <a:buFont typeface="Arial" panose="020B0604020202020204" pitchFamily="34" charset="0"/>
              <a:buNone/>
            </a:pPr>
            <a:endParaRPr lang="en-US" dirty="0" smtClean="0"/>
          </a:p>
          <a:p>
            <a:pPr marL="0" indent="0">
              <a:buFont typeface="Arial" panose="020B0604020202020204" pitchFamily="34" charset="0"/>
              <a:buNone/>
            </a:pPr>
            <a:endParaRPr lang="en-US" dirty="0" smtClean="0"/>
          </a:p>
        </p:txBody>
      </p:sp>
      <p:sp>
        <p:nvSpPr>
          <p:cNvPr id="4" name="Slide Number Placeholder 3"/>
          <p:cNvSpPr>
            <a:spLocks noGrp="1"/>
          </p:cNvSpPr>
          <p:nvPr>
            <p:ph type="sldNum" sz="quarter" idx="10"/>
          </p:nvPr>
        </p:nvSpPr>
        <p:spPr/>
        <p:txBody>
          <a:bodyPr/>
          <a:lstStyle/>
          <a:p>
            <a:fld id="{5FF887C5-6B99-3A49-B5C9-778BC2AD5535}"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xmlns="" val="25904979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 Grid resilience is increasingly important as climate change increases the frequency and intensity of severe weather and estimates the economic impact of power outages on the nation’s economy. </a:t>
            </a: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r>
              <a:rPr lang="en-US" dirty="0" smtClean="0"/>
              <a:t>The </a:t>
            </a:r>
            <a:r>
              <a:rPr lang="en-US" b="1" dirty="0" smtClean="0"/>
              <a:t>President’s Climate Action Plans </a:t>
            </a:r>
            <a:r>
              <a:rPr lang="en-US" dirty="0" smtClean="0"/>
              <a:t>calls for upgrading the country’s electric grid  to address reliability and resiliency issues we face due to changing</a:t>
            </a:r>
            <a:r>
              <a:rPr lang="en-US" baseline="0" dirty="0" smtClean="0"/>
              <a:t> climate patterns.</a:t>
            </a:r>
            <a:r>
              <a:rPr lang="en-US" dirty="0" smtClean="0"/>
              <a:t>.</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A key part of the President’s Climate Action Plan is to promote climate adaptation technologies, policies and practices – these efforts reflect a major change in adaptation policy at the Federal level.  </a:t>
            </a:r>
            <a:endParaRPr lang="en-US" dirty="0" smtClean="0"/>
          </a:p>
          <a:p>
            <a:pPr marL="171450" indent="-171450">
              <a:buFont typeface="Arial" panose="020B0604020202020204" pitchFamily="34" charset="0"/>
              <a:buChar char="•"/>
            </a:pPr>
            <a:r>
              <a:rPr lang="en-US" baseline="0" dirty="0" smtClean="0"/>
              <a:t>Also, in support of the President’s Climate Action Plan, DOE is playing a big role in the </a:t>
            </a:r>
            <a:r>
              <a:rPr lang="en-US" b="1" baseline="0" dirty="0" smtClean="0"/>
              <a:t>Quadrennial Energy Review- </a:t>
            </a:r>
            <a:r>
              <a:rPr lang="en-US" sz="1200" kern="1200" baseline="0" dirty="0" smtClean="0">
                <a:solidFill>
                  <a:schemeClr val="tx1"/>
                </a:solidFill>
                <a:effectLst/>
                <a:latin typeface="+mn-lt"/>
                <a:ea typeface="+mn-ea"/>
                <a:cs typeface="+mn-cs"/>
              </a:rPr>
              <a:t>is a </a:t>
            </a:r>
            <a:r>
              <a:rPr lang="en-US" sz="1200" kern="1200" dirty="0" smtClean="0">
                <a:solidFill>
                  <a:schemeClr val="tx1"/>
                </a:solidFill>
                <a:effectLst/>
                <a:latin typeface="+mn-lt"/>
                <a:ea typeface="+mn-ea"/>
                <a:cs typeface="+mn-cs"/>
              </a:rPr>
              <a:t>government-wide, integrated energy policymaking and analysis process</a:t>
            </a:r>
            <a:r>
              <a:rPr lang="en-US" baseline="0" dirty="0" smtClean="0"/>
              <a:t>- which was directed by the President and has a focus specifically on energy infrastructure, with resilience being a key focus of that effort. </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The reasons for focusing on energy infrastructure are compelling. Energy infrastructure projects tend to be long-lived, often with life spans stretching more than forty years.   </a:t>
            </a:r>
            <a:endParaRPr lang="en-US" baseline="0" dirty="0" smtClean="0"/>
          </a:p>
          <a:p>
            <a:pPr marL="628650" lvl="1" indent="-171450">
              <a:buFont typeface="Arial" panose="020B0604020202020204" pitchFamily="34" charset="0"/>
              <a:buChar char="•"/>
            </a:pPr>
            <a:endParaRPr lang="en-US" baseline="0" dirty="0" smtClean="0"/>
          </a:p>
          <a:p>
            <a:r>
              <a:rPr lang="en-US" baseline="0" dirty="0" smtClean="0"/>
              <a:t>Additionally the Department, and my office in particular, has been active in </a:t>
            </a:r>
            <a:r>
              <a:rPr lang="en-US" b="1" baseline="0" dirty="0" smtClean="0"/>
              <a:t>Energy Assurance Planning, and  Fuel Disruption issues</a:t>
            </a:r>
            <a:r>
              <a:rPr lang="en-US" baseline="0" dirty="0" smtClean="0"/>
              <a:t>. </a:t>
            </a:r>
          </a:p>
          <a:p>
            <a:r>
              <a:rPr lang="en-US" baseline="0" dirty="0" smtClean="0"/>
              <a:t>Energy sources -- unconventional oil and gas, hydropower, bioenergy, concentrating solar power -- are increasingly vulnerable to decreasing water availability</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2CF72C3-6DA5-41B3-A695-EBD3724C76B4}"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xmlns="" val="1485278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US" sz="2900" b="0" dirty="0" smtClean="0"/>
              <a:t>The Smart Grid Investment Grant (SGIG) program has produced benefits for utilities and their customers, to modernize the electric grid, strengthen cybersecurity, improve interoperability, and collect an unprecedented level of data on improvements in grid operations and customer services since 2009.</a:t>
            </a:r>
          </a:p>
          <a:p>
            <a:pPr marL="457200" marR="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smtClean="0">
              <a:solidFill>
                <a:schemeClr val="tx1"/>
              </a:solidFill>
              <a:effectLst/>
              <a:latin typeface="+mn-lt"/>
              <a:ea typeface="+mn-ea"/>
              <a:cs typeface="+mn-cs"/>
            </a:endParaRPr>
          </a:p>
          <a:p>
            <a:pPr marL="457200" marR="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Newly deployed smart grid technologies are now providing information streams that are beginning to advance utility operations and business processes, while engaging residential, commercial, and industrial consumers in electricity management and even production. </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smtClean="0">
              <a:solidFill>
                <a:schemeClr val="tx1"/>
              </a:solidFill>
              <a:effectLst/>
              <a:latin typeface="+mn-lt"/>
              <a:ea typeface="+mn-ea"/>
              <a:cs typeface="+mn-cs"/>
            </a:endParaRPr>
          </a:p>
          <a:p>
            <a:pPr marL="457200" marR="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Accelerating future grid modernization will require policymakers to consider technological options, cost recovery mechanisms, and investment planning horizons to ensure utilities meet goals for clean, affordable, reliable, and secure electricity delivery.</a:t>
            </a:r>
          </a:p>
          <a:p>
            <a:pPr marL="457200" marR="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kern="1200" dirty="0" smtClean="0">
                <a:solidFill>
                  <a:schemeClr val="tx1"/>
                </a:solidFill>
                <a:effectLst/>
                <a:latin typeface="+mn-lt"/>
                <a:ea typeface="+mn-ea"/>
                <a:cs typeface="+mn-cs"/>
              </a:rPr>
              <a:t>The</a:t>
            </a:r>
            <a:r>
              <a:rPr lang="en-US" sz="1200" b="1" kern="1200" baseline="0" dirty="0" smtClean="0">
                <a:solidFill>
                  <a:schemeClr val="tx1"/>
                </a:solidFill>
                <a:effectLst/>
                <a:latin typeface="+mn-lt"/>
                <a:ea typeface="+mn-ea"/>
                <a:cs typeface="+mn-cs"/>
              </a:rPr>
              <a:t> goal is to continue to explore how to maximize the full potential of new smart grid technologies. </a:t>
            </a:r>
            <a:endParaRPr lang="en-US" sz="1200" b="1" kern="1200" dirty="0" smtClean="0">
              <a:solidFill>
                <a:schemeClr val="tx1"/>
              </a:solidFill>
              <a:effectLst/>
              <a:latin typeface="+mn-lt"/>
              <a:ea typeface="+mn-ea"/>
              <a:cs typeface="+mn-cs"/>
            </a:endParaRPr>
          </a:p>
          <a:p>
            <a:pPr marL="457200" marR="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kern="1200" dirty="0" smtClean="0">
              <a:solidFill>
                <a:schemeClr val="tx1"/>
              </a:solidFill>
              <a:effectLst/>
              <a:latin typeface="+mn-lt"/>
              <a:ea typeface="+mn-ea"/>
              <a:cs typeface="+mn-cs"/>
            </a:endParaRPr>
          </a:p>
          <a:p>
            <a:pPr marL="457200" marR="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smtClean="0">
              <a:solidFill>
                <a:schemeClr val="tx1"/>
              </a:solidFill>
              <a:effectLst/>
              <a:latin typeface="+mn-lt"/>
              <a:ea typeface="+mn-ea"/>
              <a:cs typeface="+mn-cs"/>
            </a:endParaRPr>
          </a:p>
          <a:p>
            <a:pPr marL="457200" indent="-457200">
              <a:buFont typeface="Arial" panose="020B0604020202020204" pitchFamily="34" charset="0"/>
              <a:buChar char="•"/>
            </a:pPr>
            <a:endParaRPr lang="en-US" sz="2900" b="0" dirty="0" smtClean="0"/>
          </a:p>
          <a:p>
            <a:pPr marL="457200" indent="-457200">
              <a:buFont typeface="Arial" panose="020B0604020202020204" pitchFamily="34" charset="0"/>
              <a:buChar char="•"/>
            </a:pPr>
            <a:endParaRPr lang="en-US" sz="2900" b="0" dirty="0"/>
          </a:p>
        </p:txBody>
      </p:sp>
      <p:sp>
        <p:nvSpPr>
          <p:cNvPr id="4" name="Slide Number Placeholder 3"/>
          <p:cNvSpPr>
            <a:spLocks noGrp="1"/>
          </p:cNvSpPr>
          <p:nvPr>
            <p:ph type="sldNum" sz="quarter" idx="10"/>
          </p:nvPr>
        </p:nvSpPr>
        <p:spPr/>
        <p:txBody>
          <a:bodyPr/>
          <a:lstStyle/>
          <a:p>
            <a:fld id="{9787DB87-D573-EF4B-B238-3A94FACF9CD8}" type="slidenum">
              <a:rPr lang="en-US" smtClean="0"/>
              <a:pPr/>
              <a:t>5</a:t>
            </a:fld>
            <a:endParaRPr lang="en-US"/>
          </a:p>
        </p:txBody>
      </p:sp>
    </p:spTree>
    <p:extLst>
      <p:ext uri="{BB962C8B-B14F-4D97-AF65-F5344CB8AC3E}">
        <p14:creationId xmlns:p14="http://schemas.microsoft.com/office/powerpoint/2010/main" xmlns="" val="3284759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 same technologies that make our grid smarter and more resilient - smart-metering, grid sensing, and electronic controls - must be secured through both technology and organizational vigilance to protect our critical infrastructure from malicious threats. </a:t>
            </a:r>
          </a:p>
          <a:p>
            <a:pPr marL="0" indent="0">
              <a:buFont typeface="Arial" panose="020B0604020202020204" pitchFamily="34" charset="0"/>
              <a:buNone/>
            </a:pPr>
            <a:endParaRPr lang="en-US" dirty="0" smtClean="0"/>
          </a:p>
          <a:p>
            <a:pPr marL="171450" indent="-171450">
              <a:buFont typeface="Arial" panose="020B0604020202020204" pitchFamily="34" charset="0"/>
              <a:buChar char="•"/>
            </a:pPr>
            <a:r>
              <a:rPr lang="en-US" dirty="0" smtClean="0"/>
              <a:t>Working with industry and other elements of the U.S. Government, DOE is focusing on the following five areas: </a:t>
            </a:r>
          </a:p>
          <a:p>
            <a:pPr marL="628650" lvl="1" indent="-171450">
              <a:buFont typeface="Arial" panose="020B0604020202020204" pitchFamily="34" charset="0"/>
              <a:buChar char="•"/>
            </a:pPr>
            <a:r>
              <a:rPr lang="en-US" dirty="0" smtClean="0"/>
              <a:t>Accelerating information sharing to enhance situational awareness; </a:t>
            </a:r>
          </a:p>
          <a:p>
            <a:pPr marL="628650" lvl="1" indent="-171450">
              <a:buFont typeface="Arial" panose="020B0604020202020204" pitchFamily="34" charset="0"/>
              <a:buChar char="•"/>
            </a:pPr>
            <a:r>
              <a:rPr lang="en-US" dirty="0" smtClean="0"/>
              <a:t>expanding implementation of best practices; </a:t>
            </a:r>
          </a:p>
          <a:p>
            <a:pPr marL="628650" lvl="1" indent="-171450">
              <a:buFont typeface="Arial" panose="020B0604020202020204" pitchFamily="34" charset="0"/>
              <a:buChar char="•"/>
            </a:pPr>
            <a:r>
              <a:rPr lang="en-US" dirty="0" smtClean="0"/>
              <a:t>developing new cybersecurity solutions;</a:t>
            </a:r>
          </a:p>
          <a:p>
            <a:pPr marL="628650" lvl="1" indent="-171450">
              <a:buFont typeface="Arial" panose="020B0604020202020204" pitchFamily="34" charset="0"/>
              <a:buChar char="•"/>
            </a:pPr>
            <a:r>
              <a:rPr lang="en-US" dirty="0" smtClean="0"/>
              <a:t>strengthening incident response</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9787DB87-D573-EF4B-B238-3A94FACF9CD8}" type="slidenum">
              <a:rPr lang="en-US" smtClean="0"/>
              <a:pPr/>
              <a:t>6</a:t>
            </a:fld>
            <a:endParaRPr lang="en-US"/>
          </a:p>
        </p:txBody>
      </p:sp>
    </p:spTree>
    <p:extLst>
      <p:ext uri="{BB962C8B-B14F-4D97-AF65-F5344CB8AC3E}">
        <p14:creationId xmlns:p14="http://schemas.microsoft.com/office/powerpoint/2010/main" xmlns="" val="3926464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Where</a:t>
            </a:r>
            <a:r>
              <a:rPr lang="en-US" altLang="en-US" baseline="0" dirty="0" smtClean="0"/>
              <a:t> we’re heading …</a:t>
            </a:r>
          </a:p>
          <a:p>
            <a:endParaRPr lang="en-US" altLang="en-US" baseline="0" dirty="0" smtClean="0"/>
          </a:p>
        </p:txBody>
      </p:sp>
      <p:sp>
        <p:nvSpPr>
          <p:cNvPr id="4" name="Slide Number Placeholder 3"/>
          <p:cNvSpPr>
            <a:spLocks noGrp="1"/>
          </p:cNvSpPr>
          <p:nvPr>
            <p:ph type="sldNum" sz="quarter" idx="5"/>
          </p:nvPr>
        </p:nvSpPr>
        <p:spPr/>
        <p:txBody>
          <a:bodyPr/>
          <a:lstStyle/>
          <a:p>
            <a:pPr>
              <a:defRPr/>
            </a:pPr>
            <a:fld id="{04623221-6258-4540-98CF-A8B8979AEB3D}" type="slidenum">
              <a:rPr lang="en-US">
                <a:solidFill>
                  <a:prstClr val="black"/>
                </a:solidFill>
              </a:rPr>
              <a:pPr>
                <a:defRPr/>
              </a:pPr>
              <a:t>7</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 typeface="Arial" panose="020B0604020202020204" pitchFamily="34" charset="0"/>
              <a:buChar char="•"/>
            </a:pPr>
            <a:r>
              <a:rPr lang="en-US" altLang="en-US" dirty="0" smtClean="0"/>
              <a:t>To effectively integrate thousands of new devices and market participants, utilities across the grid will need advanced controls combined with sophisticated communications and IT to enable stable, reliable, and optimal balance of supply and demand. </a:t>
            </a:r>
          </a:p>
          <a:p>
            <a:pPr marL="0" indent="0">
              <a:buFont typeface="Arial" panose="020B0604020202020204" pitchFamily="34" charset="0"/>
              <a:buNone/>
            </a:pPr>
            <a:endParaRPr lang="en-US" altLang="en-US" dirty="0" smtClean="0"/>
          </a:p>
          <a:p>
            <a:pPr marL="171450" indent="-171450">
              <a:buFont typeface="Arial" panose="020B0604020202020204" pitchFamily="34" charset="0"/>
              <a:buChar char="•"/>
            </a:pPr>
            <a:r>
              <a:rPr lang="en-US" altLang="en-US" dirty="0" smtClean="0"/>
              <a:t>Effectively integrating these resources requires a more sophisticated, intelligent grid that can dynamically manage power flows between highly distributed energy sources and loads—while maintaining a high standard of reliability and resilience. </a:t>
            </a:r>
          </a:p>
          <a:p>
            <a:pPr marL="0" indent="0">
              <a:buFont typeface="Arial" panose="020B0604020202020204" pitchFamily="34" charset="0"/>
              <a:buNone/>
            </a:pPr>
            <a:endParaRPr lang="en-US" altLang="en-US" dirty="0" smtClean="0"/>
          </a:p>
          <a:p>
            <a:pPr marL="171450" indent="-171450">
              <a:buFont typeface="Arial" panose="020B0604020202020204" pitchFamily="34" charset="0"/>
              <a:buChar char="•"/>
            </a:pPr>
            <a:r>
              <a:rPr lang="en-US" altLang="en-US" dirty="0" smtClean="0"/>
              <a:t>A </a:t>
            </a:r>
            <a:r>
              <a:rPr lang="en-US" altLang="en-US" dirty="0" err="1" smtClean="0"/>
              <a:t>transactive</a:t>
            </a:r>
            <a:r>
              <a:rPr lang="en-US" altLang="en-US" dirty="0" smtClean="0"/>
              <a:t> energy framework may be needed—one in which utilities, consumers, and other market participants can identify the best technologies, configurations, and system designs that will optimize power flow and financial transactions within regional markets while maintaining wider system stability and efficiency.</a:t>
            </a:r>
          </a:p>
        </p:txBody>
      </p:sp>
      <p:sp>
        <p:nvSpPr>
          <p:cNvPr id="4" name="Slide Number Placeholder 3"/>
          <p:cNvSpPr>
            <a:spLocks noGrp="1"/>
          </p:cNvSpPr>
          <p:nvPr>
            <p:ph type="sldNum" sz="quarter" idx="5"/>
          </p:nvPr>
        </p:nvSpPr>
        <p:spPr/>
        <p:txBody>
          <a:bodyPr/>
          <a:lstStyle/>
          <a:p>
            <a:pPr>
              <a:defRPr/>
            </a:pPr>
            <a:fld id="{693F60DF-E530-410F-9A02-6095725D7C54}" type="slidenum">
              <a:rPr lang="en-US">
                <a:solidFill>
                  <a:prstClr val="black"/>
                </a:solidFill>
              </a:rPr>
              <a:pPr>
                <a:defRPr/>
              </a:pPr>
              <a:t>8</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pPr marL="171450" indent="-171450">
              <a:buFont typeface="Arial" panose="020B0604020202020204" pitchFamily="34" charset="0"/>
              <a:buChar char="•"/>
            </a:pPr>
            <a:r>
              <a:rPr lang="en-US" b="1" dirty="0" smtClean="0"/>
              <a:t>Disruptive Changes Will Require New Business Models</a:t>
            </a:r>
            <a:r>
              <a:rPr lang="en-US" b="1" baseline="0" dirty="0" smtClean="0"/>
              <a:t> which Heavily Engages customers. </a:t>
            </a:r>
            <a:endParaRPr lang="en-US" b="1" dirty="0" smtClean="0"/>
          </a:p>
          <a:p>
            <a:pPr marL="628650" lvl="1" indent="-171450">
              <a:buFont typeface="Arial" panose="020B0604020202020204" pitchFamily="34" charset="0"/>
              <a:buChar char="•"/>
            </a:pPr>
            <a:r>
              <a:rPr lang="en-US" b="1" dirty="0" smtClean="0"/>
              <a:t>Business models </a:t>
            </a:r>
            <a:r>
              <a:rPr lang="en-US" dirty="0" smtClean="0"/>
              <a:t>must consider new market entrants from consumers-as-producers and the evolving role of the distribution utility from supplier to coordinator of highly distributed generation and energy resources. </a:t>
            </a:r>
          </a:p>
          <a:p>
            <a:pPr marL="1085850" lvl="2" indent="-171450">
              <a:buFont typeface="Arial" panose="020B0604020202020204" pitchFamily="34" charset="0"/>
              <a:buChar char="•"/>
            </a:pPr>
            <a:r>
              <a:rPr lang="en-US" sz="1200" b="0" kern="1200" dirty="0" smtClean="0">
                <a:solidFill>
                  <a:schemeClr val="tx1"/>
                </a:solidFill>
                <a:effectLst/>
                <a:latin typeface="+mn-lt"/>
                <a:ea typeface="+mn-ea"/>
                <a:cs typeface="+mn-cs"/>
              </a:rPr>
              <a:t>The integration of </a:t>
            </a:r>
            <a:r>
              <a:rPr lang="en-US" sz="1200" b="1" kern="1200" dirty="0" smtClean="0">
                <a:solidFill>
                  <a:schemeClr val="tx1"/>
                </a:solidFill>
                <a:effectLst/>
                <a:latin typeface="+mn-lt"/>
                <a:ea typeface="+mn-ea"/>
                <a:cs typeface="+mn-cs"/>
              </a:rPr>
              <a:t>Distributed Energy Resources </a:t>
            </a:r>
            <a:r>
              <a:rPr lang="en-US" sz="1200" b="0" kern="1200" dirty="0" smtClean="0">
                <a:solidFill>
                  <a:schemeClr val="tx1"/>
                </a:solidFill>
                <a:effectLst/>
                <a:latin typeface="+mn-lt"/>
                <a:ea typeface="+mn-ea"/>
                <a:cs typeface="+mn-cs"/>
              </a:rPr>
              <a:t> is expected to transform operations at the distribution-system level as customers and new third-party providers become involved in the production and management of electricity</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As electricity customers and third-party businesses become more involved in the generation and the intelligent management of electricity, evolution of the grid technology, business models, and regulations will need to occur in a coordinated way.</a:t>
            </a:r>
            <a:r>
              <a:rPr lang="en-US" sz="1200" kern="1200" baseline="0" dirty="0" smtClean="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Along with enabling policies, regulations, and interconnection rules, effectively integrating DERs and </a:t>
            </a:r>
            <a:r>
              <a:rPr lang="en-US" sz="1200" b="1" kern="1200" dirty="0" smtClean="0">
                <a:solidFill>
                  <a:schemeClr val="tx1"/>
                </a:solidFill>
                <a:effectLst/>
                <a:latin typeface="+mn-lt"/>
                <a:ea typeface="+mn-ea"/>
                <a:cs typeface="+mn-cs"/>
              </a:rPr>
              <a:t>achieving the full value of a smart grid will require</a:t>
            </a:r>
            <a:r>
              <a:rPr lang="en-US" sz="1200" kern="1200" dirty="0" smtClean="0">
                <a:solidFill>
                  <a:schemeClr val="tx1"/>
                </a:solidFill>
                <a:effectLst/>
                <a:latin typeface="+mn-lt"/>
                <a:ea typeface="+mn-ea"/>
                <a:cs typeface="+mn-cs"/>
              </a:rPr>
              <a:t>:</a:t>
            </a:r>
          </a:p>
          <a:p>
            <a:pPr marL="1085850" lvl="2" indent="-171450">
              <a:buFont typeface="Arial" panose="020B0604020202020204" pitchFamily="34" charset="0"/>
              <a:buChar char="•"/>
            </a:pPr>
            <a:r>
              <a:rPr lang="en-US" sz="1200" b="1" kern="1200" dirty="0" smtClean="0">
                <a:solidFill>
                  <a:schemeClr val="tx1"/>
                </a:solidFill>
                <a:effectLst/>
                <a:latin typeface="+mn-lt"/>
                <a:ea typeface="+mn-ea"/>
                <a:cs typeface="+mn-cs"/>
              </a:rPr>
              <a:t>New wholesale and retail business models </a:t>
            </a:r>
            <a:r>
              <a:rPr lang="en-US" sz="1200" kern="1200" dirty="0" smtClean="0">
                <a:solidFill>
                  <a:schemeClr val="tx1"/>
                </a:solidFill>
                <a:effectLst/>
                <a:latin typeface="+mn-lt"/>
                <a:ea typeface="+mn-ea"/>
                <a:cs typeface="+mn-cs"/>
              </a:rPr>
              <a:t>that consider changing utility/consumer roles and properly value new sources and capacity.</a:t>
            </a:r>
            <a:endParaRPr lang="en-US" dirty="0" smtClean="0">
              <a:effectLst/>
            </a:endParaRPr>
          </a:p>
          <a:p>
            <a:pPr marL="1085850" lvl="2" indent="-171450">
              <a:buFont typeface="Arial" panose="020B0604020202020204" pitchFamily="34" charset="0"/>
              <a:buChar char="•"/>
            </a:pPr>
            <a:r>
              <a:rPr lang="en-US" sz="1200" kern="1200" dirty="0" smtClean="0">
                <a:solidFill>
                  <a:schemeClr val="tx1"/>
                </a:solidFill>
                <a:effectLst/>
                <a:latin typeface="+mn-lt"/>
                <a:ea typeface="+mn-ea"/>
                <a:cs typeface="+mn-cs"/>
              </a:rPr>
              <a:t>A more sophisticated grid that deploys </a:t>
            </a:r>
            <a:r>
              <a:rPr lang="en-US" sz="1200" b="1" kern="1200" dirty="0" smtClean="0">
                <a:solidFill>
                  <a:schemeClr val="tx1"/>
                </a:solidFill>
                <a:effectLst/>
                <a:latin typeface="+mn-lt"/>
                <a:ea typeface="+mn-ea"/>
                <a:cs typeface="+mn-cs"/>
              </a:rPr>
              <a:t>advanced communication, control, and automation technologies </a:t>
            </a:r>
            <a:r>
              <a:rPr lang="en-US" sz="1200" kern="1200" dirty="0" smtClean="0">
                <a:solidFill>
                  <a:schemeClr val="tx1"/>
                </a:solidFill>
                <a:effectLst/>
                <a:latin typeface="+mn-lt"/>
                <a:ea typeface="+mn-ea"/>
                <a:cs typeface="+mn-cs"/>
              </a:rPr>
              <a:t>to enable seamless and reliable integration of variable and distributed resources.</a:t>
            </a:r>
            <a:endParaRPr lang="en-US" dirty="0" smtClean="0">
              <a:effectLst/>
            </a:endParaRPr>
          </a:p>
          <a:p>
            <a:pPr marL="1085850" lvl="2" indent="-171450">
              <a:buFont typeface="Arial" panose="020B0604020202020204" pitchFamily="34" charset="0"/>
              <a:buChar char="•"/>
            </a:pPr>
            <a:r>
              <a:rPr lang="en-US" sz="1200" b="1" kern="1200" dirty="0" smtClean="0">
                <a:solidFill>
                  <a:schemeClr val="tx1"/>
                </a:solidFill>
                <a:effectLst/>
                <a:latin typeface="+mn-lt"/>
                <a:ea typeface="+mn-ea"/>
                <a:cs typeface="+mn-cs"/>
              </a:rPr>
              <a:t>Long-term system planning </a:t>
            </a:r>
            <a:r>
              <a:rPr lang="en-US" sz="1200" kern="1200" dirty="0" smtClean="0">
                <a:solidFill>
                  <a:schemeClr val="tx1"/>
                </a:solidFill>
                <a:effectLst/>
                <a:latin typeface="+mn-lt"/>
                <a:ea typeface="+mn-ea"/>
                <a:cs typeface="+mn-cs"/>
              </a:rPr>
              <a:t>to determine technology investments that optimize DER and </a:t>
            </a:r>
            <a:r>
              <a:rPr lang="en-US" sz="1200" kern="1200" dirty="0" err="1" smtClean="0">
                <a:solidFill>
                  <a:schemeClr val="tx1"/>
                </a:solidFill>
                <a:effectLst/>
                <a:latin typeface="+mn-lt"/>
                <a:ea typeface="+mn-ea"/>
                <a:cs typeface="+mn-cs"/>
              </a:rPr>
              <a:t>microgrid</a:t>
            </a:r>
            <a:r>
              <a:rPr lang="en-US" sz="1200" kern="1200" dirty="0" smtClean="0">
                <a:solidFill>
                  <a:schemeClr val="tx1"/>
                </a:solidFill>
                <a:effectLst/>
                <a:latin typeface="+mn-lt"/>
                <a:ea typeface="+mn-ea"/>
                <a:cs typeface="+mn-cs"/>
              </a:rPr>
              <a:t> deployment with grid configurations.</a:t>
            </a:r>
            <a:endParaRPr lang="en-US" dirty="0" smtClean="0">
              <a:effectLst/>
            </a:endParaRPr>
          </a:p>
          <a:p>
            <a:pPr marL="628650" lvl="1" indent="-171450">
              <a:buFont typeface="Arial" panose="020B0604020202020204" pitchFamily="34" charset="0"/>
              <a:buChar char="•"/>
            </a:pPr>
            <a:endParaRPr lang="en-US" b="0" dirty="0" smtClean="0"/>
          </a:p>
          <a:p>
            <a:endParaRPr lang="en-US" dirty="0" smtClean="0"/>
          </a:p>
          <a:p>
            <a:pPr marL="457200" lvl="1" indent="0">
              <a:buFont typeface="Arial" panose="020B0604020202020204"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9787DB87-D573-EF4B-B238-3A94FACF9CD8}" type="slidenum">
              <a:rPr lang="en-US" smtClean="0"/>
              <a:pPr/>
              <a:t>9</a:t>
            </a:fld>
            <a:endParaRPr lang="en-US"/>
          </a:p>
        </p:txBody>
      </p:sp>
    </p:spTree>
    <p:extLst>
      <p:ext uri="{BB962C8B-B14F-4D97-AF65-F5344CB8AC3E}">
        <p14:creationId xmlns:p14="http://schemas.microsoft.com/office/powerpoint/2010/main" xmlns="" val="2824259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wmf"/><Relationship Id="rId1" Type="http://schemas.openxmlformats.org/officeDocument/2006/relationships/slideMaster" Target="../slideMasters/slideMaster6.xml"/><Relationship Id="rId4" Type="http://schemas.openxmlformats.org/officeDocument/2006/relationships/image" Target="../media/image7.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38FF2FB8-6491-7A4C-991B-E6F888F9A50D}" type="datetimeFigureOut">
              <a:rPr lang="en-US" smtClean="0"/>
              <a:pPr/>
              <a:t>5/22/2014</a:t>
            </a:fld>
            <a:endParaRPr lang="en-US"/>
          </a:p>
        </p:txBody>
      </p:sp>
      <p:sp>
        <p:nvSpPr>
          <p:cNvPr id="8" name="Slide Number Placeholder 7"/>
          <p:cNvSpPr>
            <a:spLocks noGrp="1"/>
          </p:cNvSpPr>
          <p:nvPr>
            <p:ph type="sldNum" sz="quarter" idx="11"/>
          </p:nvPr>
        </p:nvSpPr>
        <p:spPr/>
        <p:txBody>
          <a:bodyPr/>
          <a:lstStyle/>
          <a:p>
            <a:fld id="{E6348BA0-F91D-8746-A4BC-C94372D828E4}"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FF2FB8-6491-7A4C-991B-E6F888F9A50D}"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48BA0-F91D-8746-A4BC-C94372D828E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FF2FB8-6491-7A4C-991B-E6F888F9A50D}"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48BA0-F91D-8746-A4BC-C94372D828E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Aft>
                <a:spcPct val="0"/>
              </a:spcAft>
              <a:defRPr/>
            </a:pPr>
            <a:fld id="{84465508-FBB0-4860-9919-9ECD4D92BCE8}" type="slidenum">
              <a:rPr lang="en-US" smtClean="0">
                <a:solidFill>
                  <a:prstClr val="black">
                    <a:tint val="75000"/>
                  </a:prstClr>
                </a:solidFill>
              </a:rPr>
              <a:pPr fontAlgn="base">
                <a:spcAft>
                  <a:spcPct val="0"/>
                </a:spcAft>
                <a:defRPr/>
              </a:pPr>
              <a:t>‹#›</a:t>
            </a:fld>
            <a:endParaRPr lang="en-US" dirty="0">
              <a:solidFill>
                <a:prstClr val="black">
                  <a:tint val="75000"/>
                </a:prstClr>
              </a:solidFill>
            </a:endParaRPr>
          </a:p>
        </p:txBody>
      </p:sp>
    </p:spTree>
    <p:extLst>
      <p:ext uri="{BB962C8B-B14F-4D97-AF65-F5344CB8AC3E}">
        <p14:creationId xmlns:p14="http://schemas.microsoft.com/office/powerpoint/2010/main" xmlns="" val="35352787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buFontTx/>
              <a:buBlip>
                <a:blip r:embed="rId2"/>
              </a:buBlip>
              <a:defRPr/>
            </a:lvl1pPr>
            <a:lvl3pPr>
              <a:buFontTx/>
              <a:buBlip>
                <a:blip r:embed="rId2"/>
              </a:buBlip>
              <a:defRPr/>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Aft>
                <a:spcPct val="0"/>
              </a:spcAft>
              <a:defRPr/>
            </a:pPr>
            <a:fld id="{84465508-FBB0-4860-9919-9ECD4D92BCE8}" type="slidenum">
              <a:rPr lang="en-US" smtClean="0">
                <a:solidFill>
                  <a:prstClr val="black">
                    <a:tint val="75000"/>
                  </a:prstClr>
                </a:solidFill>
              </a:rPr>
              <a:pPr fontAlgn="base">
                <a:spcAft>
                  <a:spcPct val="0"/>
                </a:spcAft>
                <a:defRPr/>
              </a:pPr>
              <a:t>‹#›</a:t>
            </a:fld>
            <a:endParaRPr lang="en-US" dirty="0">
              <a:solidFill>
                <a:prstClr val="black">
                  <a:tint val="75000"/>
                </a:prstClr>
              </a:solidFill>
            </a:endParaRPr>
          </a:p>
        </p:txBody>
      </p:sp>
      <p:sp>
        <p:nvSpPr>
          <p:cNvPr id="10" name="Title 9"/>
          <p:cNvSpPr>
            <a:spLocks noGrp="1"/>
          </p:cNvSpPr>
          <p:nvPr>
            <p:ph type="title"/>
          </p:nvPr>
        </p:nvSpPr>
        <p:spPr/>
        <p:txBody>
          <a:bodyPr/>
          <a:lstStyle>
            <a:lvl1pPr>
              <a:defRPr b="1">
                <a:solidFill>
                  <a:srgbClr val="00206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12629605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Aft>
                <a:spcPct val="0"/>
              </a:spcAft>
              <a:defRPr/>
            </a:pPr>
            <a:fld id="{84465508-FBB0-4860-9919-9ECD4D92BCE8}" type="slidenum">
              <a:rPr lang="en-US" smtClean="0">
                <a:solidFill>
                  <a:prstClr val="black">
                    <a:tint val="75000"/>
                  </a:prstClr>
                </a:solidFill>
              </a:rPr>
              <a:pPr fontAlgn="base">
                <a:spcAft>
                  <a:spcPct val="0"/>
                </a:spcAft>
                <a:defRPr/>
              </a:pPr>
              <a:t>‹#›</a:t>
            </a:fld>
            <a:endParaRPr lang="en-US" dirty="0">
              <a:solidFill>
                <a:prstClr val="black">
                  <a:tint val="75000"/>
                </a:prstClr>
              </a:solidFill>
            </a:endParaRPr>
          </a:p>
        </p:txBody>
      </p:sp>
    </p:spTree>
    <p:extLst>
      <p:ext uri="{BB962C8B-B14F-4D97-AF65-F5344CB8AC3E}">
        <p14:creationId xmlns:p14="http://schemas.microsoft.com/office/powerpoint/2010/main" xmlns="" val="10707343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fontAlgn="base">
              <a:spcAft>
                <a:spcPct val="0"/>
              </a:spcAft>
              <a:defRPr/>
            </a:pPr>
            <a:fld id="{84465508-FBB0-4860-9919-9ECD4D92BCE8}" type="slidenum">
              <a:rPr lang="en-US" smtClean="0">
                <a:solidFill>
                  <a:prstClr val="black">
                    <a:tint val="75000"/>
                  </a:prstClr>
                </a:solidFill>
              </a:rPr>
              <a:pPr fontAlgn="base">
                <a:spcAft>
                  <a:spcPct val="0"/>
                </a:spcAft>
                <a:defRPr/>
              </a:pPr>
              <a:t>‹#›</a:t>
            </a:fld>
            <a:endParaRPr lang="en-US" dirty="0">
              <a:solidFill>
                <a:prstClr val="black">
                  <a:tint val="75000"/>
                </a:prstClr>
              </a:solidFill>
            </a:endParaRPr>
          </a:p>
        </p:txBody>
      </p:sp>
      <p:sp>
        <p:nvSpPr>
          <p:cNvPr id="8" name="Footer Placeholder 10"/>
          <p:cNvSpPr txBox="1">
            <a:spLocks/>
          </p:cNvSpPr>
          <p:nvPr userDrawn="1"/>
        </p:nvSpPr>
        <p:spPr>
          <a:xfrm>
            <a:off x="3124200" y="0"/>
            <a:ext cx="2895600" cy="365125"/>
          </a:xfrm>
          <a:prstGeom prst="rect">
            <a:avLst/>
          </a:prstGeom>
        </p:spPr>
        <p:txBody>
          <a:bodyPr vert="horz" lIns="91440" tIns="45720" rIns="91440" bIns="45720" rtlCol="0" anchor="ctr"/>
          <a:lstStyle/>
          <a:p>
            <a:pPr algn="ctr" defTabSz="914400">
              <a:defRPr/>
            </a:pPr>
            <a:r>
              <a:rPr lang="en-US" sz="1200" dirty="0" smtClean="0">
                <a:solidFill>
                  <a:prstClr val="black">
                    <a:tint val="75000"/>
                  </a:prstClr>
                </a:solidFill>
              </a:rPr>
              <a:t>Illustrative Early Highlights</a:t>
            </a:r>
            <a:endParaRPr lang="en-US" sz="1200" dirty="0">
              <a:solidFill>
                <a:prstClr val="black">
                  <a:tint val="75000"/>
                </a:prstClr>
              </a:solidFill>
            </a:endParaRPr>
          </a:p>
        </p:txBody>
      </p:sp>
    </p:spTree>
    <p:extLst>
      <p:ext uri="{BB962C8B-B14F-4D97-AF65-F5344CB8AC3E}">
        <p14:creationId xmlns:p14="http://schemas.microsoft.com/office/powerpoint/2010/main" xmlns="" val="39448203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fontAlgn="base">
              <a:spcAft>
                <a:spcPct val="0"/>
              </a:spcAft>
              <a:defRPr/>
            </a:pPr>
            <a:fld id="{84465508-FBB0-4860-9919-9ECD4D92BCE8}" type="slidenum">
              <a:rPr lang="en-US" smtClean="0">
                <a:solidFill>
                  <a:prstClr val="black">
                    <a:tint val="75000"/>
                  </a:prstClr>
                </a:solidFill>
              </a:rPr>
              <a:pPr fontAlgn="base">
                <a:spcAft>
                  <a:spcPct val="0"/>
                </a:spcAft>
                <a:defRPr/>
              </a:pPr>
              <a:t>‹#›</a:t>
            </a:fld>
            <a:endParaRPr lang="en-US" dirty="0">
              <a:solidFill>
                <a:prstClr val="black">
                  <a:tint val="75000"/>
                </a:prstClr>
              </a:solidFill>
            </a:endParaRPr>
          </a:p>
        </p:txBody>
      </p:sp>
      <p:sp>
        <p:nvSpPr>
          <p:cNvPr id="10" name="Footer Placeholder 10"/>
          <p:cNvSpPr txBox="1">
            <a:spLocks/>
          </p:cNvSpPr>
          <p:nvPr userDrawn="1"/>
        </p:nvSpPr>
        <p:spPr>
          <a:xfrm>
            <a:off x="3124200" y="0"/>
            <a:ext cx="2895600" cy="365125"/>
          </a:xfrm>
          <a:prstGeom prst="rect">
            <a:avLst/>
          </a:prstGeom>
        </p:spPr>
        <p:txBody>
          <a:bodyPr vert="horz" lIns="91440" tIns="45720" rIns="91440" bIns="45720" rtlCol="0" anchor="ctr"/>
          <a:lstStyle/>
          <a:p>
            <a:pPr algn="ctr" defTabSz="914400">
              <a:defRPr/>
            </a:pPr>
            <a:r>
              <a:rPr lang="en-US" sz="1200" dirty="0" smtClean="0">
                <a:solidFill>
                  <a:prstClr val="black">
                    <a:tint val="75000"/>
                  </a:prstClr>
                </a:solidFill>
              </a:rPr>
              <a:t>Illustrative Early Highlights</a:t>
            </a:r>
            <a:endParaRPr lang="en-US" sz="1200" dirty="0">
              <a:solidFill>
                <a:prstClr val="black">
                  <a:tint val="75000"/>
                </a:prstClr>
              </a:solidFill>
            </a:endParaRPr>
          </a:p>
        </p:txBody>
      </p:sp>
    </p:spTree>
    <p:extLst>
      <p:ext uri="{BB962C8B-B14F-4D97-AF65-F5344CB8AC3E}">
        <p14:creationId xmlns:p14="http://schemas.microsoft.com/office/powerpoint/2010/main" xmlns="" val="38210086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fontAlgn="base">
              <a:spcAft>
                <a:spcPct val="0"/>
              </a:spcAft>
              <a:defRPr/>
            </a:pPr>
            <a:fld id="{84465508-FBB0-4860-9919-9ECD4D92BCE8}" type="slidenum">
              <a:rPr lang="en-US" smtClean="0">
                <a:solidFill>
                  <a:prstClr val="black">
                    <a:tint val="75000"/>
                  </a:prstClr>
                </a:solidFill>
              </a:rPr>
              <a:pPr fontAlgn="base">
                <a:spcAft>
                  <a:spcPct val="0"/>
                </a:spcAft>
                <a:defRPr/>
              </a:pPr>
              <a:t>‹#›</a:t>
            </a:fld>
            <a:endParaRPr lang="en-US" dirty="0">
              <a:solidFill>
                <a:prstClr val="black">
                  <a:tint val="75000"/>
                </a:prstClr>
              </a:solidFill>
            </a:endParaRPr>
          </a:p>
        </p:txBody>
      </p:sp>
    </p:spTree>
    <p:extLst>
      <p:ext uri="{BB962C8B-B14F-4D97-AF65-F5344CB8AC3E}">
        <p14:creationId xmlns:p14="http://schemas.microsoft.com/office/powerpoint/2010/main" xmlns="" val="1049610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pPr fontAlgn="base">
              <a:spcAft>
                <a:spcPct val="0"/>
              </a:spcAft>
              <a:defRPr/>
            </a:pPr>
            <a:fld id="{84465508-FBB0-4860-9919-9ECD4D92BCE8}" type="slidenum">
              <a:rPr lang="en-US" smtClean="0">
                <a:solidFill>
                  <a:prstClr val="black">
                    <a:tint val="75000"/>
                  </a:prstClr>
                </a:solidFill>
              </a:rPr>
              <a:pPr fontAlgn="base">
                <a:spcAft>
                  <a:spcPct val="0"/>
                </a:spcAft>
                <a:defRPr/>
              </a:pPr>
              <a:t>‹#›</a:t>
            </a:fld>
            <a:endParaRPr lang="en-US" dirty="0">
              <a:solidFill>
                <a:prstClr val="black">
                  <a:tint val="75000"/>
                </a:prstClr>
              </a:solidFill>
            </a:endParaRPr>
          </a:p>
        </p:txBody>
      </p:sp>
      <p:sp>
        <p:nvSpPr>
          <p:cNvPr id="5" name="Footer Placeholder 10"/>
          <p:cNvSpPr txBox="1">
            <a:spLocks/>
          </p:cNvSpPr>
          <p:nvPr userDrawn="1"/>
        </p:nvSpPr>
        <p:spPr>
          <a:xfrm>
            <a:off x="3124200" y="0"/>
            <a:ext cx="2895600" cy="365125"/>
          </a:xfrm>
          <a:prstGeom prst="rect">
            <a:avLst/>
          </a:prstGeom>
        </p:spPr>
        <p:txBody>
          <a:bodyPr vert="horz" lIns="91440" tIns="45720" rIns="91440" bIns="45720" rtlCol="0" anchor="ctr"/>
          <a:lstStyle/>
          <a:p>
            <a:pPr algn="ctr" defTabSz="914400">
              <a:defRPr/>
            </a:pPr>
            <a:r>
              <a:rPr lang="en-US" sz="1200" dirty="0" smtClean="0">
                <a:solidFill>
                  <a:prstClr val="black">
                    <a:tint val="75000"/>
                  </a:prstClr>
                </a:solidFill>
              </a:rPr>
              <a:t>Illustrative Early Highlights</a:t>
            </a:r>
            <a:endParaRPr lang="en-US" sz="1200" dirty="0">
              <a:solidFill>
                <a:prstClr val="black">
                  <a:tint val="75000"/>
                </a:prstClr>
              </a:solidFill>
            </a:endParaRPr>
          </a:p>
        </p:txBody>
      </p:sp>
    </p:spTree>
    <p:extLst>
      <p:ext uri="{BB962C8B-B14F-4D97-AF65-F5344CB8AC3E}">
        <p14:creationId xmlns:p14="http://schemas.microsoft.com/office/powerpoint/2010/main" xmlns="" val="32501601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fontAlgn="base">
              <a:spcAft>
                <a:spcPct val="0"/>
              </a:spcAft>
              <a:defRPr/>
            </a:pPr>
            <a:fld id="{84465508-FBB0-4860-9919-9ECD4D92BCE8}" type="slidenum">
              <a:rPr lang="en-US" smtClean="0">
                <a:solidFill>
                  <a:prstClr val="black">
                    <a:tint val="75000"/>
                  </a:prstClr>
                </a:solidFill>
              </a:rPr>
              <a:pPr fontAlgn="base">
                <a:spcAft>
                  <a:spcPct val="0"/>
                </a:spcAft>
                <a:defRPr/>
              </a:pPr>
              <a:t>‹#›</a:t>
            </a:fld>
            <a:endParaRPr lang="en-US" dirty="0">
              <a:solidFill>
                <a:prstClr val="black">
                  <a:tint val="75000"/>
                </a:prstClr>
              </a:solidFill>
            </a:endParaRPr>
          </a:p>
        </p:txBody>
      </p:sp>
    </p:spTree>
    <p:extLst>
      <p:ext uri="{BB962C8B-B14F-4D97-AF65-F5344CB8AC3E}">
        <p14:creationId xmlns:p14="http://schemas.microsoft.com/office/powerpoint/2010/main" xmlns="" val="1108032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38FF2FB8-6491-7A4C-991B-E6F888F9A50D}"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48BA0-F91D-8746-A4BC-C94372D828E4}"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fontAlgn="base">
              <a:spcAft>
                <a:spcPct val="0"/>
              </a:spcAft>
              <a:defRPr/>
            </a:pPr>
            <a:fld id="{84465508-FBB0-4860-9919-9ECD4D92BCE8}" type="slidenum">
              <a:rPr lang="en-US" smtClean="0">
                <a:solidFill>
                  <a:prstClr val="black">
                    <a:tint val="75000"/>
                  </a:prstClr>
                </a:solidFill>
              </a:rPr>
              <a:pPr fontAlgn="base">
                <a:spcAft>
                  <a:spcPct val="0"/>
                </a:spcAft>
                <a:defRPr/>
              </a:pPr>
              <a:t>‹#›</a:t>
            </a:fld>
            <a:endParaRPr lang="en-US" dirty="0">
              <a:solidFill>
                <a:prstClr val="black">
                  <a:tint val="75000"/>
                </a:prstClr>
              </a:solidFill>
            </a:endParaRPr>
          </a:p>
        </p:txBody>
      </p:sp>
    </p:spTree>
    <p:extLst>
      <p:ext uri="{BB962C8B-B14F-4D97-AF65-F5344CB8AC3E}">
        <p14:creationId xmlns:p14="http://schemas.microsoft.com/office/powerpoint/2010/main" xmlns="" val="16328889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Aft>
                <a:spcPct val="0"/>
              </a:spcAft>
              <a:defRPr/>
            </a:pPr>
            <a:fld id="{84465508-FBB0-4860-9919-9ECD4D92BCE8}" type="slidenum">
              <a:rPr lang="en-US" smtClean="0">
                <a:solidFill>
                  <a:prstClr val="black">
                    <a:tint val="75000"/>
                  </a:prstClr>
                </a:solidFill>
              </a:rPr>
              <a:pPr fontAlgn="base">
                <a:spcAft>
                  <a:spcPct val="0"/>
                </a:spcAft>
                <a:defRPr/>
              </a:pPr>
              <a:t>‹#›</a:t>
            </a:fld>
            <a:endParaRPr lang="en-US" dirty="0">
              <a:solidFill>
                <a:prstClr val="black">
                  <a:tint val="75000"/>
                </a:prstClr>
              </a:solidFill>
            </a:endParaRPr>
          </a:p>
        </p:txBody>
      </p:sp>
    </p:spTree>
    <p:extLst>
      <p:ext uri="{BB962C8B-B14F-4D97-AF65-F5344CB8AC3E}">
        <p14:creationId xmlns:p14="http://schemas.microsoft.com/office/powerpoint/2010/main" xmlns="" val="12483100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Aft>
                <a:spcPct val="0"/>
              </a:spcAft>
              <a:defRPr/>
            </a:pPr>
            <a:fld id="{84465508-FBB0-4860-9919-9ECD4D92BCE8}" type="slidenum">
              <a:rPr lang="en-US" smtClean="0">
                <a:solidFill>
                  <a:prstClr val="black">
                    <a:tint val="75000"/>
                  </a:prstClr>
                </a:solidFill>
              </a:rPr>
              <a:pPr fontAlgn="base">
                <a:spcAft>
                  <a:spcPct val="0"/>
                </a:spcAft>
                <a:defRPr/>
              </a:pPr>
              <a:t>‹#›</a:t>
            </a:fld>
            <a:endParaRPr lang="en-US" dirty="0">
              <a:solidFill>
                <a:prstClr val="black">
                  <a:tint val="75000"/>
                </a:prstClr>
              </a:solidFill>
            </a:endParaRPr>
          </a:p>
        </p:txBody>
      </p:sp>
    </p:spTree>
    <p:extLst>
      <p:ext uri="{BB962C8B-B14F-4D97-AF65-F5344CB8AC3E}">
        <p14:creationId xmlns:p14="http://schemas.microsoft.com/office/powerpoint/2010/main" xmlns="" val="15903954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Rectangle 14"/>
          <p:cNvSpPr>
            <a:spLocks noChangeArrowheads="1"/>
          </p:cNvSpPr>
          <p:nvPr/>
        </p:nvSpPr>
        <p:spPr bwMode="auto">
          <a:xfrm>
            <a:off x="1371600" y="2660650"/>
            <a:ext cx="7053263" cy="147638"/>
          </a:xfrm>
          <a:prstGeom prst="rect">
            <a:avLst/>
          </a:prstGeom>
          <a:solidFill>
            <a:srgbClr val="336699"/>
          </a:solidFill>
          <a:ln w="9525">
            <a:noFill/>
            <a:miter lim="800000"/>
            <a:headEnd/>
            <a:tailEnd/>
          </a:ln>
          <a:effectLst/>
        </p:spPr>
        <p:txBody>
          <a:bodyPr wrap="none" anchor="ctr"/>
          <a:lstStyle/>
          <a:p>
            <a:pPr defTabSz="914400">
              <a:defRPr/>
            </a:pPr>
            <a:endParaRPr lang="en-US" dirty="0">
              <a:solidFill>
                <a:prstClr val="black"/>
              </a:solidFill>
            </a:endParaRPr>
          </a:p>
        </p:txBody>
      </p:sp>
      <p:sp>
        <p:nvSpPr>
          <p:cNvPr id="344076" name="Rectangle 12"/>
          <p:cNvSpPr>
            <a:spLocks noGrp="1" noChangeArrowheads="1"/>
          </p:cNvSpPr>
          <p:nvPr>
            <p:ph type="ctrTitle"/>
          </p:nvPr>
        </p:nvSpPr>
        <p:spPr>
          <a:xfrm>
            <a:off x="1371600" y="969963"/>
            <a:ext cx="7069138" cy="1470025"/>
          </a:xfrm>
        </p:spPr>
        <p:txBody>
          <a:bodyPr/>
          <a:lstStyle>
            <a:lvl1pPr>
              <a:defRPr/>
            </a:lvl1pPr>
          </a:lstStyle>
          <a:p>
            <a:r>
              <a:rPr lang="en-US"/>
              <a:t>Click to edit Master title style</a:t>
            </a:r>
          </a:p>
        </p:txBody>
      </p:sp>
      <p:sp>
        <p:nvSpPr>
          <p:cNvPr id="4" name="Slide Number Placeholder 5"/>
          <p:cNvSpPr>
            <a:spLocks noGrp="1"/>
          </p:cNvSpPr>
          <p:nvPr>
            <p:ph type="sldNum" sz="quarter" idx="4"/>
          </p:nvPr>
        </p:nvSpPr>
        <p:spPr bwMode="auto">
          <a:xfrm>
            <a:off x="8461375" y="6350000"/>
            <a:ext cx="571500" cy="47625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lnSpc>
                <a:spcPct val="100000"/>
              </a:lnSpc>
              <a:spcBef>
                <a:spcPct val="0"/>
              </a:spcBef>
              <a:buFontTx/>
              <a:buNone/>
              <a:defRPr sz="1200">
                <a:solidFill>
                  <a:srgbClr val="898989"/>
                </a:solidFill>
                <a:latin typeface="Arial" charset="0"/>
                <a:cs typeface="+mn-cs"/>
              </a:defRPr>
            </a:lvl1pPr>
          </a:lstStyle>
          <a:p>
            <a:pPr fontAlgn="base">
              <a:spcAft>
                <a:spcPct val="0"/>
              </a:spcAft>
              <a:defRPr/>
            </a:pPr>
            <a:fld id="{84465508-FBB0-4860-9919-9ECD4D92BCE8}" type="slidenum">
              <a:rPr lang="en-US" smtClean="0"/>
              <a:pPr fontAlgn="base">
                <a:spcAft>
                  <a:spcPct val="0"/>
                </a:spcAft>
                <a:defRPr/>
              </a:pPr>
              <a:t>‹#›</a:t>
            </a:fld>
            <a:endParaRPr lang="en-US" dirty="0"/>
          </a:p>
        </p:txBody>
      </p:sp>
    </p:spTree>
    <p:extLst>
      <p:ext uri="{BB962C8B-B14F-4D97-AF65-F5344CB8AC3E}">
        <p14:creationId xmlns:p14="http://schemas.microsoft.com/office/powerpoint/2010/main" xmlns="" val="3600810198"/>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7" name="Rectangle 14"/>
          <p:cNvSpPr>
            <a:spLocks noChangeArrowheads="1"/>
          </p:cNvSpPr>
          <p:nvPr/>
        </p:nvSpPr>
        <p:spPr bwMode="auto">
          <a:xfrm>
            <a:off x="1371600" y="2660650"/>
            <a:ext cx="7053263" cy="147638"/>
          </a:xfrm>
          <a:prstGeom prst="rect">
            <a:avLst/>
          </a:prstGeom>
          <a:solidFill>
            <a:srgbClr val="336699"/>
          </a:solidFill>
          <a:ln w="9525">
            <a:noFill/>
            <a:miter lim="800000"/>
            <a:headEnd/>
            <a:tailEnd/>
          </a:ln>
          <a:effectLst/>
        </p:spPr>
        <p:txBody>
          <a:bodyPr wrap="none" anchor="ctr"/>
          <a:lstStyle/>
          <a:p>
            <a:pPr defTabSz="914400">
              <a:defRPr/>
            </a:pPr>
            <a:endParaRPr lang="en-US" dirty="0">
              <a:solidFill>
                <a:prstClr val="black"/>
              </a:solidFill>
            </a:endParaRPr>
          </a:p>
        </p:txBody>
      </p:sp>
      <p:sp>
        <p:nvSpPr>
          <p:cNvPr id="344076" name="Rectangle 12"/>
          <p:cNvSpPr>
            <a:spLocks noGrp="1" noChangeArrowheads="1"/>
          </p:cNvSpPr>
          <p:nvPr>
            <p:ph type="ctrTitle"/>
          </p:nvPr>
        </p:nvSpPr>
        <p:spPr>
          <a:xfrm>
            <a:off x="1371600" y="969963"/>
            <a:ext cx="7069138" cy="1470025"/>
          </a:xfrm>
        </p:spPr>
        <p:txBody>
          <a:bodyPr/>
          <a:lstStyle>
            <a:lvl1pPr>
              <a:defRPr/>
            </a:lvl1pPr>
          </a:lstStyle>
          <a:p>
            <a:r>
              <a:rPr lang="en-US"/>
              <a:t>Click to edit Master title style</a:t>
            </a:r>
          </a:p>
        </p:txBody>
      </p:sp>
      <p:sp>
        <p:nvSpPr>
          <p:cNvPr id="4" name="Slide Number Placeholder 5"/>
          <p:cNvSpPr>
            <a:spLocks noGrp="1"/>
          </p:cNvSpPr>
          <p:nvPr>
            <p:ph type="sldNum" sz="quarter" idx="4"/>
          </p:nvPr>
        </p:nvSpPr>
        <p:spPr bwMode="auto">
          <a:xfrm>
            <a:off x="8461375" y="6350000"/>
            <a:ext cx="571500" cy="47625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lnSpc>
                <a:spcPct val="100000"/>
              </a:lnSpc>
              <a:spcBef>
                <a:spcPct val="0"/>
              </a:spcBef>
              <a:buFontTx/>
              <a:buNone/>
              <a:defRPr sz="1200">
                <a:solidFill>
                  <a:srgbClr val="898989"/>
                </a:solidFill>
                <a:latin typeface="Arial" charset="0"/>
                <a:cs typeface="+mn-cs"/>
              </a:defRPr>
            </a:lvl1pPr>
          </a:lstStyle>
          <a:p>
            <a:pPr fontAlgn="base">
              <a:spcAft>
                <a:spcPct val="0"/>
              </a:spcAft>
              <a:defRPr/>
            </a:pPr>
            <a:fld id="{84465508-FBB0-4860-9919-9ECD4D92BCE8}" type="slidenum">
              <a:rPr lang="en-US" smtClean="0"/>
              <a:pPr fontAlgn="base">
                <a:spcAft>
                  <a:spcPct val="0"/>
                </a:spcAft>
                <a:defRPr/>
              </a:pPr>
              <a:t>‹#›</a:t>
            </a:fld>
            <a:endParaRPr lang="en-US" dirty="0"/>
          </a:p>
        </p:txBody>
      </p:sp>
    </p:spTree>
    <p:extLst>
      <p:ext uri="{BB962C8B-B14F-4D97-AF65-F5344CB8AC3E}">
        <p14:creationId xmlns:p14="http://schemas.microsoft.com/office/powerpoint/2010/main" xmlns="" val="3722481817"/>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xmlns="" val="40601004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60120"/>
          </a:xfrm>
          <a:prstGeom prst="rect">
            <a:avLst/>
          </a:prstGeom>
        </p:spPr>
        <p:txBody>
          <a:bodyPr vert="horz" lIns="91440" tIns="45720" rIns="91440" bIns="45720" rtlCol="0" anchor="ctr">
            <a:noAutofit/>
          </a:bodyPr>
          <a:lstStyle>
            <a:lvl1pPr>
              <a:defRPr lang="en-US" dirty="0"/>
            </a:lvl1pPr>
          </a:lstStyle>
          <a:p>
            <a:pPr lvl="0"/>
            <a:r>
              <a:rPr lang="en-US" smtClean="0"/>
              <a:t>Click to edit Master title style</a:t>
            </a:r>
            <a:endParaRPr lang="en-US" dirty="0"/>
          </a:p>
        </p:txBody>
      </p:sp>
      <p:sp>
        <p:nvSpPr>
          <p:cNvPr id="3" name="Content Placeholder 2"/>
          <p:cNvSpPr>
            <a:spLocks noGrp="1"/>
          </p:cNvSpPr>
          <p:nvPr>
            <p:ph idx="1"/>
          </p:nvPr>
        </p:nvSpPr>
        <p:spPr>
          <a:xfrm>
            <a:off x="457200" y="1600201"/>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743074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xmlns="" val="3625741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60120"/>
          </a:xfrm>
          <a:prstGeom prst="rect">
            <a:avLst/>
          </a:prstGeom>
        </p:spPr>
        <p:txBody>
          <a:bodyPr vert="horz" lIns="91440" tIns="45720" rIns="91440" bIns="45720" rtlCol="0" anchor="ctr">
            <a:noAutofit/>
          </a:bodyPr>
          <a:lstStyle>
            <a:lvl1pPr>
              <a:defRPr lang="en-US"/>
            </a:lvl1pPr>
          </a:lstStyle>
          <a:p>
            <a:pPr lvl="0"/>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72958506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60120"/>
          </a:xfrm>
          <a:prstGeom prst="rect">
            <a:avLst/>
          </a:prstGeom>
        </p:spPr>
        <p:txBody>
          <a:bodyPr vert="horz" lIns="91440" tIns="45720" rIns="91440" bIns="45720" rtlCol="0" anchor="ctr">
            <a:noAutofit/>
          </a:bodyPr>
          <a:lstStyle>
            <a:lvl1pPr>
              <a:defRPr lang="en-US"/>
            </a:lvl1pPr>
          </a:lstStyle>
          <a:p>
            <a:pPr lvl="0"/>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731519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FF2FB8-6491-7A4C-991B-E6F888F9A50D}" type="datetimeFigureOut">
              <a:rPr lang="en-US" smtClean="0"/>
              <a:pPr/>
              <a:t>5/22/2014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348BA0-F91D-8746-A4BC-C94372D828E4}"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6012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xmlns="" val="14408312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572265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7919778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9"/>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42137497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6012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6592520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9890270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5F739D47-BF5C-4F21-8DD2-5BC4A591B4B7}" type="slidenum">
              <a:rPr lang="en-US" smtClean="0">
                <a:solidFill>
                  <a:prstClr val="black">
                    <a:tint val="75000"/>
                  </a:prstClr>
                </a:solidFill>
              </a:rPr>
              <a:pPr/>
              <a:t>‹#›</a:t>
            </a:fld>
            <a:endParaRPr lang="en-US" dirty="0">
              <a:solidFill>
                <a:prstClr val="black">
                  <a:tint val="75000"/>
                </a:prstClr>
              </a:solidFill>
            </a:endParaRPr>
          </a:p>
        </p:txBody>
      </p:sp>
      <p:sp>
        <p:nvSpPr>
          <p:cNvPr id="4" name="Content Placeholder 2"/>
          <p:cNvSpPr>
            <a:spLocks noGrp="1"/>
          </p:cNvSpPr>
          <p:nvPr>
            <p:ph idx="1"/>
          </p:nvPr>
        </p:nvSpPr>
        <p:spPr>
          <a:xfrm>
            <a:off x="304800" y="1219200"/>
            <a:ext cx="8610600" cy="5257800"/>
          </a:xfrm>
          <a:prstGeom prst="rect">
            <a:avLst/>
          </a:prstGeom>
        </p:spPr>
        <p:txBody>
          <a:bodyPr/>
          <a:lstStyle>
            <a:lvl1pPr>
              <a:defRPr>
                <a:solidFill>
                  <a:schemeClr val="tx2">
                    <a:lumMod val="75000"/>
                  </a:schemeClr>
                </a:solidFill>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8356476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 y="1981200"/>
            <a:ext cx="7239000" cy="1828799"/>
          </a:xfrm>
        </p:spPr>
        <p:txBody>
          <a:bodyPr>
            <a:noAutofit/>
          </a:bodyPr>
          <a:lstStyle>
            <a:lvl1pPr algn="l">
              <a:defRPr sz="4800" b="1">
                <a:solidFill>
                  <a:schemeClr val="bg1">
                    <a:lumMod val="95000"/>
                  </a:schemeClr>
                </a:solidFill>
                <a:latin typeface="Verdana"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6200" y="3810000"/>
            <a:ext cx="6400800" cy="609600"/>
          </a:xfrm>
          <a:prstGeom prst="rect">
            <a:avLst/>
          </a:prstGeom>
        </p:spPr>
        <p:txBody>
          <a:bodyPr/>
          <a:lstStyle>
            <a:lvl1pPr marL="0" indent="0" algn="l">
              <a:buNone/>
              <a:defRPr sz="3200" b="1">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Slide Number Placeholder 5"/>
          <p:cNvSpPr>
            <a:spLocks noGrp="1"/>
          </p:cNvSpPr>
          <p:nvPr>
            <p:ph type="sldNum" sz="quarter" idx="4"/>
          </p:nvPr>
        </p:nvSpPr>
        <p:spPr>
          <a:xfrm>
            <a:off x="6934200" y="6583680"/>
            <a:ext cx="2133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5F739D47-BF5C-4F21-8DD2-5BC4A591B4B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15355493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Slide Number Placeholder 5"/>
          <p:cNvSpPr>
            <a:spLocks noGrp="1"/>
          </p:cNvSpPr>
          <p:nvPr>
            <p:ph type="sldNum" sz="quarter" idx="4"/>
          </p:nvPr>
        </p:nvSpPr>
        <p:spPr>
          <a:xfrm>
            <a:off x="6934200" y="6583680"/>
            <a:ext cx="2133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5F739D47-BF5C-4F21-8DD2-5BC4A591B4B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3837291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Slide Number Placeholder 5"/>
          <p:cNvSpPr>
            <a:spLocks noGrp="1"/>
          </p:cNvSpPr>
          <p:nvPr>
            <p:ph type="sldNum" sz="quarter" idx="4"/>
          </p:nvPr>
        </p:nvSpPr>
        <p:spPr>
          <a:xfrm>
            <a:off x="6934200" y="6583680"/>
            <a:ext cx="2133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5F739D47-BF5C-4F21-8DD2-5BC4A591B4B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233166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38FF2FB8-6491-7A4C-991B-E6F888F9A50D}" type="datetimeFigureOut">
              <a:rPr lang="en-US" smtClean="0"/>
              <a:pPr/>
              <a:t>5/22/2014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48BA0-F91D-8746-A4BC-C94372D828E4}"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5F739D47-BF5C-4F21-8DD2-5BC4A591B4B7}" type="slidenum">
              <a:rPr lang="en-US" smtClean="0">
                <a:solidFill>
                  <a:prstClr val="black">
                    <a:tint val="75000"/>
                  </a:prstClr>
                </a:solidFill>
              </a:rPr>
              <a:pPr/>
              <a:t>‹#›</a:t>
            </a:fld>
            <a:endParaRPr lang="en-US" dirty="0">
              <a:solidFill>
                <a:prstClr val="black">
                  <a:tint val="75000"/>
                </a:prstClr>
              </a:solidFill>
            </a:endParaRPr>
          </a:p>
        </p:txBody>
      </p:sp>
      <p:sp>
        <p:nvSpPr>
          <p:cNvPr id="6" name="Text Placeholder 5"/>
          <p:cNvSpPr>
            <a:spLocks noGrp="1"/>
          </p:cNvSpPr>
          <p:nvPr>
            <p:ph type="body" sz="quarter" idx="11"/>
          </p:nvPr>
        </p:nvSpPr>
        <p:spPr>
          <a:xfrm>
            <a:off x="304800" y="1219200"/>
            <a:ext cx="8610600" cy="5181600"/>
          </a:xfrm>
          <a:prstGeom prst="rect">
            <a:avLst/>
          </a:prstGeom>
        </p:spPr>
        <p:txBody>
          <a:bodyPr/>
          <a:lstStyle>
            <a:lvl1pPr>
              <a:defRPr sz="2800" b="1">
                <a:solidFill>
                  <a:schemeClr val="tx2"/>
                </a:solidFill>
              </a:defRPr>
            </a:lvl1pPr>
            <a:lvl2pPr marL="796925" indent="-339725">
              <a:defRPr sz="2400">
                <a:solidFill>
                  <a:schemeClr val="tx2"/>
                </a:solidFill>
              </a:defRPr>
            </a:lvl2pPr>
            <a:lvl3pPr>
              <a:defRPr sz="2000">
                <a:solidFill>
                  <a:schemeClr val="tx2"/>
                </a:solidFill>
              </a:defRPr>
            </a:lvl3pPr>
            <a:lvl4pPr>
              <a:defRPr sz="1800">
                <a:solidFill>
                  <a:schemeClr val="tx2"/>
                </a:solidFill>
              </a:defRPr>
            </a:lvl4pPr>
            <a:lvl5pPr>
              <a:defRPr sz="1800">
                <a:solidFill>
                  <a:schemeClr val="tx2"/>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36167716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6934200" y="6583680"/>
            <a:ext cx="2133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5F739D47-BF5C-4F21-8DD2-5BC4A591B4B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40378162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Slide Number Placeholder 5"/>
          <p:cNvSpPr>
            <a:spLocks noGrp="1"/>
          </p:cNvSpPr>
          <p:nvPr>
            <p:ph type="sldNum" sz="quarter" idx="4"/>
          </p:nvPr>
        </p:nvSpPr>
        <p:spPr>
          <a:xfrm>
            <a:off x="6934200" y="6583680"/>
            <a:ext cx="2133600" cy="274320"/>
          </a:xfrm>
          <a:prstGeom prst="rect">
            <a:avLst/>
          </a:prstGeom>
        </p:spPr>
        <p:txBody>
          <a:bodyPr vert="horz" lIns="91440" tIns="45720" rIns="91440" bIns="45720" rtlCol="0" anchor="ctr"/>
          <a:lstStyle>
            <a:lvl1pPr algn="r">
              <a:defRPr sz="1200">
                <a:solidFill>
                  <a:schemeClr val="tx1">
                    <a:tint val="75000"/>
                  </a:schemeClr>
                </a:solidFill>
              </a:defRPr>
            </a:lvl1pPr>
          </a:lstStyle>
          <a:p>
            <a:fld id="{5F739D47-BF5C-4F21-8DD2-5BC4A591B4B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xmlns="" val="31269304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181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0699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748338"/>
            <a:ext cx="5486400" cy="5762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5F739D47-BF5C-4F21-8DD2-5BC4A591B4B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039244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5F739D47-BF5C-4F21-8DD2-5BC4A591B4B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153859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066800"/>
            <a:ext cx="20574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066800"/>
            <a:ext cx="6019800" cy="5410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5F739D47-BF5C-4F21-8DD2-5BC4A591B4B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9579143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6D5ADDD-D917-3545-9323-A9C326633CF0}" type="datetimeFigureOut">
              <a:rPr lang="en-US" smtClean="0">
                <a:solidFill>
                  <a:prstClr val="black">
                    <a:tint val="75000"/>
                  </a:prstClr>
                </a:solidFill>
              </a:rPr>
              <a:pPr/>
              <a:t>5/22/2014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843B0F-4B56-D446-811D-61E83629C4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1212174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D5ADDD-D917-3545-9323-A9C326633CF0}" type="datetimeFigureOut">
              <a:rPr lang="en-US" smtClean="0">
                <a:solidFill>
                  <a:prstClr val="black">
                    <a:tint val="75000"/>
                  </a:prstClr>
                </a:solidFill>
              </a:rPr>
              <a:pPr/>
              <a:t>5/22/2014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843B0F-4B56-D446-811D-61E83629C4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0756491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D5ADDD-D917-3545-9323-A9C326633CF0}" type="datetimeFigureOut">
              <a:rPr lang="en-US" smtClean="0">
                <a:solidFill>
                  <a:prstClr val="black">
                    <a:tint val="75000"/>
                  </a:prstClr>
                </a:solidFill>
              </a:rPr>
              <a:pPr/>
              <a:t>5/22/2014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843B0F-4B56-D446-811D-61E83629C4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1106263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6D5ADDD-D917-3545-9323-A9C326633CF0}" type="datetimeFigureOut">
              <a:rPr lang="en-US" smtClean="0">
                <a:solidFill>
                  <a:prstClr val="black">
                    <a:tint val="75000"/>
                  </a:prstClr>
                </a:solidFill>
              </a:rPr>
              <a:pPr/>
              <a:t>5/22/2014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843B0F-4B56-D446-811D-61E83629C4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2981708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38FF2FB8-6491-7A4C-991B-E6F888F9A50D}" type="datetimeFigureOut">
              <a:rPr lang="en-US" smtClean="0"/>
              <a:pPr/>
              <a:t>5/22/2014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6348BA0-F91D-8746-A4BC-C94372D828E4}"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D5ADDD-D917-3545-9323-A9C326633CF0}" type="datetimeFigureOut">
              <a:rPr lang="en-US" smtClean="0">
                <a:solidFill>
                  <a:prstClr val="black">
                    <a:tint val="75000"/>
                  </a:prstClr>
                </a:solidFill>
              </a:rPr>
              <a:pPr/>
              <a:t>5/22/2014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843B0F-4B56-D446-811D-61E83629C4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2691649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6D5ADDD-D917-3545-9323-A9C326633CF0}" type="datetimeFigureOut">
              <a:rPr lang="en-US" smtClean="0">
                <a:solidFill>
                  <a:prstClr val="black">
                    <a:tint val="75000"/>
                  </a:prstClr>
                </a:solidFill>
              </a:rPr>
              <a:pPr/>
              <a:t>5/22/2014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843B0F-4B56-D446-811D-61E83629C4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44422021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D5ADDD-D917-3545-9323-A9C326633CF0}" type="datetimeFigureOut">
              <a:rPr lang="en-US" smtClean="0">
                <a:solidFill>
                  <a:prstClr val="black">
                    <a:tint val="75000"/>
                  </a:prstClr>
                </a:solidFill>
              </a:rPr>
              <a:pPr/>
              <a:t>5/22/2014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843B0F-4B56-D446-811D-61E83629C4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80112784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D5ADDD-D917-3545-9323-A9C326633CF0}" type="datetimeFigureOut">
              <a:rPr lang="en-US" smtClean="0">
                <a:solidFill>
                  <a:prstClr val="black">
                    <a:tint val="75000"/>
                  </a:prstClr>
                </a:solidFill>
              </a:rPr>
              <a:pPr/>
              <a:t>5/22/2014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843B0F-4B56-D446-811D-61E83629C4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13057488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D5ADDD-D917-3545-9323-A9C326633CF0}" type="datetimeFigureOut">
              <a:rPr lang="en-US" smtClean="0">
                <a:solidFill>
                  <a:prstClr val="black">
                    <a:tint val="75000"/>
                  </a:prstClr>
                </a:solidFill>
              </a:rPr>
              <a:pPr/>
              <a:t>5/22/2014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843B0F-4B56-D446-811D-61E83629C4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3120651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D5ADDD-D917-3545-9323-A9C326633CF0}" type="datetimeFigureOut">
              <a:rPr lang="en-US" smtClean="0">
                <a:solidFill>
                  <a:prstClr val="black">
                    <a:tint val="75000"/>
                  </a:prstClr>
                </a:solidFill>
              </a:rPr>
              <a:pPr/>
              <a:t>5/22/2014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843B0F-4B56-D446-811D-61E83629C4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5367719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D5ADDD-D917-3545-9323-A9C326633CF0}" type="datetimeFigureOut">
              <a:rPr lang="en-US" smtClean="0">
                <a:solidFill>
                  <a:prstClr val="black">
                    <a:tint val="75000"/>
                  </a:prstClr>
                </a:solidFill>
              </a:rPr>
              <a:pPr/>
              <a:t>5/22/2014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843B0F-4B56-D446-811D-61E83629C4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72343063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6"/>
          <p:cNvSpPr/>
          <p:nvPr userDrawn="1"/>
        </p:nvSpPr>
        <p:spPr>
          <a:xfrm>
            <a:off x="0" y="0"/>
            <a:ext cx="9144000" cy="685800"/>
          </a:xfrm>
          <a:prstGeom prst="rect">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a:solidFill>
                <a:prstClr val="white"/>
              </a:solidFill>
            </a:endParaRPr>
          </a:p>
        </p:txBody>
      </p:sp>
      <p:pic>
        <p:nvPicPr>
          <p:cNvPr id="5" name="Picture 2" descr="DOE Grid Tech Team"/>
          <p:cNvPicPr>
            <a:picLocks noChangeAspect="1" noChangeArrowheads="1"/>
          </p:cNvPicPr>
          <p:nvPr userDrawn="1"/>
        </p:nvPicPr>
        <p:blipFill>
          <a:blip r:embed="rId2" cstate="print"/>
          <a:srcRect/>
          <a:stretch>
            <a:fillRect/>
          </a:stretch>
        </p:blipFill>
        <p:spPr bwMode="auto">
          <a:xfrm>
            <a:off x="0" y="6281738"/>
            <a:ext cx="2303463" cy="576262"/>
          </a:xfrm>
          <a:prstGeom prst="rect">
            <a:avLst/>
          </a:prstGeom>
          <a:noFill/>
          <a:ln w="9525">
            <a:noFill/>
            <a:miter lim="800000"/>
            <a:headEnd/>
            <a:tailEnd/>
          </a:ln>
        </p:spPr>
      </p:pic>
      <p:grpSp>
        <p:nvGrpSpPr>
          <p:cNvPr id="6" name="Group 8"/>
          <p:cNvGrpSpPr>
            <a:grpSpLocks/>
          </p:cNvGrpSpPr>
          <p:nvPr userDrawn="1"/>
        </p:nvGrpSpPr>
        <p:grpSpPr bwMode="auto">
          <a:xfrm>
            <a:off x="2362200" y="6324600"/>
            <a:ext cx="3429000" cy="533400"/>
            <a:chOff x="2362200" y="6324600"/>
            <a:chExt cx="3429000" cy="533400"/>
          </a:xfrm>
        </p:grpSpPr>
        <p:pic>
          <p:nvPicPr>
            <p:cNvPr id="7" name="Picture 4" descr="File:DOE Logo Color.svg"/>
            <p:cNvPicPr>
              <a:picLocks noChangeAspect="1" noChangeArrowheads="1"/>
            </p:cNvPicPr>
            <p:nvPr/>
          </p:nvPicPr>
          <p:blipFill>
            <a:blip r:embed="rId3" cstate="print"/>
            <a:srcRect l="26323"/>
            <a:stretch>
              <a:fillRect/>
            </a:stretch>
          </p:blipFill>
          <p:spPr bwMode="auto">
            <a:xfrm>
              <a:off x="2362200" y="6324600"/>
              <a:ext cx="1219200" cy="457200"/>
            </a:xfrm>
            <a:prstGeom prst="rect">
              <a:avLst/>
            </a:prstGeom>
            <a:noFill/>
            <a:ln w="9525">
              <a:noFill/>
              <a:miter lim="800000"/>
              <a:headEnd/>
              <a:tailEnd/>
            </a:ln>
          </p:spPr>
        </p:pic>
        <p:cxnSp>
          <p:nvCxnSpPr>
            <p:cNvPr id="8" name="Straight Connector 10"/>
            <p:cNvCxnSpPr>
              <a:cxnSpLocks noChangeShapeType="1"/>
            </p:cNvCxnSpPr>
            <p:nvPr/>
          </p:nvCxnSpPr>
          <p:spPr bwMode="auto">
            <a:xfrm>
              <a:off x="3657600" y="6400800"/>
              <a:ext cx="0" cy="304800"/>
            </a:xfrm>
            <a:prstGeom prst="line">
              <a:avLst/>
            </a:prstGeom>
            <a:noFill/>
            <a:ln w="19050" algn="ctr">
              <a:solidFill>
                <a:srgbClr val="006600"/>
              </a:solidFill>
              <a:round/>
              <a:headEnd/>
              <a:tailEnd/>
            </a:ln>
          </p:spPr>
        </p:cxnSp>
        <p:sp>
          <p:nvSpPr>
            <p:cNvPr id="9" name="TextBox 11"/>
            <p:cNvSpPr txBox="1"/>
            <p:nvPr/>
          </p:nvSpPr>
          <p:spPr>
            <a:xfrm>
              <a:off x="3657600" y="6400800"/>
              <a:ext cx="2133600" cy="457200"/>
            </a:xfrm>
            <a:prstGeom prst="rect">
              <a:avLst/>
            </a:prstGeom>
            <a:noFill/>
          </p:spPr>
          <p:txBody>
            <a:bodyPr tIns="91440" bIns="91440">
              <a:normAutofit/>
            </a:bodyPr>
            <a:lstStyle/>
            <a:p>
              <a:pPr defTabSz="914400">
                <a:buFont typeface="Arial" pitchFamily="34" charset="0"/>
                <a:buNone/>
                <a:defRPr/>
              </a:pPr>
              <a:r>
                <a:rPr lang="en-US" sz="1400" b="1" dirty="0">
                  <a:solidFill>
                    <a:srgbClr val="006600"/>
                  </a:solidFill>
                  <a:latin typeface="Segoe UI" pitchFamily="34" charset="0"/>
                  <a:ea typeface="Arial Unicode MS" pitchFamily="34" charset="-128"/>
                  <a:cs typeface="Segoe UI" pitchFamily="34" charset="0"/>
                </a:rPr>
                <a:t>Grid Tech Team</a:t>
              </a: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Footer Placeholder 4"/>
          <p:cNvSpPr>
            <a:spLocks noGrp="1"/>
          </p:cNvSpPr>
          <p:nvPr>
            <p:ph type="ftr" sz="quarter" idx="10"/>
          </p:nvPr>
        </p:nvSpPr>
        <p:spPr/>
        <p:txBody>
          <a:bodyPr/>
          <a:lstStyle>
            <a:lvl1pPr>
              <a:defRPr>
                <a:solidFill>
                  <a:prstClr val="black">
                    <a:tint val="75000"/>
                  </a:prstClr>
                </a:solidFill>
              </a:defRPr>
            </a:lvl1pPr>
          </a:lstStyle>
          <a:p>
            <a:pPr>
              <a:defRPr/>
            </a:pPr>
            <a:endParaRPr lang="en-US"/>
          </a:p>
        </p:txBody>
      </p:sp>
      <p:sp>
        <p:nvSpPr>
          <p:cNvPr id="11" name="Slide Number Placeholder 5"/>
          <p:cNvSpPr>
            <a:spLocks noGrp="1"/>
          </p:cNvSpPr>
          <p:nvPr>
            <p:ph type="sldNum" sz="quarter" idx="11"/>
          </p:nvPr>
        </p:nvSpPr>
        <p:spPr/>
        <p:txBody>
          <a:bodyPr wrap="square" numCol="1" anchorCtr="0" compatLnSpc="1">
            <a:prstTxWarp prst="textNoShape">
              <a:avLst/>
            </a:prstTxWarp>
          </a:bodyPr>
          <a:lstStyle>
            <a:lvl1pPr fontAlgn="base">
              <a:spcBef>
                <a:spcPct val="0"/>
              </a:spcBef>
              <a:spcAft>
                <a:spcPct val="0"/>
              </a:spcAft>
              <a:defRPr>
                <a:solidFill>
                  <a:srgbClr val="000000"/>
                </a:solidFill>
                <a:cs typeface="Arial" charset="0"/>
              </a:defRPr>
            </a:lvl1pPr>
          </a:lstStyle>
          <a:p>
            <a:pPr>
              <a:defRPr/>
            </a:pPr>
            <a:fld id="{FA56A2EE-0341-46CC-94FF-144C0C0C63EB}" type="slidenum">
              <a:rPr lang="en-US"/>
              <a:pPr>
                <a:defRPr/>
              </a:pPr>
              <a:t>‹#›</a:t>
            </a:fld>
            <a:endParaRPr lang="en-US"/>
          </a:p>
        </p:txBody>
      </p:sp>
    </p:spTree>
    <p:extLst>
      <p:ext uri="{BB962C8B-B14F-4D97-AF65-F5344CB8AC3E}">
        <p14:creationId xmlns:p14="http://schemas.microsoft.com/office/powerpoint/2010/main" xmlns="" val="115345953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7"/>
          <p:cNvSpPr/>
          <p:nvPr userDrawn="1"/>
        </p:nvSpPr>
        <p:spPr>
          <a:xfrm>
            <a:off x="0" y="0"/>
            <a:ext cx="9144000" cy="685800"/>
          </a:xfrm>
          <a:prstGeom prst="rect">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a:solidFill>
                <a:prstClr val="white"/>
              </a:solidFill>
            </a:endParaRPr>
          </a:p>
        </p:txBody>
      </p:sp>
      <p:pic>
        <p:nvPicPr>
          <p:cNvPr id="6" name="Picture 2" descr="DOE Grid Tech Team"/>
          <p:cNvPicPr>
            <a:picLocks noChangeAspect="1" noChangeArrowheads="1"/>
          </p:cNvPicPr>
          <p:nvPr userDrawn="1"/>
        </p:nvPicPr>
        <p:blipFill>
          <a:blip r:embed="rId2" cstate="print"/>
          <a:srcRect/>
          <a:stretch>
            <a:fillRect/>
          </a:stretch>
        </p:blipFill>
        <p:spPr bwMode="auto">
          <a:xfrm>
            <a:off x="0" y="6281738"/>
            <a:ext cx="2303463" cy="576262"/>
          </a:xfrm>
          <a:prstGeom prst="rect">
            <a:avLst/>
          </a:prstGeom>
          <a:noFill/>
          <a:ln w="9525">
            <a:noFill/>
            <a:miter lim="800000"/>
            <a:headEnd/>
            <a:tailEnd/>
          </a:ln>
        </p:spPr>
      </p:pic>
      <p:grpSp>
        <p:nvGrpSpPr>
          <p:cNvPr id="7" name="Group 9"/>
          <p:cNvGrpSpPr>
            <a:grpSpLocks/>
          </p:cNvGrpSpPr>
          <p:nvPr userDrawn="1"/>
        </p:nvGrpSpPr>
        <p:grpSpPr bwMode="auto">
          <a:xfrm>
            <a:off x="2362200" y="6324600"/>
            <a:ext cx="3429000" cy="533400"/>
            <a:chOff x="2362200" y="6324600"/>
            <a:chExt cx="3429000" cy="533400"/>
          </a:xfrm>
        </p:grpSpPr>
        <p:pic>
          <p:nvPicPr>
            <p:cNvPr id="8" name="Picture 4" descr="File:DOE Logo Color.svg"/>
            <p:cNvPicPr>
              <a:picLocks noChangeAspect="1" noChangeArrowheads="1"/>
            </p:cNvPicPr>
            <p:nvPr/>
          </p:nvPicPr>
          <p:blipFill>
            <a:blip r:embed="rId3" cstate="print"/>
            <a:srcRect l="26323"/>
            <a:stretch>
              <a:fillRect/>
            </a:stretch>
          </p:blipFill>
          <p:spPr bwMode="auto">
            <a:xfrm>
              <a:off x="2362200" y="6324600"/>
              <a:ext cx="1219200" cy="457200"/>
            </a:xfrm>
            <a:prstGeom prst="rect">
              <a:avLst/>
            </a:prstGeom>
            <a:noFill/>
            <a:ln w="9525">
              <a:noFill/>
              <a:miter lim="800000"/>
              <a:headEnd/>
              <a:tailEnd/>
            </a:ln>
          </p:spPr>
        </p:pic>
        <p:cxnSp>
          <p:nvCxnSpPr>
            <p:cNvPr id="9" name="Straight Connector 11"/>
            <p:cNvCxnSpPr>
              <a:cxnSpLocks noChangeShapeType="1"/>
            </p:cNvCxnSpPr>
            <p:nvPr/>
          </p:nvCxnSpPr>
          <p:spPr bwMode="auto">
            <a:xfrm>
              <a:off x="3657600" y="6400800"/>
              <a:ext cx="0" cy="304800"/>
            </a:xfrm>
            <a:prstGeom prst="line">
              <a:avLst/>
            </a:prstGeom>
            <a:noFill/>
            <a:ln w="19050" algn="ctr">
              <a:solidFill>
                <a:srgbClr val="006600"/>
              </a:solidFill>
              <a:round/>
              <a:headEnd/>
              <a:tailEnd/>
            </a:ln>
          </p:spPr>
        </p:cxnSp>
        <p:sp>
          <p:nvSpPr>
            <p:cNvPr id="10" name="TextBox 12"/>
            <p:cNvSpPr txBox="1"/>
            <p:nvPr/>
          </p:nvSpPr>
          <p:spPr>
            <a:xfrm>
              <a:off x="3657600" y="6400800"/>
              <a:ext cx="2133600" cy="457200"/>
            </a:xfrm>
            <a:prstGeom prst="rect">
              <a:avLst/>
            </a:prstGeom>
            <a:noFill/>
          </p:spPr>
          <p:txBody>
            <a:bodyPr tIns="91440" bIns="91440">
              <a:normAutofit/>
            </a:bodyPr>
            <a:lstStyle/>
            <a:p>
              <a:pPr defTabSz="914400">
                <a:buFont typeface="Arial" pitchFamily="34" charset="0"/>
                <a:buNone/>
                <a:defRPr/>
              </a:pPr>
              <a:r>
                <a:rPr lang="en-US" sz="1400" b="1" dirty="0">
                  <a:solidFill>
                    <a:srgbClr val="006600"/>
                  </a:solidFill>
                  <a:latin typeface="Segoe UI" pitchFamily="34" charset="0"/>
                  <a:ea typeface="Arial Unicode MS" pitchFamily="34" charset="-128"/>
                  <a:cs typeface="Segoe UI" pitchFamily="34" charset="0"/>
                </a:rPr>
                <a:t>Grid Tech Team</a:t>
              </a: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Footer Placeholder 5"/>
          <p:cNvSpPr>
            <a:spLocks noGrp="1"/>
          </p:cNvSpPr>
          <p:nvPr>
            <p:ph type="ftr" sz="quarter" idx="10"/>
          </p:nvPr>
        </p:nvSpPr>
        <p:spPr/>
        <p:txBody>
          <a:bodyPr/>
          <a:lstStyle>
            <a:lvl1pPr>
              <a:defRPr>
                <a:solidFill>
                  <a:prstClr val="black">
                    <a:tint val="75000"/>
                  </a:prstClr>
                </a:solidFill>
              </a:defRPr>
            </a:lvl1pPr>
          </a:lstStyle>
          <a:p>
            <a:pPr>
              <a:defRPr/>
            </a:pPr>
            <a:endParaRPr lang="en-US"/>
          </a:p>
        </p:txBody>
      </p:sp>
      <p:sp>
        <p:nvSpPr>
          <p:cNvPr id="12" name="Slide Number Placeholder 6"/>
          <p:cNvSpPr>
            <a:spLocks noGrp="1"/>
          </p:cNvSpPr>
          <p:nvPr>
            <p:ph type="sldNum" sz="quarter" idx="11"/>
          </p:nvPr>
        </p:nvSpPr>
        <p:spPr/>
        <p:txBody>
          <a:bodyPr wrap="square" numCol="1" anchorCtr="0" compatLnSpc="1">
            <a:prstTxWarp prst="textNoShape">
              <a:avLst/>
            </a:prstTxWarp>
          </a:bodyPr>
          <a:lstStyle>
            <a:lvl1pPr fontAlgn="base">
              <a:spcBef>
                <a:spcPct val="0"/>
              </a:spcBef>
              <a:spcAft>
                <a:spcPct val="0"/>
              </a:spcAft>
              <a:defRPr>
                <a:solidFill>
                  <a:srgbClr val="000000"/>
                </a:solidFill>
                <a:cs typeface="Arial" charset="0"/>
              </a:defRPr>
            </a:lvl1pPr>
          </a:lstStyle>
          <a:p>
            <a:pPr>
              <a:defRPr/>
            </a:pPr>
            <a:fld id="{48282E2D-2D91-46CD-8CCD-6D5F6927A102}" type="slidenum">
              <a:rPr lang="en-US"/>
              <a:pPr>
                <a:defRPr/>
              </a:pPr>
              <a:t>‹#›</a:t>
            </a:fld>
            <a:endParaRPr lang="en-US"/>
          </a:p>
        </p:txBody>
      </p:sp>
    </p:spTree>
    <p:extLst>
      <p:ext uri="{BB962C8B-B14F-4D97-AF65-F5344CB8AC3E}">
        <p14:creationId xmlns:p14="http://schemas.microsoft.com/office/powerpoint/2010/main" xmlns="" val="7263462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9"/>
          <p:cNvSpPr/>
          <p:nvPr userDrawn="1"/>
        </p:nvSpPr>
        <p:spPr>
          <a:xfrm>
            <a:off x="0" y="0"/>
            <a:ext cx="9144000" cy="685800"/>
          </a:xfrm>
          <a:prstGeom prst="rect">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a:solidFill>
                <a:prstClr val="white"/>
              </a:solidFill>
            </a:endParaRPr>
          </a:p>
        </p:txBody>
      </p:sp>
      <p:pic>
        <p:nvPicPr>
          <p:cNvPr id="8" name="Picture 2" descr="DOE Grid Tech Team"/>
          <p:cNvPicPr>
            <a:picLocks noChangeAspect="1" noChangeArrowheads="1"/>
          </p:cNvPicPr>
          <p:nvPr userDrawn="1"/>
        </p:nvPicPr>
        <p:blipFill>
          <a:blip r:embed="rId2" cstate="print"/>
          <a:srcRect/>
          <a:stretch>
            <a:fillRect/>
          </a:stretch>
        </p:blipFill>
        <p:spPr bwMode="auto">
          <a:xfrm>
            <a:off x="0" y="6281738"/>
            <a:ext cx="2303463" cy="576262"/>
          </a:xfrm>
          <a:prstGeom prst="rect">
            <a:avLst/>
          </a:prstGeom>
          <a:noFill/>
          <a:ln w="9525">
            <a:noFill/>
            <a:miter lim="800000"/>
            <a:headEnd/>
            <a:tailEnd/>
          </a:ln>
        </p:spPr>
      </p:pic>
      <p:grpSp>
        <p:nvGrpSpPr>
          <p:cNvPr id="9" name="Group 11"/>
          <p:cNvGrpSpPr>
            <a:grpSpLocks/>
          </p:cNvGrpSpPr>
          <p:nvPr userDrawn="1"/>
        </p:nvGrpSpPr>
        <p:grpSpPr bwMode="auto">
          <a:xfrm>
            <a:off x="2362200" y="6324600"/>
            <a:ext cx="3429000" cy="533400"/>
            <a:chOff x="2362200" y="6324600"/>
            <a:chExt cx="3429000" cy="533400"/>
          </a:xfrm>
        </p:grpSpPr>
        <p:pic>
          <p:nvPicPr>
            <p:cNvPr id="10" name="Picture 4" descr="File:DOE Logo Color.svg"/>
            <p:cNvPicPr>
              <a:picLocks noChangeAspect="1" noChangeArrowheads="1"/>
            </p:cNvPicPr>
            <p:nvPr/>
          </p:nvPicPr>
          <p:blipFill>
            <a:blip r:embed="rId3" cstate="print"/>
            <a:srcRect l="26323"/>
            <a:stretch>
              <a:fillRect/>
            </a:stretch>
          </p:blipFill>
          <p:spPr bwMode="auto">
            <a:xfrm>
              <a:off x="2362200" y="6324600"/>
              <a:ext cx="1219200" cy="457200"/>
            </a:xfrm>
            <a:prstGeom prst="rect">
              <a:avLst/>
            </a:prstGeom>
            <a:noFill/>
            <a:ln w="9525">
              <a:noFill/>
              <a:miter lim="800000"/>
              <a:headEnd/>
              <a:tailEnd/>
            </a:ln>
          </p:spPr>
        </p:pic>
        <p:cxnSp>
          <p:nvCxnSpPr>
            <p:cNvPr id="11" name="Straight Connector 13"/>
            <p:cNvCxnSpPr>
              <a:cxnSpLocks noChangeShapeType="1"/>
            </p:cNvCxnSpPr>
            <p:nvPr/>
          </p:nvCxnSpPr>
          <p:spPr bwMode="auto">
            <a:xfrm>
              <a:off x="3657600" y="6400800"/>
              <a:ext cx="0" cy="304800"/>
            </a:xfrm>
            <a:prstGeom prst="line">
              <a:avLst/>
            </a:prstGeom>
            <a:noFill/>
            <a:ln w="19050" algn="ctr">
              <a:solidFill>
                <a:srgbClr val="006600"/>
              </a:solidFill>
              <a:round/>
              <a:headEnd/>
              <a:tailEnd/>
            </a:ln>
          </p:spPr>
        </p:cxnSp>
        <p:sp>
          <p:nvSpPr>
            <p:cNvPr id="12" name="TextBox 14"/>
            <p:cNvSpPr txBox="1"/>
            <p:nvPr/>
          </p:nvSpPr>
          <p:spPr>
            <a:xfrm>
              <a:off x="3657600" y="6400800"/>
              <a:ext cx="2133600" cy="457200"/>
            </a:xfrm>
            <a:prstGeom prst="rect">
              <a:avLst/>
            </a:prstGeom>
            <a:noFill/>
          </p:spPr>
          <p:txBody>
            <a:bodyPr tIns="91440" bIns="91440">
              <a:normAutofit/>
            </a:bodyPr>
            <a:lstStyle/>
            <a:p>
              <a:pPr defTabSz="914400">
                <a:buFont typeface="Arial" pitchFamily="34" charset="0"/>
                <a:buNone/>
                <a:defRPr/>
              </a:pPr>
              <a:r>
                <a:rPr lang="en-US" sz="1400" b="1" dirty="0">
                  <a:solidFill>
                    <a:srgbClr val="006600"/>
                  </a:solidFill>
                  <a:latin typeface="Segoe UI" pitchFamily="34" charset="0"/>
                  <a:ea typeface="Arial Unicode MS" pitchFamily="34" charset="-128"/>
                  <a:cs typeface="Segoe UI" pitchFamily="34" charset="0"/>
                </a:rPr>
                <a:t>Grid Tech Team</a:t>
              </a:r>
            </a:p>
          </p:txBody>
        </p:sp>
      </p:gr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Footer Placeholder 7"/>
          <p:cNvSpPr>
            <a:spLocks noGrp="1"/>
          </p:cNvSpPr>
          <p:nvPr>
            <p:ph type="ftr" sz="quarter" idx="10"/>
          </p:nvPr>
        </p:nvSpPr>
        <p:spPr/>
        <p:txBody>
          <a:bodyPr/>
          <a:lstStyle>
            <a:lvl1pPr>
              <a:defRPr>
                <a:solidFill>
                  <a:prstClr val="black">
                    <a:tint val="75000"/>
                  </a:prstClr>
                </a:solidFill>
              </a:defRPr>
            </a:lvl1pPr>
          </a:lstStyle>
          <a:p>
            <a:pPr>
              <a:defRPr/>
            </a:pPr>
            <a:endParaRPr lang="en-US"/>
          </a:p>
        </p:txBody>
      </p:sp>
      <p:sp>
        <p:nvSpPr>
          <p:cNvPr id="14" name="Slide Number Placeholder 8"/>
          <p:cNvSpPr>
            <a:spLocks noGrp="1"/>
          </p:cNvSpPr>
          <p:nvPr>
            <p:ph type="sldNum" sz="quarter" idx="11"/>
          </p:nvPr>
        </p:nvSpPr>
        <p:spPr/>
        <p:txBody>
          <a:bodyPr wrap="square" numCol="1" anchorCtr="0" compatLnSpc="1">
            <a:prstTxWarp prst="textNoShape">
              <a:avLst/>
            </a:prstTxWarp>
          </a:bodyPr>
          <a:lstStyle>
            <a:lvl1pPr fontAlgn="base">
              <a:spcBef>
                <a:spcPct val="0"/>
              </a:spcBef>
              <a:spcAft>
                <a:spcPct val="0"/>
              </a:spcAft>
              <a:defRPr>
                <a:solidFill>
                  <a:srgbClr val="000000"/>
                </a:solidFill>
                <a:cs typeface="Arial" charset="0"/>
              </a:defRPr>
            </a:lvl1pPr>
          </a:lstStyle>
          <a:p>
            <a:pPr>
              <a:defRPr/>
            </a:pPr>
            <a:fld id="{98B93A4E-54E8-47C8-A752-1AA5CE5B9568}" type="slidenum">
              <a:rPr lang="en-US"/>
              <a:pPr>
                <a:defRPr/>
              </a:pPr>
              <a:t>‹#›</a:t>
            </a:fld>
            <a:endParaRPr lang="en-US"/>
          </a:p>
        </p:txBody>
      </p:sp>
    </p:spTree>
    <p:extLst>
      <p:ext uri="{BB962C8B-B14F-4D97-AF65-F5344CB8AC3E}">
        <p14:creationId xmlns:p14="http://schemas.microsoft.com/office/powerpoint/2010/main" xmlns="" val="168288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8FF2FB8-6491-7A4C-991B-E6F888F9A50D}" type="datetimeFigureOut">
              <a:rPr lang="en-US" smtClean="0"/>
              <a:pPr/>
              <a:t>5/22/2014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6348BA0-F91D-8746-A4BC-C94372D828E4}"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5"/>
          <p:cNvSpPr/>
          <p:nvPr userDrawn="1"/>
        </p:nvSpPr>
        <p:spPr>
          <a:xfrm>
            <a:off x="0" y="0"/>
            <a:ext cx="9144000" cy="685800"/>
          </a:xfrm>
          <a:prstGeom prst="rect">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a:solidFill>
                <a:prstClr val="white"/>
              </a:solidFill>
            </a:endParaRPr>
          </a:p>
        </p:txBody>
      </p:sp>
      <p:pic>
        <p:nvPicPr>
          <p:cNvPr id="4" name="Picture 2" descr="DOE Grid Tech Team"/>
          <p:cNvPicPr>
            <a:picLocks noChangeAspect="1" noChangeArrowheads="1"/>
          </p:cNvPicPr>
          <p:nvPr userDrawn="1"/>
        </p:nvPicPr>
        <p:blipFill>
          <a:blip r:embed="rId2" cstate="print"/>
          <a:srcRect/>
          <a:stretch>
            <a:fillRect/>
          </a:stretch>
        </p:blipFill>
        <p:spPr bwMode="auto">
          <a:xfrm>
            <a:off x="0" y="6281738"/>
            <a:ext cx="2303463" cy="576262"/>
          </a:xfrm>
          <a:prstGeom prst="rect">
            <a:avLst/>
          </a:prstGeom>
          <a:noFill/>
          <a:ln w="9525">
            <a:noFill/>
            <a:miter lim="800000"/>
            <a:headEnd/>
            <a:tailEnd/>
          </a:ln>
        </p:spPr>
      </p:pic>
      <p:grpSp>
        <p:nvGrpSpPr>
          <p:cNvPr id="5" name="Group 7"/>
          <p:cNvGrpSpPr>
            <a:grpSpLocks/>
          </p:cNvGrpSpPr>
          <p:nvPr userDrawn="1"/>
        </p:nvGrpSpPr>
        <p:grpSpPr bwMode="auto">
          <a:xfrm>
            <a:off x="2362200" y="6324600"/>
            <a:ext cx="3429000" cy="533400"/>
            <a:chOff x="2362200" y="6324600"/>
            <a:chExt cx="3429000" cy="533400"/>
          </a:xfrm>
        </p:grpSpPr>
        <p:pic>
          <p:nvPicPr>
            <p:cNvPr id="6" name="Picture 4" descr="File:DOE Logo Color.svg"/>
            <p:cNvPicPr>
              <a:picLocks noChangeAspect="1" noChangeArrowheads="1"/>
            </p:cNvPicPr>
            <p:nvPr/>
          </p:nvPicPr>
          <p:blipFill>
            <a:blip r:embed="rId3" cstate="print"/>
            <a:srcRect l="26323"/>
            <a:stretch>
              <a:fillRect/>
            </a:stretch>
          </p:blipFill>
          <p:spPr bwMode="auto">
            <a:xfrm>
              <a:off x="2362200" y="6324600"/>
              <a:ext cx="1219200" cy="457200"/>
            </a:xfrm>
            <a:prstGeom prst="rect">
              <a:avLst/>
            </a:prstGeom>
            <a:noFill/>
            <a:ln w="9525">
              <a:noFill/>
              <a:miter lim="800000"/>
              <a:headEnd/>
              <a:tailEnd/>
            </a:ln>
          </p:spPr>
        </p:pic>
        <p:cxnSp>
          <p:nvCxnSpPr>
            <p:cNvPr id="7" name="Straight Connector 9"/>
            <p:cNvCxnSpPr>
              <a:cxnSpLocks noChangeShapeType="1"/>
            </p:cNvCxnSpPr>
            <p:nvPr/>
          </p:nvCxnSpPr>
          <p:spPr bwMode="auto">
            <a:xfrm>
              <a:off x="3657600" y="6400800"/>
              <a:ext cx="0" cy="304800"/>
            </a:xfrm>
            <a:prstGeom prst="line">
              <a:avLst/>
            </a:prstGeom>
            <a:noFill/>
            <a:ln w="19050" algn="ctr">
              <a:solidFill>
                <a:srgbClr val="006600"/>
              </a:solidFill>
              <a:round/>
              <a:headEnd/>
              <a:tailEnd/>
            </a:ln>
          </p:spPr>
        </p:cxnSp>
        <p:sp>
          <p:nvSpPr>
            <p:cNvPr id="8" name="TextBox 10"/>
            <p:cNvSpPr txBox="1"/>
            <p:nvPr/>
          </p:nvSpPr>
          <p:spPr>
            <a:xfrm>
              <a:off x="3657600" y="6400800"/>
              <a:ext cx="2133600" cy="457200"/>
            </a:xfrm>
            <a:prstGeom prst="rect">
              <a:avLst/>
            </a:prstGeom>
            <a:noFill/>
          </p:spPr>
          <p:txBody>
            <a:bodyPr tIns="91440" bIns="91440">
              <a:normAutofit/>
            </a:bodyPr>
            <a:lstStyle/>
            <a:p>
              <a:pPr defTabSz="914400">
                <a:buFont typeface="Arial" pitchFamily="34" charset="0"/>
                <a:buNone/>
                <a:defRPr/>
              </a:pPr>
              <a:r>
                <a:rPr lang="en-US" sz="1400" b="1" dirty="0">
                  <a:solidFill>
                    <a:srgbClr val="006600"/>
                  </a:solidFill>
                  <a:latin typeface="Segoe UI" pitchFamily="34" charset="0"/>
                  <a:ea typeface="Arial Unicode MS" pitchFamily="34" charset="-128"/>
                  <a:cs typeface="Segoe UI" pitchFamily="34" charset="0"/>
                </a:rPr>
                <a:t>Grid Tech Team</a:t>
              </a: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9" name="Footer Placeholder 3"/>
          <p:cNvSpPr>
            <a:spLocks noGrp="1"/>
          </p:cNvSpPr>
          <p:nvPr>
            <p:ph type="ftr" sz="quarter" idx="10"/>
          </p:nvPr>
        </p:nvSpPr>
        <p:spPr/>
        <p:txBody>
          <a:bodyPr/>
          <a:lstStyle>
            <a:lvl1pPr>
              <a:defRPr>
                <a:solidFill>
                  <a:prstClr val="black">
                    <a:tint val="75000"/>
                  </a:prstClr>
                </a:solidFill>
              </a:defRPr>
            </a:lvl1pPr>
          </a:lstStyle>
          <a:p>
            <a:pPr>
              <a:defRPr/>
            </a:pPr>
            <a:endParaRPr lang="en-US"/>
          </a:p>
        </p:txBody>
      </p:sp>
      <p:sp>
        <p:nvSpPr>
          <p:cNvPr id="10" name="Slide Number Placeholder 4"/>
          <p:cNvSpPr>
            <a:spLocks noGrp="1"/>
          </p:cNvSpPr>
          <p:nvPr>
            <p:ph type="sldNum" sz="quarter" idx="11"/>
          </p:nvPr>
        </p:nvSpPr>
        <p:spPr/>
        <p:txBody>
          <a:bodyPr wrap="square" numCol="1" anchorCtr="0" compatLnSpc="1">
            <a:prstTxWarp prst="textNoShape">
              <a:avLst/>
            </a:prstTxWarp>
          </a:bodyPr>
          <a:lstStyle>
            <a:lvl1pPr fontAlgn="base">
              <a:spcBef>
                <a:spcPct val="0"/>
              </a:spcBef>
              <a:spcAft>
                <a:spcPct val="0"/>
              </a:spcAft>
              <a:defRPr>
                <a:solidFill>
                  <a:srgbClr val="000000"/>
                </a:solidFill>
                <a:cs typeface="Arial" charset="0"/>
              </a:defRPr>
            </a:lvl1pPr>
          </a:lstStyle>
          <a:p>
            <a:pPr>
              <a:defRPr/>
            </a:pPr>
            <a:fld id="{D3EC4E79-7882-4176-B17C-076A1723C143}" type="slidenum">
              <a:rPr lang="en-US"/>
              <a:pPr>
                <a:defRPr/>
              </a:pPr>
              <a:t>‹#›</a:t>
            </a:fld>
            <a:endParaRPr lang="en-US"/>
          </a:p>
        </p:txBody>
      </p:sp>
    </p:spTree>
    <p:extLst>
      <p:ext uri="{BB962C8B-B14F-4D97-AF65-F5344CB8AC3E}">
        <p14:creationId xmlns:p14="http://schemas.microsoft.com/office/powerpoint/2010/main" xmlns="" val="311713788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p:nvPr userDrawn="1"/>
        </p:nvSpPr>
        <p:spPr>
          <a:xfrm>
            <a:off x="0" y="0"/>
            <a:ext cx="9144000" cy="685800"/>
          </a:xfrm>
          <a:prstGeom prst="rect">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en-US">
              <a:solidFill>
                <a:prstClr val="white"/>
              </a:solidFill>
            </a:endParaRPr>
          </a:p>
        </p:txBody>
      </p:sp>
      <p:pic>
        <p:nvPicPr>
          <p:cNvPr id="3" name="Picture 2" descr="DOE Grid Tech Team"/>
          <p:cNvPicPr>
            <a:picLocks noChangeAspect="1" noChangeArrowheads="1"/>
          </p:cNvPicPr>
          <p:nvPr userDrawn="1"/>
        </p:nvPicPr>
        <p:blipFill>
          <a:blip r:embed="rId2" cstate="print"/>
          <a:srcRect/>
          <a:stretch>
            <a:fillRect/>
          </a:stretch>
        </p:blipFill>
        <p:spPr bwMode="auto">
          <a:xfrm>
            <a:off x="0" y="6281738"/>
            <a:ext cx="2303463" cy="576262"/>
          </a:xfrm>
          <a:prstGeom prst="rect">
            <a:avLst/>
          </a:prstGeom>
          <a:noFill/>
          <a:ln w="9525">
            <a:noFill/>
            <a:miter lim="800000"/>
            <a:headEnd/>
            <a:tailEnd/>
          </a:ln>
        </p:spPr>
      </p:pic>
      <p:grpSp>
        <p:nvGrpSpPr>
          <p:cNvPr id="4" name="Group 6"/>
          <p:cNvGrpSpPr>
            <a:grpSpLocks/>
          </p:cNvGrpSpPr>
          <p:nvPr userDrawn="1"/>
        </p:nvGrpSpPr>
        <p:grpSpPr bwMode="auto">
          <a:xfrm>
            <a:off x="2362200" y="6324600"/>
            <a:ext cx="3429000" cy="533400"/>
            <a:chOff x="2362200" y="6324600"/>
            <a:chExt cx="3429000" cy="533400"/>
          </a:xfrm>
        </p:grpSpPr>
        <p:pic>
          <p:nvPicPr>
            <p:cNvPr id="5" name="Picture 4" descr="File:DOE Logo Color.svg"/>
            <p:cNvPicPr>
              <a:picLocks noChangeAspect="1" noChangeArrowheads="1"/>
            </p:cNvPicPr>
            <p:nvPr/>
          </p:nvPicPr>
          <p:blipFill>
            <a:blip r:embed="rId3" cstate="print"/>
            <a:srcRect l="26323"/>
            <a:stretch>
              <a:fillRect/>
            </a:stretch>
          </p:blipFill>
          <p:spPr bwMode="auto">
            <a:xfrm>
              <a:off x="2362200" y="6324600"/>
              <a:ext cx="1219200" cy="457200"/>
            </a:xfrm>
            <a:prstGeom prst="rect">
              <a:avLst/>
            </a:prstGeom>
            <a:noFill/>
            <a:ln w="9525">
              <a:noFill/>
              <a:miter lim="800000"/>
              <a:headEnd/>
              <a:tailEnd/>
            </a:ln>
          </p:spPr>
        </p:pic>
        <p:cxnSp>
          <p:nvCxnSpPr>
            <p:cNvPr id="6" name="Straight Connector 8"/>
            <p:cNvCxnSpPr>
              <a:cxnSpLocks noChangeShapeType="1"/>
            </p:cNvCxnSpPr>
            <p:nvPr/>
          </p:nvCxnSpPr>
          <p:spPr bwMode="auto">
            <a:xfrm>
              <a:off x="3657600" y="6400800"/>
              <a:ext cx="0" cy="304800"/>
            </a:xfrm>
            <a:prstGeom prst="line">
              <a:avLst/>
            </a:prstGeom>
            <a:noFill/>
            <a:ln w="19050" algn="ctr">
              <a:solidFill>
                <a:srgbClr val="006600"/>
              </a:solidFill>
              <a:round/>
              <a:headEnd/>
              <a:tailEnd/>
            </a:ln>
          </p:spPr>
        </p:cxnSp>
        <p:sp>
          <p:nvSpPr>
            <p:cNvPr id="7" name="TextBox 9"/>
            <p:cNvSpPr txBox="1"/>
            <p:nvPr/>
          </p:nvSpPr>
          <p:spPr>
            <a:xfrm>
              <a:off x="3657600" y="6400800"/>
              <a:ext cx="2133600" cy="457200"/>
            </a:xfrm>
            <a:prstGeom prst="rect">
              <a:avLst/>
            </a:prstGeom>
            <a:noFill/>
          </p:spPr>
          <p:txBody>
            <a:bodyPr tIns="91440" bIns="91440">
              <a:normAutofit/>
            </a:bodyPr>
            <a:lstStyle/>
            <a:p>
              <a:pPr defTabSz="914400">
                <a:buFont typeface="Arial" pitchFamily="34" charset="0"/>
                <a:buNone/>
                <a:defRPr/>
              </a:pPr>
              <a:r>
                <a:rPr lang="en-US" sz="1400" b="1" dirty="0">
                  <a:solidFill>
                    <a:srgbClr val="006600"/>
                  </a:solidFill>
                  <a:latin typeface="Segoe UI" pitchFamily="34" charset="0"/>
                  <a:ea typeface="Arial Unicode MS" pitchFamily="34" charset="-128"/>
                  <a:cs typeface="Segoe UI" pitchFamily="34" charset="0"/>
                </a:rPr>
                <a:t>Grid Tech Team</a:t>
              </a:r>
            </a:p>
          </p:txBody>
        </p:sp>
      </p:grpSp>
      <p:sp>
        <p:nvSpPr>
          <p:cNvPr id="8" name="Footer Placeholder 2"/>
          <p:cNvSpPr>
            <a:spLocks noGrp="1"/>
          </p:cNvSpPr>
          <p:nvPr>
            <p:ph type="ftr" sz="quarter" idx="10"/>
          </p:nvPr>
        </p:nvSpPr>
        <p:spPr/>
        <p:txBody>
          <a:bodyPr/>
          <a:lstStyle>
            <a:lvl1pPr>
              <a:defRPr>
                <a:solidFill>
                  <a:prstClr val="black">
                    <a:tint val="75000"/>
                  </a:prstClr>
                </a:solidFill>
              </a:defRPr>
            </a:lvl1pPr>
          </a:lstStyle>
          <a:p>
            <a:pPr>
              <a:defRPr/>
            </a:pPr>
            <a:endParaRPr lang="en-US"/>
          </a:p>
        </p:txBody>
      </p:sp>
      <p:sp>
        <p:nvSpPr>
          <p:cNvPr id="9" name="Slide Number Placeholder 3"/>
          <p:cNvSpPr>
            <a:spLocks noGrp="1"/>
          </p:cNvSpPr>
          <p:nvPr>
            <p:ph type="sldNum" sz="quarter" idx="11"/>
          </p:nvPr>
        </p:nvSpPr>
        <p:spPr/>
        <p:txBody>
          <a:bodyPr wrap="square" numCol="1" anchorCtr="0" compatLnSpc="1">
            <a:prstTxWarp prst="textNoShape">
              <a:avLst/>
            </a:prstTxWarp>
          </a:bodyPr>
          <a:lstStyle>
            <a:lvl1pPr fontAlgn="base">
              <a:spcBef>
                <a:spcPct val="0"/>
              </a:spcBef>
              <a:spcAft>
                <a:spcPct val="0"/>
              </a:spcAft>
              <a:defRPr>
                <a:solidFill>
                  <a:srgbClr val="000000"/>
                </a:solidFill>
                <a:cs typeface="Arial" charset="0"/>
              </a:defRPr>
            </a:lvl1pPr>
          </a:lstStyle>
          <a:p>
            <a:pPr>
              <a:defRPr/>
            </a:pPr>
            <a:fld id="{AA1D91E8-748C-4354-BE74-732941C70D06}" type="slidenum">
              <a:rPr lang="en-US"/>
              <a:pPr>
                <a:defRPr/>
              </a:pPr>
              <a:t>‹#›</a:t>
            </a:fld>
            <a:endParaRPr lang="en-US"/>
          </a:p>
        </p:txBody>
      </p:sp>
    </p:spTree>
    <p:extLst>
      <p:ext uri="{BB962C8B-B14F-4D97-AF65-F5344CB8AC3E}">
        <p14:creationId xmlns:p14="http://schemas.microsoft.com/office/powerpoint/2010/main" xmlns="" val="2769921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userDrawn="1">
  <p:cSld name="Title Slide White Background">
    <p:spTree>
      <p:nvGrpSpPr>
        <p:cNvPr id="1" name=""/>
        <p:cNvGrpSpPr/>
        <p:nvPr/>
      </p:nvGrpSpPr>
      <p:grpSpPr>
        <a:xfrm>
          <a:off x="0" y="0"/>
          <a:ext cx="0" cy="0"/>
          <a:chOff x="0" y="0"/>
          <a:chExt cx="0" cy="0"/>
        </a:xfrm>
      </p:grpSpPr>
      <p:pic>
        <p:nvPicPr>
          <p:cNvPr id="6" name="Picture 3" descr="C:\Documents and Settings\caitlin.Callaghan\Local Settings\Temporary Internet Files\Content.IE5\XS2EHBVA\MC900384210[1].wmf"/>
          <p:cNvPicPr>
            <a:picLocks noChangeAspect="1" noChangeArrowheads="1"/>
          </p:cNvPicPr>
          <p:nvPr userDrawn="1"/>
        </p:nvPicPr>
        <p:blipFill>
          <a:blip r:embed="rId2" cstate="print">
            <a:duotone>
              <a:prstClr val="black"/>
              <a:srgbClr val="006600">
                <a:tint val="45000"/>
                <a:satMod val="400000"/>
              </a:srgbClr>
            </a:duotone>
          </a:blip>
          <a:srcRect/>
          <a:stretch>
            <a:fillRect/>
          </a:stretch>
        </p:blipFill>
        <p:spPr bwMode="auto">
          <a:xfrm>
            <a:off x="7848600" y="152400"/>
            <a:ext cx="1169192" cy="1219200"/>
          </a:xfrm>
          <a:prstGeom prst="rect">
            <a:avLst/>
          </a:prstGeom>
          <a:noFill/>
        </p:spPr>
      </p:pic>
      <p:grpSp>
        <p:nvGrpSpPr>
          <p:cNvPr id="2" name="Group 8"/>
          <p:cNvGrpSpPr>
            <a:grpSpLocks/>
          </p:cNvGrpSpPr>
          <p:nvPr userDrawn="1"/>
        </p:nvGrpSpPr>
        <p:grpSpPr bwMode="auto">
          <a:xfrm>
            <a:off x="228600" y="228600"/>
            <a:ext cx="7348538" cy="1143000"/>
            <a:chOff x="2362200" y="6324600"/>
            <a:chExt cx="3429000" cy="533400"/>
          </a:xfrm>
        </p:grpSpPr>
        <p:pic>
          <p:nvPicPr>
            <p:cNvPr id="8" name="Picture 4" descr="File:DOE Logo Color.svg"/>
            <p:cNvPicPr>
              <a:picLocks noChangeAspect="1" noChangeArrowheads="1"/>
            </p:cNvPicPr>
            <p:nvPr/>
          </p:nvPicPr>
          <p:blipFill>
            <a:blip r:embed="rId3" cstate="print"/>
            <a:srcRect l="26323"/>
            <a:stretch>
              <a:fillRect/>
            </a:stretch>
          </p:blipFill>
          <p:spPr bwMode="auto">
            <a:xfrm>
              <a:off x="2362200" y="6324600"/>
              <a:ext cx="1219200" cy="457200"/>
            </a:xfrm>
            <a:prstGeom prst="rect">
              <a:avLst/>
            </a:prstGeom>
            <a:noFill/>
            <a:ln w="9525">
              <a:noFill/>
              <a:miter lim="800000"/>
              <a:headEnd/>
              <a:tailEnd/>
            </a:ln>
          </p:spPr>
        </p:pic>
        <p:cxnSp>
          <p:nvCxnSpPr>
            <p:cNvPr id="9" name="Straight Connector 10"/>
            <p:cNvCxnSpPr>
              <a:cxnSpLocks noChangeShapeType="1"/>
            </p:cNvCxnSpPr>
            <p:nvPr/>
          </p:nvCxnSpPr>
          <p:spPr bwMode="auto">
            <a:xfrm>
              <a:off x="3657600" y="6400800"/>
              <a:ext cx="0" cy="304800"/>
            </a:xfrm>
            <a:prstGeom prst="line">
              <a:avLst/>
            </a:prstGeom>
            <a:noFill/>
            <a:ln w="19050" algn="ctr">
              <a:solidFill>
                <a:srgbClr val="006600"/>
              </a:solidFill>
              <a:round/>
              <a:headEnd/>
              <a:tailEnd/>
            </a:ln>
          </p:spPr>
        </p:cxnSp>
        <p:sp>
          <p:nvSpPr>
            <p:cNvPr id="10" name="TextBox 11"/>
            <p:cNvSpPr txBox="1"/>
            <p:nvPr/>
          </p:nvSpPr>
          <p:spPr>
            <a:xfrm>
              <a:off x="3657798" y="6400906"/>
              <a:ext cx="2133402" cy="457094"/>
            </a:xfrm>
            <a:prstGeom prst="rect">
              <a:avLst/>
            </a:prstGeom>
            <a:noFill/>
          </p:spPr>
          <p:txBody>
            <a:bodyPr tIns="91440" bIns="91440">
              <a:normAutofit/>
            </a:bodyPr>
            <a:lstStyle/>
            <a:p>
              <a:pPr defTabSz="914400">
                <a:buFont typeface="Arial" pitchFamily="34" charset="0"/>
                <a:buNone/>
                <a:defRPr/>
              </a:pPr>
              <a:r>
                <a:rPr lang="en-US" sz="3600" b="1" dirty="0">
                  <a:solidFill>
                    <a:srgbClr val="006600"/>
                  </a:solidFill>
                  <a:latin typeface="Segoe UI" pitchFamily="34" charset="0"/>
                  <a:ea typeface="Arial Unicode MS" pitchFamily="34" charset="-128"/>
                  <a:cs typeface="Segoe UI" pitchFamily="34" charset="0"/>
                </a:rPr>
                <a:t>Grid Tech Team</a:t>
              </a:r>
            </a:p>
          </p:txBody>
        </p:sp>
      </p:grpSp>
      <p:sp>
        <p:nvSpPr>
          <p:cNvPr id="11" name=" 3"/>
          <p:cNvSpPr/>
          <p:nvPr userDrawn="1"/>
        </p:nvSpPr>
        <p:spPr>
          <a:xfrm rot="879328">
            <a:off x="7626350" y="941388"/>
            <a:ext cx="1046163" cy="1046162"/>
          </a:xfrm>
          <a:prstGeom prst="gear9">
            <a:avLst/>
          </a:prstGeom>
          <a:solidFill>
            <a:schemeClr val="accent3">
              <a:lumMod val="60000"/>
              <a:lumOff val="40000"/>
              <a:alpha val="94000"/>
            </a:schemeClr>
          </a:solidFill>
          <a:ln w="3175">
            <a:solidFill>
              <a:schemeClr val="accent3">
                <a:lumMod val="50000"/>
              </a:schemeClr>
            </a:solidFill>
          </a:ln>
        </p:spPr>
        <p:style>
          <a:lnRef idx="2">
            <a:scrgbClr r="0" g="0" b="0"/>
          </a:lnRef>
          <a:fillRef idx="1">
            <a:schemeClr val="accent3">
              <a:shade val="80000"/>
              <a:hueOff val="0"/>
              <a:satOff val="0"/>
              <a:lumOff val="0"/>
              <a:alphaOff val="0"/>
            </a:schemeClr>
          </a:fillRef>
          <a:effectRef idx="0">
            <a:schemeClr val="accent3">
              <a:shade val="80000"/>
              <a:hueOff val="0"/>
              <a:satOff val="0"/>
              <a:lumOff val="0"/>
              <a:alphaOff val="0"/>
            </a:schemeClr>
          </a:effectRef>
          <a:fontRef idx="minor">
            <a:schemeClr val="lt1"/>
          </a:fontRef>
        </p:style>
      </p:sp>
      <p:sp>
        <p:nvSpPr>
          <p:cNvPr id="12" name=" 4"/>
          <p:cNvSpPr/>
          <p:nvPr userDrawn="1"/>
        </p:nvSpPr>
        <p:spPr>
          <a:xfrm>
            <a:off x="7716838" y="1187450"/>
            <a:ext cx="863600" cy="536575"/>
          </a:xfrm>
          <a:prstGeom prst="rect">
            <a:avLst/>
          </a:prstGeom>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355600" fontAlgn="base">
              <a:lnSpc>
                <a:spcPct val="90000"/>
              </a:lnSpc>
              <a:spcBef>
                <a:spcPct val="0"/>
              </a:spcBef>
              <a:spcAft>
                <a:spcPct val="35000"/>
              </a:spcAft>
              <a:defRPr/>
            </a:pPr>
            <a:r>
              <a:rPr lang="en-US" sz="1050" b="1" cap="small" dirty="0">
                <a:solidFill>
                  <a:prstClr val="black"/>
                </a:solidFill>
                <a:latin typeface="Arial Narrow" pitchFamily="34" charset="0"/>
              </a:rPr>
              <a:t>Technologies</a:t>
            </a:r>
          </a:p>
        </p:txBody>
      </p:sp>
      <p:sp>
        <p:nvSpPr>
          <p:cNvPr id="13" name=" 3"/>
          <p:cNvSpPr/>
          <p:nvPr userDrawn="1"/>
        </p:nvSpPr>
        <p:spPr>
          <a:xfrm rot="879328">
            <a:off x="6642100" y="1220788"/>
            <a:ext cx="1046163" cy="1046162"/>
          </a:xfrm>
          <a:prstGeom prst="gear9">
            <a:avLst/>
          </a:prstGeom>
          <a:solidFill>
            <a:schemeClr val="accent3">
              <a:lumMod val="60000"/>
              <a:lumOff val="40000"/>
              <a:alpha val="94000"/>
            </a:schemeClr>
          </a:solidFill>
          <a:ln w="3175">
            <a:solidFill>
              <a:schemeClr val="accent3">
                <a:lumMod val="50000"/>
              </a:schemeClr>
            </a:solidFill>
          </a:ln>
        </p:spPr>
        <p:style>
          <a:lnRef idx="2">
            <a:scrgbClr r="0" g="0" b="0"/>
          </a:lnRef>
          <a:fillRef idx="1">
            <a:schemeClr val="accent3">
              <a:shade val="80000"/>
              <a:hueOff val="0"/>
              <a:satOff val="0"/>
              <a:lumOff val="0"/>
              <a:alphaOff val="0"/>
            </a:schemeClr>
          </a:fillRef>
          <a:effectRef idx="0">
            <a:schemeClr val="accent3">
              <a:shade val="80000"/>
              <a:hueOff val="0"/>
              <a:satOff val="0"/>
              <a:lumOff val="0"/>
              <a:alphaOff val="0"/>
            </a:schemeClr>
          </a:effectRef>
          <a:fontRef idx="minor">
            <a:schemeClr val="lt1"/>
          </a:fontRef>
        </p:style>
      </p:sp>
      <p:sp>
        <p:nvSpPr>
          <p:cNvPr id="14" name=" 4"/>
          <p:cNvSpPr/>
          <p:nvPr userDrawn="1"/>
        </p:nvSpPr>
        <p:spPr>
          <a:xfrm>
            <a:off x="6732588" y="1466850"/>
            <a:ext cx="863600" cy="538163"/>
          </a:xfrm>
          <a:prstGeom prst="rect">
            <a:avLst/>
          </a:prstGeom>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355600" fontAlgn="base">
              <a:lnSpc>
                <a:spcPct val="90000"/>
              </a:lnSpc>
              <a:spcBef>
                <a:spcPct val="0"/>
              </a:spcBef>
              <a:spcAft>
                <a:spcPct val="35000"/>
              </a:spcAft>
              <a:defRPr/>
            </a:pPr>
            <a:r>
              <a:rPr lang="en-US" sz="1050" b="1" cap="small" dirty="0">
                <a:solidFill>
                  <a:prstClr val="black"/>
                </a:solidFill>
                <a:latin typeface="Arial Narrow" pitchFamily="34" charset="0"/>
              </a:rPr>
              <a:t>Markets</a:t>
            </a:r>
          </a:p>
        </p:txBody>
      </p:sp>
      <p:sp>
        <p:nvSpPr>
          <p:cNvPr id="16" name=" 3"/>
          <p:cNvSpPr/>
          <p:nvPr userDrawn="1"/>
        </p:nvSpPr>
        <p:spPr>
          <a:xfrm rot="879328">
            <a:off x="6897688" y="234950"/>
            <a:ext cx="1046162" cy="1046163"/>
          </a:xfrm>
          <a:prstGeom prst="gear9">
            <a:avLst/>
          </a:prstGeom>
          <a:solidFill>
            <a:schemeClr val="accent3">
              <a:lumMod val="60000"/>
              <a:lumOff val="40000"/>
              <a:alpha val="94000"/>
            </a:schemeClr>
          </a:solidFill>
          <a:ln w="3175">
            <a:solidFill>
              <a:schemeClr val="accent3">
                <a:lumMod val="50000"/>
              </a:schemeClr>
            </a:solidFill>
          </a:ln>
        </p:spPr>
        <p:style>
          <a:lnRef idx="2">
            <a:scrgbClr r="0" g="0" b="0"/>
          </a:lnRef>
          <a:fillRef idx="1">
            <a:schemeClr val="accent3">
              <a:shade val="80000"/>
              <a:hueOff val="0"/>
              <a:satOff val="0"/>
              <a:lumOff val="0"/>
              <a:alphaOff val="0"/>
            </a:schemeClr>
          </a:fillRef>
          <a:effectRef idx="0">
            <a:schemeClr val="accent3">
              <a:shade val="80000"/>
              <a:hueOff val="0"/>
              <a:satOff val="0"/>
              <a:lumOff val="0"/>
              <a:alphaOff val="0"/>
            </a:schemeClr>
          </a:effectRef>
          <a:fontRef idx="minor">
            <a:schemeClr val="lt1"/>
          </a:fontRef>
        </p:style>
      </p:sp>
      <p:sp>
        <p:nvSpPr>
          <p:cNvPr id="17" name=" 4"/>
          <p:cNvSpPr/>
          <p:nvPr userDrawn="1"/>
        </p:nvSpPr>
        <p:spPr>
          <a:xfrm>
            <a:off x="6988175" y="481013"/>
            <a:ext cx="863600" cy="538162"/>
          </a:xfrm>
          <a:prstGeom prst="rect">
            <a:avLst/>
          </a:prstGeom>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defTabSz="355600" fontAlgn="base">
              <a:lnSpc>
                <a:spcPct val="90000"/>
              </a:lnSpc>
              <a:spcBef>
                <a:spcPct val="0"/>
              </a:spcBef>
              <a:spcAft>
                <a:spcPct val="35000"/>
              </a:spcAft>
              <a:defRPr/>
            </a:pPr>
            <a:r>
              <a:rPr lang="en-US" sz="1050" b="1" cap="small" dirty="0">
                <a:solidFill>
                  <a:prstClr val="black"/>
                </a:solidFill>
                <a:latin typeface="Arial Narrow" pitchFamily="34" charset="0"/>
              </a:rPr>
              <a:t>Policies</a:t>
            </a:r>
          </a:p>
        </p:txBody>
      </p:sp>
      <p:pic>
        <p:nvPicPr>
          <p:cNvPr id="18" name="Picture 2" descr="DOE Grid Tech Team"/>
          <p:cNvPicPr>
            <a:picLocks noChangeAspect="1" noChangeArrowheads="1"/>
          </p:cNvPicPr>
          <p:nvPr userDrawn="1"/>
        </p:nvPicPr>
        <p:blipFill>
          <a:blip r:embed="rId4" cstate="print"/>
          <a:srcRect/>
          <a:stretch>
            <a:fillRect/>
          </a:stretch>
        </p:blipFill>
        <p:spPr bwMode="auto">
          <a:xfrm>
            <a:off x="0" y="6281738"/>
            <a:ext cx="2303463" cy="576262"/>
          </a:xfrm>
          <a:prstGeom prst="rect">
            <a:avLst/>
          </a:prstGeom>
          <a:noFill/>
          <a:ln w="9525">
            <a:noFill/>
            <a:miter lim="800000"/>
            <a:headEnd/>
            <a:tailEnd/>
          </a:ln>
        </p:spPr>
      </p:pic>
      <p:sp>
        <p:nvSpPr>
          <p:cNvPr id="15" name="Text Placeholder 14"/>
          <p:cNvSpPr>
            <a:spLocks noGrp="1"/>
          </p:cNvSpPr>
          <p:nvPr>
            <p:ph type="body" sz="quarter" idx="18"/>
          </p:nvPr>
        </p:nvSpPr>
        <p:spPr>
          <a:xfrm>
            <a:off x="381000" y="2362200"/>
            <a:ext cx="7086600" cy="1524000"/>
          </a:xfrm>
        </p:spPr>
        <p:txBody>
          <a:bodyPr/>
          <a:lstStyle>
            <a:lvl1pPr>
              <a:buNone/>
              <a:defRPr b="1" baseline="0"/>
            </a:lvl1pPr>
            <a:lvl2pPr>
              <a:buNone/>
              <a:defRPr/>
            </a:lvl2pPr>
            <a:lvl3pPr>
              <a:buNone/>
              <a:defRPr/>
            </a:lvl3pPr>
            <a:lvl4pPr>
              <a:buNone/>
              <a:defRPr/>
            </a:lvl4pPr>
            <a:lvl5pPr>
              <a:buNone/>
              <a:defRPr/>
            </a:lvl5pPr>
          </a:lstStyle>
          <a:p>
            <a:pPr lvl="0"/>
            <a:r>
              <a:rPr lang="en-US" dirty="0" smtClean="0"/>
              <a:t>Click to edit Master text styles</a:t>
            </a:r>
          </a:p>
        </p:txBody>
      </p:sp>
      <p:sp>
        <p:nvSpPr>
          <p:cNvPr id="20" name="Text Placeholder 19"/>
          <p:cNvSpPr>
            <a:spLocks noGrp="1"/>
          </p:cNvSpPr>
          <p:nvPr>
            <p:ph type="body" sz="quarter" idx="19"/>
          </p:nvPr>
        </p:nvSpPr>
        <p:spPr>
          <a:xfrm>
            <a:off x="381000" y="3886200"/>
            <a:ext cx="7086600" cy="533400"/>
          </a:xfrm>
        </p:spPr>
        <p:txBody>
          <a:bodyPr>
            <a:noAutofit/>
          </a:bodyPr>
          <a:lstStyle>
            <a:lvl1pPr>
              <a:buNone/>
              <a:defRPr sz="2400" baseline="0"/>
            </a:lvl1pPr>
            <a:lvl2pPr>
              <a:buNone/>
              <a:defRPr sz="2000"/>
            </a:lvl2pPr>
            <a:lvl3pPr>
              <a:buNone/>
              <a:defRPr sz="1800"/>
            </a:lvl3pPr>
            <a:lvl4pPr>
              <a:buNone/>
              <a:defRPr sz="1600"/>
            </a:lvl4pPr>
            <a:lvl5pPr>
              <a:buNone/>
              <a:defRPr sz="1600"/>
            </a:lvl5pPr>
          </a:lstStyle>
          <a:p>
            <a:pPr lvl="0"/>
            <a:r>
              <a:rPr lang="en-US" dirty="0" smtClean="0"/>
              <a:t>Click to edit Master text styles</a:t>
            </a:r>
          </a:p>
        </p:txBody>
      </p:sp>
      <p:sp>
        <p:nvSpPr>
          <p:cNvPr id="24" name="Text Placeholder 23"/>
          <p:cNvSpPr>
            <a:spLocks noGrp="1"/>
          </p:cNvSpPr>
          <p:nvPr>
            <p:ph type="body" sz="quarter" idx="20"/>
          </p:nvPr>
        </p:nvSpPr>
        <p:spPr>
          <a:xfrm>
            <a:off x="304800" y="6172200"/>
            <a:ext cx="2057400" cy="381000"/>
          </a:xfrm>
        </p:spPr>
        <p:txBody>
          <a:bodyPr>
            <a:noAutofit/>
          </a:bodyPr>
          <a:lstStyle>
            <a:lvl1pPr>
              <a:buNone/>
              <a:defRPr sz="1800"/>
            </a:lvl1pPr>
            <a:lvl2pPr>
              <a:buNone/>
              <a:defRPr sz="1200"/>
            </a:lvl2pPr>
            <a:lvl3pPr>
              <a:buNone/>
              <a:defRPr sz="1200"/>
            </a:lvl3pPr>
            <a:lvl4pPr>
              <a:buNone/>
              <a:defRPr sz="1200"/>
            </a:lvl4pPr>
            <a:lvl5pPr>
              <a:buNone/>
              <a:defRPr sz="1200"/>
            </a:lvl5pPr>
          </a:lstStyle>
          <a:p>
            <a:pPr lvl="0"/>
            <a:r>
              <a:rPr lang="en-US" dirty="0" smtClean="0"/>
              <a:t>Click to edit Master text styles</a:t>
            </a:r>
          </a:p>
        </p:txBody>
      </p:sp>
      <p:sp>
        <p:nvSpPr>
          <p:cNvPr id="23" name="Text Placeholder 19"/>
          <p:cNvSpPr>
            <a:spLocks noGrp="1"/>
          </p:cNvSpPr>
          <p:nvPr>
            <p:ph type="body" sz="quarter" idx="22"/>
          </p:nvPr>
        </p:nvSpPr>
        <p:spPr>
          <a:xfrm>
            <a:off x="2345108" y="6290416"/>
            <a:ext cx="2842189" cy="533400"/>
          </a:xfrm>
          <a:solidFill>
            <a:schemeClr val="bg1"/>
          </a:solidFill>
        </p:spPr>
        <p:txBody>
          <a:bodyPr>
            <a:noAutofit/>
          </a:bodyPr>
          <a:lstStyle>
            <a:lvl1pPr>
              <a:buNone/>
              <a:defRPr sz="1600" baseline="0"/>
            </a:lvl1pPr>
            <a:lvl2pPr>
              <a:buNone/>
              <a:defRPr sz="2000"/>
            </a:lvl2pPr>
            <a:lvl3pPr>
              <a:buNone/>
              <a:defRPr sz="1800"/>
            </a:lvl3pPr>
            <a:lvl4pPr>
              <a:buNone/>
              <a:defRPr sz="1600"/>
            </a:lvl4pPr>
            <a:lvl5pPr>
              <a:buNone/>
              <a:defRPr sz="1600"/>
            </a:lvl5pPr>
          </a:lstStyle>
          <a:p>
            <a:pPr lvl="0"/>
            <a:r>
              <a:rPr lang="en-US" dirty="0" smtClean="0"/>
              <a:t>Click to edit Master text styles</a:t>
            </a:r>
          </a:p>
        </p:txBody>
      </p:sp>
      <p:sp>
        <p:nvSpPr>
          <p:cNvPr id="19" name="Slide Number Placeholder 6"/>
          <p:cNvSpPr>
            <a:spLocks noGrp="1"/>
          </p:cNvSpPr>
          <p:nvPr>
            <p:ph type="sldNum" sz="quarter" idx="23"/>
          </p:nvPr>
        </p:nvSpPr>
        <p:spPr/>
        <p:txBody>
          <a:bodyPr wrap="square" numCol="1" anchorCtr="0" compatLnSpc="1">
            <a:prstTxWarp prst="textNoShape">
              <a:avLst/>
            </a:prstTxWarp>
          </a:bodyPr>
          <a:lstStyle>
            <a:lvl1pPr fontAlgn="base">
              <a:spcBef>
                <a:spcPct val="0"/>
              </a:spcBef>
              <a:spcAft>
                <a:spcPct val="0"/>
              </a:spcAft>
              <a:defRPr>
                <a:solidFill>
                  <a:srgbClr val="000000"/>
                </a:solidFill>
                <a:cs typeface="Arial" charset="0"/>
              </a:defRPr>
            </a:lvl1pPr>
          </a:lstStyle>
          <a:p>
            <a:pPr>
              <a:defRPr/>
            </a:pPr>
            <a:fld id="{3ABCFF8B-EA52-49FA-8943-EEA90038A060}" type="slidenum">
              <a:rPr lang="en-US"/>
              <a:pPr>
                <a:defRPr/>
              </a:pPr>
              <a:t>‹#›</a:t>
            </a:fld>
            <a:endParaRPr lang="en-US"/>
          </a:p>
        </p:txBody>
      </p:sp>
    </p:spTree>
    <p:extLst>
      <p:ext uri="{BB962C8B-B14F-4D97-AF65-F5344CB8AC3E}">
        <p14:creationId xmlns:p14="http://schemas.microsoft.com/office/powerpoint/2010/main" xmlns="" val="3210846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FF2FB8-6491-7A4C-991B-E6F888F9A50D}" type="datetimeFigureOut">
              <a:rPr lang="en-US" smtClean="0"/>
              <a:pPr/>
              <a:t>5/22/2014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6348BA0-F91D-8746-A4BC-C94372D828E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FF2FB8-6491-7A4C-991B-E6F888F9A50D}" type="datetimeFigureOut">
              <a:rPr lang="en-US" smtClean="0"/>
              <a:pPr/>
              <a:t>5/22/2014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48BA0-F91D-8746-A4BC-C94372D828E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FF2FB8-6491-7A4C-991B-E6F888F9A50D}" type="datetimeFigureOut">
              <a:rPr lang="en-US" smtClean="0"/>
              <a:pPr/>
              <a:t>5/22/2014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6348BA0-F91D-8746-A4BC-C94372D828E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4.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6.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5.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image" Target="../media/image4.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theme" Target="../theme/theme4.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Layout" Target="../slideLayouts/slideLayout59.xml"/><Relationship Id="rId7"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38FF2FB8-6491-7A4C-991B-E6F888F9A50D}" type="datetimeFigureOut">
              <a:rPr lang="en-US" smtClean="0"/>
              <a:pPr/>
              <a:t>5/22/2014</a:t>
            </a:fld>
            <a:endParaRPr lang="en-US"/>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US"/>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E6348BA0-F91D-8746-A4BC-C94372D828E4}" type="slidenum">
              <a:rPr lang="en-US" smtClean="0"/>
              <a:pPr/>
              <a:t>‹#›</a:t>
            </a:fld>
            <a:endParaRPr lang="en-US"/>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6" name="Slide Number Placeholder 5"/>
          <p:cNvSpPr>
            <a:spLocks noGrp="1"/>
          </p:cNvSpPr>
          <p:nvPr>
            <p:ph type="sldNum" sz="quarter" idx="4"/>
          </p:nvPr>
        </p:nvSpPr>
        <p:spPr>
          <a:xfrm>
            <a:off x="6934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fontAlgn="base">
              <a:spcAft>
                <a:spcPct val="0"/>
              </a:spcAft>
              <a:defRPr/>
            </a:pPr>
            <a:fld id="{84465508-FBB0-4860-9919-9ECD4D92BCE8}" type="slidenum">
              <a:rPr lang="en-US" smtClean="0">
                <a:solidFill>
                  <a:prstClr val="black">
                    <a:tint val="75000"/>
                  </a:prstClr>
                </a:solidFill>
              </a:rPr>
              <a:pPr defTabSz="914400" fontAlgn="base">
                <a:spcAft>
                  <a:spcPct val="0"/>
                </a:spcAft>
                <a:defRPr/>
              </a:pPr>
              <a:t>‹#›</a:t>
            </a:fld>
            <a:endParaRPr lang="en-US" dirty="0">
              <a:solidFill>
                <a:prstClr val="black">
                  <a:tint val="75000"/>
                </a:prstClr>
              </a:solidFill>
            </a:endParaRPr>
          </a:p>
        </p:txBody>
      </p:sp>
      <p:grpSp>
        <p:nvGrpSpPr>
          <p:cNvPr id="7" name="Group 8"/>
          <p:cNvGrpSpPr>
            <a:grpSpLocks/>
          </p:cNvGrpSpPr>
          <p:nvPr/>
        </p:nvGrpSpPr>
        <p:grpSpPr bwMode="auto">
          <a:xfrm>
            <a:off x="128588" y="155575"/>
            <a:ext cx="633412" cy="606425"/>
            <a:chOff x="2071" y="816"/>
            <a:chExt cx="1975" cy="1928"/>
          </a:xfrm>
        </p:grpSpPr>
        <p:pic>
          <p:nvPicPr>
            <p:cNvPr id="8" name="Picture 9"/>
            <p:cNvPicPr>
              <a:picLocks noChangeAspect="1" noChangeArrowheads="1"/>
            </p:cNvPicPr>
            <p:nvPr/>
          </p:nvPicPr>
          <p:blipFill>
            <a:blip r:embed="rId15" cstate="print">
              <a:clrChange>
                <a:clrFrom>
                  <a:srgbClr val="FFFFFF"/>
                </a:clrFrom>
                <a:clrTo>
                  <a:srgbClr val="FFFFFF">
                    <a:alpha val="0"/>
                  </a:srgbClr>
                </a:clrTo>
              </a:clrChange>
            </a:blip>
            <a:srcRect/>
            <a:stretch>
              <a:fillRect/>
            </a:stretch>
          </p:blipFill>
          <p:spPr bwMode="auto">
            <a:xfrm>
              <a:off x="2071" y="816"/>
              <a:ext cx="1975" cy="1925"/>
            </a:xfrm>
            <a:prstGeom prst="rect">
              <a:avLst/>
            </a:prstGeom>
            <a:noFill/>
            <a:ln w="9525">
              <a:noFill/>
              <a:miter lim="800000"/>
              <a:headEnd/>
              <a:tailEnd/>
            </a:ln>
          </p:spPr>
        </p:pic>
        <p:sp>
          <p:nvSpPr>
            <p:cNvPr id="9" name="Oval 10"/>
            <p:cNvSpPr>
              <a:spLocks noChangeArrowheads="1"/>
            </p:cNvSpPr>
            <p:nvPr/>
          </p:nvSpPr>
          <p:spPr bwMode="auto">
            <a:xfrm>
              <a:off x="2071" y="819"/>
              <a:ext cx="1972" cy="1925"/>
            </a:xfrm>
            <a:prstGeom prst="ellipse">
              <a:avLst/>
            </a:prstGeom>
            <a:noFill/>
            <a:ln w="38100" cap="sq">
              <a:solidFill>
                <a:srgbClr val="CC9900"/>
              </a:solidFill>
              <a:round/>
              <a:headEnd type="none" w="sm" len="sm"/>
              <a:tailEnd type="none" w="sm" len="sm"/>
            </a:ln>
            <a:effectLst/>
          </p:spPr>
          <p:txBody>
            <a:bodyPr wrap="none" anchor="ctr"/>
            <a:lstStyle/>
            <a:p>
              <a:pPr defTabSz="914400">
                <a:defRPr/>
              </a:pPr>
              <a:endParaRPr lang="en-US" dirty="0">
                <a:solidFill>
                  <a:prstClr val="black"/>
                </a:solidFill>
              </a:endParaRPr>
            </a:p>
          </p:txBody>
        </p:sp>
      </p:grpSp>
    </p:spTree>
    <p:extLst>
      <p:ext uri="{BB962C8B-B14F-4D97-AF65-F5344CB8AC3E}">
        <p14:creationId xmlns:p14="http://schemas.microsoft.com/office/powerpoint/2010/main" xmlns="" val="224384761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hf hdr="0" dt="0"/>
  <p:txStyles>
    <p:titleStyle>
      <a:lvl1pPr algn="ctr" defTabSz="914400" rtl="0" eaLnBrk="1" latinLnBrk="0" hangingPunct="1">
        <a:spcBef>
          <a:spcPct val="0"/>
        </a:spcBef>
        <a:buNone/>
        <a:defRPr sz="36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p:cNvSpPr/>
          <p:nvPr/>
        </p:nvSpPr>
        <p:spPr>
          <a:xfrm>
            <a:off x="533400" y="3175"/>
            <a:ext cx="8610600" cy="960120"/>
          </a:xfrm>
          <a:prstGeom prst="rect">
            <a:avLst/>
          </a:prstGeom>
          <a:solidFill>
            <a:srgbClr val="1C6E41"/>
          </a:solidFill>
          <a:ln w="12700">
            <a:solidFill>
              <a:srgbClr val="1C6E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7" name="Title Placeholder 1"/>
          <p:cNvSpPr>
            <a:spLocks noGrp="1"/>
          </p:cNvSpPr>
          <p:nvPr>
            <p:ph type="title"/>
          </p:nvPr>
        </p:nvSpPr>
        <p:spPr>
          <a:xfrm>
            <a:off x="914400" y="1"/>
            <a:ext cx="8229600" cy="963295"/>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8" name="Rectangle 7"/>
          <p:cNvSpPr/>
          <p:nvPr/>
        </p:nvSpPr>
        <p:spPr>
          <a:xfrm>
            <a:off x="533400" y="895352"/>
            <a:ext cx="8610600" cy="762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pic>
        <p:nvPicPr>
          <p:cNvPr id="9" name="Picture 8" descr="DOE Seal LoRes"/>
          <p:cNvPicPr>
            <a:picLocks noChangeAspect="1" noChangeArrowheads="1"/>
          </p:cNvPicPr>
          <p:nvPr/>
        </p:nvPicPr>
        <p:blipFill>
          <a:blip r:embed="rId13" cstate="print">
            <a:lum bright="15000" contrast="-15000"/>
          </a:blip>
          <a:srcRect/>
          <a:stretch>
            <a:fillRect/>
          </a:stretch>
        </p:blipFill>
        <p:spPr bwMode="auto">
          <a:xfrm>
            <a:off x="0" y="-9525"/>
            <a:ext cx="990600" cy="990600"/>
          </a:xfrm>
          <a:prstGeom prst="rect">
            <a:avLst/>
          </a:prstGeom>
          <a:noFill/>
        </p:spPr>
      </p:pic>
      <p:pic>
        <p:nvPicPr>
          <p:cNvPr id="13" name="Picture 12"/>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6807200" y="5607037"/>
            <a:ext cx="2336800" cy="1258981"/>
          </a:xfrm>
          <a:prstGeom prst="rect">
            <a:avLst/>
          </a:prstGeom>
        </p:spPr>
      </p:pic>
      <p:pic>
        <p:nvPicPr>
          <p:cNvPr id="2" name="Picture 1"/>
          <p:cNvPicPr>
            <a:picLocks noChangeAspect="1"/>
          </p:cNvPicPr>
          <p:nvPr userDrawn="1"/>
        </p:nvPicPr>
        <p:blipFill>
          <a:blip r:embed="rId15" cstate="print">
            <a:extLst>
              <a:ext uri="{28A0092B-C50C-407E-A947-70E740481C1C}">
                <a14:useLocalDpi xmlns:a14="http://schemas.microsoft.com/office/drawing/2010/main" xmlns="" val="0"/>
              </a:ext>
            </a:extLst>
          </a:blip>
          <a:stretch>
            <a:fillRect/>
          </a:stretch>
        </p:blipFill>
        <p:spPr>
          <a:xfrm>
            <a:off x="152401" y="6096000"/>
            <a:ext cx="2438400" cy="470053"/>
          </a:xfrm>
          <a:prstGeom prst="rect">
            <a:avLst/>
          </a:prstGeom>
        </p:spPr>
      </p:pic>
    </p:spTree>
    <p:extLst>
      <p:ext uri="{BB962C8B-B14F-4D97-AF65-F5344CB8AC3E}">
        <p14:creationId xmlns:p14="http://schemas.microsoft.com/office/powerpoint/2010/main" xmlns="" val="4238818698"/>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sldNum="0" hdr="0" dt="0"/>
  <p:txStyles>
    <p:titleStyle>
      <a:lvl1pPr algn="ctr" defTabSz="914400" rtl="0" eaLnBrk="1" latinLnBrk="0" hangingPunct="1">
        <a:lnSpc>
          <a:spcPts val="3200"/>
        </a:lnSpc>
        <a:spcBef>
          <a:spcPct val="0"/>
        </a:spcBef>
        <a:buNone/>
        <a:defRPr sz="3200" b="1" kern="1200">
          <a:solidFill>
            <a:schemeClr val="bg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934200" y="6583680"/>
            <a:ext cx="2133600" cy="274320"/>
          </a:xfrm>
          <a:prstGeom prst="rect">
            <a:avLst/>
          </a:prstGeom>
        </p:spPr>
        <p:txBody>
          <a:bodyPr vert="horz" lIns="91440" tIns="45720" rIns="91440" bIns="45720" rtlCol="0" anchor="ctr"/>
          <a:lstStyle>
            <a:lvl1pPr algn="r">
              <a:defRPr sz="1200" b="0">
                <a:solidFill>
                  <a:schemeClr val="tx1">
                    <a:tint val="75000"/>
                  </a:schemeClr>
                </a:solidFill>
              </a:defRPr>
            </a:lvl1pPr>
          </a:lstStyle>
          <a:p>
            <a:pPr defTabSz="914400"/>
            <a:fld id="{5F739D47-BF5C-4F21-8DD2-5BC4A591B4B7}" type="slidenum">
              <a:rPr lang="en-US" smtClean="0">
                <a:solidFill>
                  <a:prstClr val="black">
                    <a:tint val="75000"/>
                  </a:prstClr>
                </a:solidFill>
              </a:rPr>
              <a:pPr defTabSz="914400"/>
              <a:t>‹#›</a:t>
            </a:fld>
            <a:endParaRPr lang="en-US" dirty="0">
              <a:solidFill>
                <a:prstClr val="black">
                  <a:tint val="75000"/>
                </a:prstClr>
              </a:solidFill>
            </a:endParaRPr>
          </a:p>
        </p:txBody>
      </p:sp>
      <p:sp>
        <p:nvSpPr>
          <p:cNvPr id="8" name="Rectangle 7"/>
          <p:cNvSpPr/>
          <p:nvPr/>
        </p:nvSpPr>
        <p:spPr>
          <a:xfrm>
            <a:off x="533400" y="3175"/>
            <a:ext cx="8610600" cy="960120"/>
          </a:xfrm>
          <a:prstGeom prst="rect">
            <a:avLst/>
          </a:prstGeom>
          <a:solidFill>
            <a:srgbClr val="1C6E41"/>
          </a:solidFill>
          <a:ln w="12700">
            <a:solidFill>
              <a:srgbClr val="1C6E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2" name="Title Placeholder 1"/>
          <p:cNvSpPr>
            <a:spLocks noGrp="1"/>
          </p:cNvSpPr>
          <p:nvPr>
            <p:ph type="title"/>
          </p:nvPr>
        </p:nvSpPr>
        <p:spPr>
          <a:xfrm>
            <a:off x="914400" y="0"/>
            <a:ext cx="8229600" cy="990600"/>
          </a:xfrm>
          <a:prstGeom prst="rect">
            <a:avLst/>
          </a:prstGeom>
        </p:spPr>
        <p:txBody>
          <a:bodyPr vert="horz" lIns="91440" tIns="45720" rIns="91440" bIns="45720" rtlCol="0" anchor="ctr">
            <a:noAutofit/>
          </a:bodyPr>
          <a:lstStyle/>
          <a:p>
            <a:r>
              <a:rPr lang="en-US" smtClean="0"/>
              <a:t>Click to edit Master title style</a:t>
            </a:r>
            <a:endParaRPr lang="en-US"/>
          </a:p>
        </p:txBody>
      </p:sp>
      <p:sp>
        <p:nvSpPr>
          <p:cNvPr id="9" name="Rectangle 8"/>
          <p:cNvSpPr/>
          <p:nvPr/>
        </p:nvSpPr>
        <p:spPr>
          <a:xfrm>
            <a:off x="533400" y="895352"/>
            <a:ext cx="8610600" cy="762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pic>
        <p:nvPicPr>
          <p:cNvPr id="7" name="Picture 6" descr="DOE Seal LoRes"/>
          <p:cNvPicPr>
            <a:picLocks noChangeAspect="1" noChangeArrowheads="1"/>
          </p:cNvPicPr>
          <p:nvPr/>
        </p:nvPicPr>
        <p:blipFill>
          <a:blip r:embed="rId12" cstate="print">
            <a:lum bright="15000" contrast="-15000"/>
          </a:blip>
          <a:srcRect/>
          <a:stretch>
            <a:fillRect/>
          </a:stretch>
        </p:blipFill>
        <p:spPr bwMode="auto">
          <a:xfrm>
            <a:off x="0" y="-9525"/>
            <a:ext cx="990600" cy="990600"/>
          </a:xfrm>
          <a:prstGeom prst="rect">
            <a:avLst/>
          </a:prstGeom>
          <a:noFill/>
        </p:spPr>
      </p:pic>
      <p:sp>
        <p:nvSpPr>
          <p:cNvPr id="10" name="TextBox 9"/>
          <p:cNvSpPr txBox="1"/>
          <p:nvPr/>
        </p:nvSpPr>
        <p:spPr>
          <a:xfrm>
            <a:off x="0" y="6581001"/>
            <a:ext cx="3429000" cy="276999"/>
          </a:xfrm>
          <a:prstGeom prst="rect">
            <a:avLst/>
          </a:prstGeom>
          <a:noFill/>
        </p:spPr>
        <p:txBody>
          <a:bodyPr wrap="square" rtlCol="0">
            <a:spAutoFit/>
          </a:bodyPr>
          <a:lstStyle/>
          <a:p>
            <a:pPr algn="r" defTabSz="914400"/>
            <a:r>
              <a:rPr lang="en-US" sz="1200" dirty="0" smtClean="0">
                <a:solidFill>
                  <a:prstClr val="black">
                    <a:tint val="75000"/>
                  </a:prstClr>
                </a:solidFill>
              </a:rPr>
              <a:t>Office of Electricity Delivery and Energy Reliability</a:t>
            </a:r>
          </a:p>
        </p:txBody>
      </p:sp>
      <p:cxnSp>
        <p:nvCxnSpPr>
          <p:cNvPr id="16" name="Straight Connector 15"/>
          <p:cNvCxnSpPr/>
          <p:nvPr/>
        </p:nvCxnSpPr>
        <p:spPr>
          <a:xfrm>
            <a:off x="76200" y="6567489"/>
            <a:ext cx="8991600" cy="0"/>
          </a:xfrm>
          <a:prstGeom prst="line">
            <a:avLst/>
          </a:prstGeom>
          <a:ln w="222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4736752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Lst>
  <p:hf hdr="0" ftr="0" dt="0"/>
  <p:txStyles>
    <p:titleStyle>
      <a:lvl1pPr algn="ctr" defTabSz="914400" rtl="0" eaLnBrk="1" latinLnBrk="0" hangingPunct="1">
        <a:spcBef>
          <a:spcPct val="0"/>
        </a:spcBef>
        <a:buNone/>
        <a:defRPr sz="3600" b="1" kern="1200">
          <a:solidFill>
            <a:schemeClr val="bg1">
              <a:lumMod val="95000"/>
            </a:schemeClr>
          </a:solidFill>
          <a:latin typeface="Verdana"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D5ADDD-D917-3545-9323-A9C326633CF0}" type="datetimeFigureOut">
              <a:rPr lang="en-US" smtClean="0">
                <a:solidFill>
                  <a:prstClr val="black">
                    <a:tint val="75000"/>
                  </a:prstClr>
                </a:solidFill>
              </a:rPr>
              <a:pPr/>
              <a:t>5/22/2014</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843B0F-4B56-D446-811D-61E83629C4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966975071"/>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6858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59395" name="Text Placeholder 2"/>
          <p:cNvSpPr>
            <a:spLocks noGrp="1"/>
          </p:cNvSpPr>
          <p:nvPr>
            <p:ph type="body" idx="1"/>
          </p:nvPr>
        </p:nvSpPr>
        <p:spPr bwMode="auto">
          <a:xfrm>
            <a:off x="457200" y="914400"/>
            <a:ext cx="8229600" cy="5211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rot="5400000">
            <a:off x="7581900" y="3314700"/>
            <a:ext cx="2895600" cy="228600"/>
          </a:xfrm>
          <a:prstGeom prst="rect">
            <a:avLst/>
          </a:prstGeom>
        </p:spPr>
        <p:txBody>
          <a:bodyPr vert="horz" lIns="91440" tIns="45720" rIns="91440" bIns="45720" rtlCol="0" anchor="ctr"/>
          <a:lstStyle>
            <a:lvl1pPr algn="ctr" fontAlgn="auto">
              <a:spcBef>
                <a:spcPts val="0"/>
              </a:spcBef>
              <a:spcAft>
                <a:spcPts val="0"/>
              </a:spcAft>
              <a:defRPr sz="1200" b="0">
                <a:solidFill>
                  <a:schemeClr val="tx1">
                    <a:tint val="75000"/>
                  </a:schemeClr>
                </a:solidFill>
                <a:latin typeface="+mn-lt"/>
                <a:cs typeface="+mn-cs"/>
              </a:defRPr>
            </a:lvl1pPr>
          </a:lstStyle>
          <a:p>
            <a:pPr defTabSz="91440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b="0">
                <a:solidFill>
                  <a:schemeClr val="tx1">
                    <a:tint val="75000"/>
                  </a:schemeClr>
                </a:solidFill>
                <a:latin typeface="+mn-lt"/>
                <a:cs typeface="+mn-cs"/>
              </a:defRPr>
            </a:lvl1pPr>
          </a:lstStyle>
          <a:p>
            <a:pPr defTabSz="914400">
              <a:defRPr/>
            </a:pPr>
            <a:fld id="{E9EA9DC6-6BF8-409B-90C9-9826296C7D28}" type="slidenum">
              <a:rPr lang="en-US">
                <a:solidFill>
                  <a:prstClr val="black">
                    <a:tint val="75000"/>
                  </a:prstClr>
                </a:solidFill>
              </a:rPr>
              <a:pPr defTabSz="914400">
                <a:defRPr/>
              </a:pPr>
              <a:t>‹#›</a:t>
            </a:fld>
            <a:endParaRPr lang="en-US">
              <a:solidFill>
                <a:prstClr val="black">
                  <a:tint val="75000"/>
                </a:prstClr>
              </a:solidFill>
            </a:endParaRPr>
          </a:p>
        </p:txBody>
      </p:sp>
      <p:pic>
        <p:nvPicPr>
          <p:cNvPr id="59398" name="Picture 2" descr="DOE Grid Tech Team"/>
          <p:cNvPicPr>
            <a:picLocks noChangeAspect="1" noChangeArrowheads="1"/>
          </p:cNvPicPr>
          <p:nvPr userDrawn="1"/>
        </p:nvPicPr>
        <p:blipFill>
          <a:blip r:embed="rId8" cstate="print"/>
          <a:srcRect/>
          <a:stretch>
            <a:fillRect/>
          </a:stretch>
        </p:blipFill>
        <p:spPr bwMode="auto">
          <a:xfrm>
            <a:off x="0" y="6281738"/>
            <a:ext cx="2303463" cy="576262"/>
          </a:xfrm>
          <a:prstGeom prst="rect">
            <a:avLst/>
          </a:prstGeom>
          <a:noFill/>
          <a:ln w="9525">
            <a:noFill/>
            <a:miter lim="800000"/>
            <a:headEnd/>
            <a:tailEnd/>
          </a:ln>
        </p:spPr>
      </p:pic>
      <p:grpSp>
        <p:nvGrpSpPr>
          <p:cNvPr id="59399" name="Group 7"/>
          <p:cNvGrpSpPr>
            <a:grpSpLocks/>
          </p:cNvGrpSpPr>
          <p:nvPr userDrawn="1"/>
        </p:nvGrpSpPr>
        <p:grpSpPr bwMode="auto">
          <a:xfrm>
            <a:off x="2362200" y="6324600"/>
            <a:ext cx="3429000" cy="533400"/>
            <a:chOff x="2362200" y="6324600"/>
            <a:chExt cx="3429000" cy="533400"/>
          </a:xfrm>
        </p:grpSpPr>
        <p:pic>
          <p:nvPicPr>
            <p:cNvPr id="59400" name="Picture 4" descr="File:DOE Logo Color.svg"/>
            <p:cNvPicPr>
              <a:picLocks noChangeAspect="1" noChangeArrowheads="1"/>
            </p:cNvPicPr>
            <p:nvPr/>
          </p:nvPicPr>
          <p:blipFill>
            <a:blip r:embed="rId9" cstate="print"/>
            <a:srcRect l="26323"/>
            <a:stretch>
              <a:fillRect/>
            </a:stretch>
          </p:blipFill>
          <p:spPr bwMode="auto">
            <a:xfrm>
              <a:off x="2362200" y="6324600"/>
              <a:ext cx="1219200" cy="457200"/>
            </a:xfrm>
            <a:prstGeom prst="rect">
              <a:avLst/>
            </a:prstGeom>
            <a:noFill/>
            <a:ln w="9525">
              <a:noFill/>
              <a:miter lim="800000"/>
              <a:headEnd/>
              <a:tailEnd/>
            </a:ln>
          </p:spPr>
        </p:pic>
        <p:cxnSp>
          <p:nvCxnSpPr>
            <p:cNvPr id="59401" name="Straight Connector 9"/>
            <p:cNvCxnSpPr>
              <a:cxnSpLocks noChangeShapeType="1"/>
            </p:cNvCxnSpPr>
            <p:nvPr/>
          </p:nvCxnSpPr>
          <p:spPr bwMode="auto">
            <a:xfrm>
              <a:off x="3657600" y="6400800"/>
              <a:ext cx="0" cy="304800"/>
            </a:xfrm>
            <a:prstGeom prst="line">
              <a:avLst/>
            </a:prstGeom>
            <a:noFill/>
            <a:ln w="19050" algn="ctr">
              <a:solidFill>
                <a:srgbClr val="006600"/>
              </a:solidFill>
              <a:round/>
              <a:headEnd/>
              <a:tailEnd/>
            </a:ln>
          </p:spPr>
        </p:cxnSp>
        <p:sp>
          <p:nvSpPr>
            <p:cNvPr id="11" name="TextBox 10"/>
            <p:cNvSpPr txBox="1"/>
            <p:nvPr/>
          </p:nvSpPr>
          <p:spPr>
            <a:xfrm>
              <a:off x="3657600" y="6400800"/>
              <a:ext cx="2133600" cy="457200"/>
            </a:xfrm>
            <a:prstGeom prst="rect">
              <a:avLst/>
            </a:prstGeom>
            <a:noFill/>
          </p:spPr>
          <p:txBody>
            <a:bodyPr tIns="91440" bIns="91440">
              <a:normAutofit/>
            </a:bodyPr>
            <a:lstStyle/>
            <a:p>
              <a:pPr defTabSz="914400">
                <a:buFont typeface="Arial" pitchFamily="34" charset="0"/>
                <a:buNone/>
                <a:defRPr/>
              </a:pPr>
              <a:r>
                <a:rPr lang="en-US" sz="1400" b="1" dirty="0">
                  <a:solidFill>
                    <a:srgbClr val="006600"/>
                  </a:solidFill>
                  <a:latin typeface="Segoe UI" pitchFamily="34" charset="0"/>
                  <a:ea typeface="Arial Unicode MS" pitchFamily="34" charset="-128"/>
                  <a:cs typeface="Segoe UI" pitchFamily="34" charset="0"/>
                </a:rPr>
                <a:t>Grid Tech Team</a:t>
              </a:r>
            </a:p>
          </p:txBody>
        </p:sp>
      </p:grpSp>
    </p:spTree>
    <p:extLst>
      <p:ext uri="{BB962C8B-B14F-4D97-AF65-F5344CB8AC3E}">
        <p14:creationId xmlns:p14="http://schemas.microsoft.com/office/powerpoint/2010/main" xmlns="" val="2758830959"/>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Lst>
  <p:hf hdr="0" ftr="0" dt="0"/>
  <p:txStyles>
    <p:titleStyle>
      <a:lvl1pPr algn="l" rtl="0" eaLnBrk="0" fontAlgn="base" hangingPunct="0">
        <a:spcBef>
          <a:spcPct val="0"/>
        </a:spcBef>
        <a:spcAft>
          <a:spcPct val="0"/>
        </a:spcAft>
        <a:defRPr sz="3600" kern="1200">
          <a:solidFill>
            <a:schemeClr val="bg1"/>
          </a:solidFill>
          <a:effectLst>
            <a:outerShdw blurRad="38100" dist="38100" dir="2700000" algn="tl">
              <a:srgbClr val="000000">
                <a:alpha val="43137"/>
              </a:srgbClr>
            </a:outerShdw>
          </a:effectLst>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notesSlide" Target="../notesSlides/notesSlide1.xml"/><Relationship Id="rId16" Type="http://schemas.openxmlformats.org/officeDocument/2006/relationships/image" Target="../media/image24.png"/><Relationship Id="rId20"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19" Type="http://schemas.openxmlformats.org/officeDocument/2006/relationships/image" Target="../media/image27.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809345"/>
            <a:ext cx="9007656" cy="1935804"/>
          </a:xfrm>
        </p:spPr>
        <p:txBody>
          <a:bodyPr>
            <a:noAutofit/>
          </a:bodyPr>
          <a:lstStyle/>
          <a:p>
            <a:r>
              <a:rPr lang="en-US" sz="4000" b="1" dirty="0" smtClean="0"/>
              <a:t>Smart Grid:  A National Perspective </a:t>
            </a:r>
            <a:br>
              <a:rPr lang="en-US" sz="4000" b="1" dirty="0" smtClean="0"/>
            </a:br>
            <a:r>
              <a:rPr lang="en-US" sz="4000" b="1" dirty="0" smtClean="0"/>
              <a:t>Albany Law School</a:t>
            </a:r>
            <a:endParaRPr lang="en-US" sz="4000" dirty="0">
              <a:effectLst/>
            </a:endParaRPr>
          </a:p>
        </p:txBody>
      </p:sp>
      <p:sp>
        <p:nvSpPr>
          <p:cNvPr id="3" name="Subtitle 2"/>
          <p:cNvSpPr>
            <a:spLocks noGrp="1"/>
          </p:cNvSpPr>
          <p:nvPr>
            <p:ph type="subTitle" idx="1"/>
          </p:nvPr>
        </p:nvSpPr>
        <p:spPr/>
        <p:txBody>
          <a:bodyPr>
            <a:noAutofit/>
          </a:bodyPr>
          <a:lstStyle/>
          <a:p>
            <a:r>
              <a:rPr lang="en-US" sz="2000" b="1" dirty="0" smtClean="0">
                <a:solidFill>
                  <a:schemeClr val="tx2"/>
                </a:solidFill>
              </a:rPr>
              <a:t>Patricia Hoffman</a:t>
            </a:r>
          </a:p>
          <a:p>
            <a:r>
              <a:rPr lang="en-US" sz="2000" b="1" dirty="0" smtClean="0">
                <a:solidFill>
                  <a:schemeClr val="tx2"/>
                </a:solidFill>
              </a:rPr>
              <a:t>Assistant Secretary</a:t>
            </a:r>
          </a:p>
          <a:p>
            <a:r>
              <a:rPr lang="en-US" sz="2000" b="1" dirty="0" smtClean="0">
                <a:solidFill>
                  <a:schemeClr val="tx2"/>
                </a:solidFill>
              </a:rPr>
              <a:t>Office of Electricity Delivery and Energy Reliability</a:t>
            </a:r>
          </a:p>
          <a:p>
            <a:r>
              <a:rPr lang="en-US" sz="2000" b="1" dirty="0" smtClean="0">
                <a:solidFill>
                  <a:schemeClr val="tx2"/>
                </a:solidFill>
              </a:rPr>
              <a:t>U.S. Department of Energy</a:t>
            </a:r>
          </a:p>
          <a:p>
            <a:r>
              <a:rPr lang="en-US" sz="2000" b="1" dirty="0" err="1" smtClean="0">
                <a:solidFill>
                  <a:schemeClr val="tx2"/>
                </a:solidFill>
              </a:rPr>
              <a:t>www.OE.energy.gov</a:t>
            </a:r>
            <a:endParaRPr lang="en-US" sz="2000" b="1" dirty="0">
              <a:solidFill>
                <a:schemeClr val="tx2"/>
              </a:solidFill>
            </a:endParaRPr>
          </a:p>
        </p:txBody>
      </p:sp>
      <p:pic>
        <p:nvPicPr>
          <p:cNvPr id="15362" name="Picture 2" descr="http://www.nationalcoatings.com/Portals/118964/images/doe-logo.png"/>
          <p:cNvPicPr>
            <a:picLocks noChangeAspect="1" noChangeArrowheads="1"/>
          </p:cNvPicPr>
          <p:nvPr/>
        </p:nvPicPr>
        <p:blipFill>
          <a:blip r:embed="rId2" cstate="print"/>
          <a:srcRect/>
          <a:stretch>
            <a:fillRect/>
          </a:stretch>
        </p:blipFill>
        <p:spPr bwMode="auto">
          <a:xfrm>
            <a:off x="152414" y="152401"/>
            <a:ext cx="3334149" cy="838199"/>
          </a:xfrm>
          <a:prstGeom prst="rect">
            <a:avLst/>
          </a:prstGeom>
          <a:noFill/>
        </p:spPr>
      </p:pic>
    </p:spTree>
    <p:extLst>
      <p:ext uri="{BB962C8B-B14F-4D97-AF65-F5344CB8AC3E}">
        <p14:creationId xmlns:p14="http://schemas.microsoft.com/office/powerpoint/2010/main" xmlns="" val="3388120500"/>
      </p:ext>
    </p:extLst>
  </p:cSld>
  <p:clrMapOvr>
    <a:masterClrMapping/>
  </p:clrMapOvr>
  <mc:AlternateContent xmlns:mc="http://schemas.openxmlformats.org/markup-compatibility/2006">
    <mc:Choice xmlns:p14="http://schemas.microsoft.com/office/powerpoint/2010/main" xmlns="" Requires="p14">
      <p:transition spd="slow" p14:dur="2000">
        <p:fad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152400" y="-76200"/>
            <a:ext cx="9448800" cy="6934200"/>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3555" name="Slide Number Placeholder 3"/>
          <p:cNvSpPr>
            <a:spLocks noGrp="1"/>
          </p:cNvSpPr>
          <p:nvPr>
            <p:ph type="sldNum" sz="quarter" idx="11"/>
          </p:nvPr>
        </p:nvSpPr>
        <p:spPr bwMode="auto">
          <a:xfrm>
            <a:off x="6624638" y="6515100"/>
            <a:ext cx="1260475" cy="252413"/>
          </a:xfrm>
          <a:ln>
            <a:miter lim="800000"/>
            <a:headEnd/>
            <a:tailEnd/>
          </a:ln>
          <a:extLst>
            <a:ext uri="{909E8E84-426E-40dd-AFC4-6F175D3DCCD1}">
              <a14:hiddenFill xmlns:a14="http://schemas.microsoft.com/office/drawing/2010/main" xmlns="">
                <a:solidFill>
                  <a:srgbClr val="FFFFFF"/>
                </a:solidFill>
              </a14:hiddenFill>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1BAECE2B-3933-4769-B8FA-14A807AB9C38}" type="slidenum">
              <a:rPr lang="en-US" altLang="en-US" smtClean="0">
                <a:solidFill>
                  <a:srgbClr val="000000"/>
                </a:solidFill>
              </a:rPr>
              <a:pPr fontAlgn="base">
                <a:spcBef>
                  <a:spcPct val="0"/>
                </a:spcBef>
                <a:spcAft>
                  <a:spcPct val="0"/>
                </a:spcAft>
                <a:defRPr/>
              </a:pPr>
              <a:t>2</a:t>
            </a:fld>
            <a:endParaRPr lang="en-US" altLang="en-US" smtClean="0">
              <a:solidFill>
                <a:srgbClr val="000000"/>
              </a:solidFill>
            </a:endParaRPr>
          </a:p>
        </p:txBody>
      </p:sp>
      <p:sp>
        <p:nvSpPr>
          <p:cNvPr id="42" name="Rectangle 41"/>
          <p:cNvSpPr/>
          <p:nvPr/>
        </p:nvSpPr>
        <p:spPr>
          <a:xfrm>
            <a:off x="0" y="985838"/>
            <a:ext cx="9144000" cy="5872162"/>
          </a:xfrm>
          <a:prstGeom prst="rect">
            <a:avLst/>
          </a:prstGeom>
          <a:solidFill>
            <a:sysClr val="windowText" lastClr="000000"/>
          </a:solidFill>
          <a:ln w="9525" cap="flat" cmpd="sng" algn="ctr">
            <a:no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kern="0">
              <a:solidFill>
                <a:sysClr val="window" lastClr="FFFFFF"/>
              </a:solidFill>
              <a:latin typeface="Calibri"/>
              <a:cs typeface="+mn-cs"/>
            </a:endParaRPr>
          </a:p>
        </p:txBody>
      </p:sp>
      <p:pic>
        <p:nvPicPr>
          <p:cNvPr id="43" name="Picture 42" descr="images-01.pn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992188"/>
            <a:ext cx="9144000" cy="586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43" descr="images-02.png"/>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992188"/>
            <a:ext cx="9144000" cy="586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44" descr="images-03.png"/>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0" y="992188"/>
            <a:ext cx="9144000" cy="586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45" descr="images-04.png"/>
          <p:cNvPicPr>
            <a:picLocks noChangeAspect="1"/>
          </p:cNvPicPr>
          <p:nvPr/>
        </p:nvPicPr>
        <p:blipFill>
          <a:blip r:embed="rId6">
            <a:extLst>
              <a:ext uri="{28A0092B-C50C-407E-A947-70E740481C1C}">
                <a14:useLocalDpi xmlns:a14="http://schemas.microsoft.com/office/drawing/2010/main" xmlns="" val="0"/>
              </a:ext>
            </a:extLst>
          </a:blip>
          <a:srcRect/>
          <a:stretch>
            <a:fillRect/>
          </a:stretch>
        </p:blipFill>
        <p:spPr bwMode="auto">
          <a:xfrm>
            <a:off x="0" y="992188"/>
            <a:ext cx="9144000" cy="586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46" descr="images-05.png"/>
          <p:cNvPicPr>
            <a:picLocks noChangeAspect="1"/>
          </p:cNvPicPr>
          <p:nvPr/>
        </p:nvPicPr>
        <p:blipFill>
          <a:blip r:embed="rId7">
            <a:extLst>
              <a:ext uri="{28A0092B-C50C-407E-A947-70E740481C1C}">
                <a14:useLocalDpi xmlns:a14="http://schemas.microsoft.com/office/drawing/2010/main" xmlns="" val="0"/>
              </a:ext>
            </a:extLst>
          </a:blip>
          <a:srcRect/>
          <a:stretch>
            <a:fillRect/>
          </a:stretch>
        </p:blipFill>
        <p:spPr bwMode="auto">
          <a:xfrm>
            <a:off x="0" y="992188"/>
            <a:ext cx="9144000" cy="586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47" descr="images-06.png"/>
          <p:cNvPicPr>
            <a:picLocks noChangeAspect="1"/>
          </p:cNvPicPr>
          <p:nvPr/>
        </p:nvPicPr>
        <p:blipFill>
          <a:blip r:embed="rId8">
            <a:extLst>
              <a:ext uri="{28A0092B-C50C-407E-A947-70E740481C1C}">
                <a14:useLocalDpi xmlns:a14="http://schemas.microsoft.com/office/drawing/2010/main" xmlns="" val="0"/>
              </a:ext>
            </a:extLst>
          </a:blip>
          <a:srcRect/>
          <a:stretch>
            <a:fillRect/>
          </a:stretch>
        </p:blipFill>
        <p:spPr bwMode="auto">
          <a:xfrm>
            <a:off x="0" y="985838"/>
            <a:ext cx="9144000" cy="5864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 name="Group 48"/>
          <p:cNvGrpSpPr>
            <a:grpSpLocks/>
          </p:cNvGrpSpPr>
          <p:nvPr/>
        </p:nvGrpSpPr>
        <p:grpSpPr bwMode="auto">
          <a:xfrm>
            <a:off x="128588" y="1143000"/>
            <a:ext cx="1354137" cy="4079875"/>
            <a:chOff x="129077" y="1143000"/>
            <a:chExt cx="1354283" cy="4079240"/>
          </a:xfrm>
        </p:grpSpPr>
        <p:pic>
          <p:nvPicPr>
            <p:cNvPr id="22567" name="Picture 49" descr="images-07.png"/>
            <p:cNvPicPr>
              <a:picLocks noChangeAspect="1"/>
            </p:cNvPicPr>
            <p:nvPr/>
          </p:nvPicPr>
          <p:blipFill>
            <a:blip r:embed="rId9">
              <a:extLst>
                <a:ext uri="{28A0092B-C50C-407E-A947-70E740481C1C}">
                  <a14:useLocalDpi xmlns:a14="http://schemas.microsoft.com/office/drawing/2010/main" xmlns="" val="0"/>
                </a:ext>
              </a:extLst>
            </a:blip>
            <a:srcRect/>
            <a:stretch>
              <a:fillRect/>
            </a:stretch>
          </p:blipFill>
          <p:spPr bwMode="auto">
            <a:xfrm>
              <a:off x="129077" y="1180861"/>
              <a:ext cx="1347126" cy="40413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68" name="Picture 50" descr="images-20.png"/>
            <p:cNvPicPr>
              <a:picLocks noChangeAspect="1"/>
            </p:cNvPicPr>
            <p:nvPr/>
          </p:nvPicPr>
          <p:blipFill>
            <a:blip r:embed="rId10">
              <a:extLst>
                <a:ext uri="{28A0092B-C50C-407E-A947-70E740481C1C}">
                  <a14:useLocalDpi xmlns:a14="http://schemas.microsoft.com/office/drawing/2010/main" xmlns="" val="0"/>
                </a:ext>
              </a:extLst>
            </a:blip>
            <a:srcRect/>
            <a:stretch>
              <a:fillRect/>
            </a:stretch>
          </p:blipFill>
          <p:spPr bwMode="auto">
            <a:xfrm>
              <a:off x="193081" y="1920281"/>
              <a:ext cx="1219119" cy="121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 name="TextBox 51"/>
            <p:cNvSpPr txBox="1"/>
            <p:nvPr/>
          </p:nvSpPr>
          <p:spPr>
            <a:xfrm>
              <a:off x="203697" y="1143000"/>
              <a:ext cx="1208218" cy="523793"/>
            </a:xfrm>
            <a:prstGeom prst="rect">
              <a:avLst/>
            </a:prstGeom>
            <a:noFill/>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sz="1400" b="1" kern="0" dirty="0">
                  <a:solidFill>
                    <a:sysClr val="window" lastClr="FFFFFF"/>
                  </a:solidFill>
                  <a:latin typeface="Arial Narrow Bold"/>
                  <a:cs typeface="Arial Narrow Bold"/>
                </a:rPr>
                <a:t>Growing Asset</a:t>
              </a:r>
            </a:p>
            <a:p>
              <a:pPr algn="ctr" fontAlgn="auto">
                <a:spcBef>
                  <a:spcPts val="0"/>
                </a:spcBef>
                <a:spcAft>
                  <a:spcPts val="0"/>
                </a:spcAft>
                <a:defRPr/>
              </a:pPr>
              <a:r>
                <a:rPr lang="en-US" sz="1400" b="1" kern="0" dirty="0">
                  <a:solidFill>
                    <a:sysClr val="window" lastClr="FFFFFF"/>
                  </a:solidFill>
                  <a:latin typeface="Arial Narrow Bold"/>
                  <a:cs typeface="Arial Narrow Bold"/>
                </a:rPr>
                <a:t>Stress</a:t>
              </a:r>
            </a:p>
          </p:txBody>
        </p:sp>
        <p:sp>
          <p:nvSpPr>
            <p:cNvPr id="53" name="TextBox 52"/>
            <p:cNvSpPr txBox="1"/>
            <p:nvPr/>
          </p:nvSpPr>
          <p:spPr>
            <a:xfrm>
              <a:off x="132252" y="3179446"/>
              <a:ext cx="1351108" cy="1923751"/>
            </a:xfrm>
            <a:prstGeom prst="rect">
              <a:avLst/>
            </a:prstGeom>
            <a:noFill/>
            <a:effectLst>
              <a:outerShdw blurRad="50800" dist="38100" dir="2700000" algn="tl" rotWithShape="0">
                <a:prstClr val="black">
                  <a:alpha val="40000"/>
                </a:prstClr>
              </a:outerShdw>
            </a:effectLst>
          </p:spPr>
          <p:txBody>
            <a:bodyPr>
              <a:spAutoFit/>
            </a:bodyPr>
            <a:lstStyle/>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Operating Closer to Edge</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Lower System Inertia</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Aging Infrastructure</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Fewer Power Engineers</a:t>
              </a:r>
            </a:p>
          </p:txBody>
        </p:sp>
      </p:grpSp>
      <p:grpSp>
        <p:nvGrpSpPr>
          <p:cNvPr id="3" name="Group 53"/>
          <p:cNvGrpSpPr>
            <a:grpSpLocks/>
          </p:cNvGrpSpPr>
          <p:nvPr/>
        </p:nvGrpSpPr>
        <p:grpSpPr bwMode="auto">
          <a:xfrm>
            <a:off x="1633538" y="1158875"/>
            <a:ext cx="1363662" cy="3578225"/>
            <a:chOff x="1632757" y="1158240"/>
            <a:chExt cx="1364443" cy="3578234"/>
          </a:xfrm>
        </p:grpSpPr>
        <p:pic>
          <p:nvPicPr>
            <p:cNvPr id="22563" name="Picture 54" descr="images-08.png"/>
            <p:cNvPicPr>
              <a:picLocks noChangeAspect="1"/>
            </p:cNvPicPr>
            <p:nvPr/>
          </p:nvPicPr>
          <p:blipFill>
            <a:blip r:embed="rId11">
              <a:extLst>
                <a:ext uri="{28A0092B-C50C-407E-A947-70E740481C1C}">
                  <a14:useLocalDpi xmlns:a14="http://schemas.microsoft.com/office/drawing/2010/main" xmlns="" val="0"/>
                </a:ext>
              </a:extLst>
            </a:blip>
            <a:srcRect/>
            <a:stretch>
              <a:fillRect/>
            </a:stretch>
          </p:blipFill>
          <p:spPr bwMode="auto">
            <a:xfrm>
              <a:off x="1632757" y="1176647"/>
              <a:ext cx="1347126" cy="35598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64" name="Picture 55" descr="images-13.png"/>
            <p:cNvPicPr>
              <a:picLocks noChangeAspect="1"/>
            </p:cNvPicPr>
            <p:nvPr/>
          </p:nvPicPr>
          <p:blipFill>
            <a:blip r:embed="rId12">
              <a:extLst>
                <a:ext uri="{28A0092B-C50C-407E-A947-70E740481C1C}">
                  <a14:useLocalDpi xmlns:a14="http://schemas.microsoft.com/office/drawing/2010/main" xmlns="" val="0"/>
                </a:ext>
              </a:extLst>
            </a:blip>
            <a:srcRect/>
            <a:stretch>
              <a:fillRect/>
            </a:stretch>
          </p:blipFill>
          <p:spPr bwMode="auto">
            <a:xfrm>
              <a:off x="1696761" y="1920281"/>
              <a:ext cx="1219119" cy="121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 name="TextBox 56"/>
            <p:cNvSpPr txBox="1"/>
            <p:nvPr/>
          </p:nvSpPr>
          <p:spPr>
            <a:xfrm>
              <a:off x="1635934" y="3180720"/>
              <a:ext cx="1361266" cy="1246191"/>
            </a:xfrm>
            <a:prstGeom prst="rect">
              <a:avLst/>
            </a:prstGeom>
            <a:noFill/>
            <a:effectLst>
              <a:outerShdw blurRad="50800" dist="38100" dir="2700000" algn="tl" rotWithShape="0">
                <a:prstClr val="black">
                  <a:alpha val="40000"/>
                </a:prstClr>
              </a:outerShdw>
            </a:effectLst>
          </p:spPr>
          <p:txBody>
            <a:bodyPr>
              <a:spAutoFit/>
            </a:bodyPr>
            <a:lstStyle/>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More Dynamic</a:t>
              </a:r>
              <a:br>
                <a:rPr lang="en-US" sz="1300" kern="0" dirty="0">
                  <a:solidFill>
                    <a:sysClr val="window" lastClr="FFFFFF"/>
                  </a:solidFill>
                  <a:latin typeface="Arial Narrow Bold"/>
                  <a:cs typeface="Arial Narrow Bold"/>
                </a:rPr>
              </a:br>
              <a:r>
                <a:rPr lang="en-US" sz="1300" kern="0" dirty="0">
                  <a:solidFill>
                    <a:sysClr val="window" lastClr="FFFFFF"/>
                  </a:solidFill>
                  <a:latin typeface="Arial Narrow Bold"/>
                  <a:cs typeface="Arial Narrow Bold"/>
                </a:rPr>
                <a:t>Behavior</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More Stochastic</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Multi-level</a:t>
              </a:r>
              <a:br>
                <a:rPr lang="en-US" sz="1300" kern="0" dirty="0">
                  <a:solidFill>
                    <a:sysClr val="window" lastClr="FFFFFF"/>
                  </a:solidFill>
                  <a:latin typeface="Arial Narrow Bold"/>
                  <a:cs typeface="Arial Narrow Bold"/>
                </a:rPr>
              </a:br>
              <a:r>
                <a:rPr lang="en-US" sz="1300" kern="0" dirty="0">
                  <a:solidFill>
                    <a:sysClr val="window" lastClr="FFFFFF"/>
                  </a:solidFill>
                  <a:latin typeface="Arial Narrow Bold"/>
                  <a:cs typeface="Arial Narrow Bold"/>
                </a:rPr>
                <a:t>Coordination</a:t>
              </a:r>
            </a:p>
          </p:txBody>
        </p:sp>
        <p:sp>
          <p:nvSpPr>
            <p:cNvPr id="58" name="TextBox 57"/>
            <p:cNvSpPr txBox="1"/>
            <p:nvPr/>
          </p:nvSpPr>
          <p:spPr>
            <a:xfrm>
              <a:off x="1707412" y="1158240"/>
              <a:ext cx="1208780" cy="738190"/>
            </a:xfrm>
            <a:prstGeom prst="rect">
              <a:avLst/>
            </a:prstGeom>
            <a:noFill/>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sz="1400" b="1" kern="0" dirty="0">
                  <a:solidFill>
                    <a:sysClr val="window" lastClr="FFFFFF"/>
                  </a:solidFill>
                  <a:latin typeface="Arial Narrow Bold"/>
                  <a:cs typeface="Arial Narrow Bold"/>
                </a:rPr>
                <a:t>Increased</a:t>
              </a:r>
            </a:p>
            <a:p>
              <a:pPr algn="ctr" fontAlgn="auto">
                <a:spcBef>
                  <a:spcPts val="0"/>
                </a:spcBef>
                <a:spcAft>
                  <a:spcPts val="0"/>
                </a:spcAft>
                <a:defRPr/>
              </a:pPr>
              <a:r>
                <a:rPr lang="en-US" sz="1400" b="1" kern="0" dirty="0">
                  <a:solidFill>
                    <a:sysClr val="window" lastClr="FFFFFF"/>
                  </a:solidFill>
                  <a:latin typeface="Arial Narrow Bold"/>
                  <a:cs typeface="Arial Narrow Bold"/>
                </a:rPr>
                <a:t>Variable</a:t>
              </a:r>
            </a:p>
            <a:p>
              <a:pPr algn="ctr" fontAlgn="auto">
                <a:spcBef>
                  <a:spcPts val="0"/>
                </a:spcBef>
                <a:spcAft>
                  <a:spcPts val="0"/>
                </a:spcAft>
                <a:defRPr/>
              </a:pPr>
              <a:r>
                <a:rPr lang="en-US" sz="1400" b="1" kern="0" dirty="0">
                  <a:solidFill>
                    <a:sysClr val="window" lastClr="FFFFFF"/>
                  </a:solidFill>
                  <a:latin typeface="Arial Narrow Bold"/>
                  <a:cs typeface="Arial Narrow Bold"/>
                </a:rPr>
                <a:t>Generation</a:t>
              </a:r>
            </a:p>
          </p:txBody>
        </p:sp>
      </p:grpSp>
      <p:grpSp>
        <p:nvGrpSpPr>
          <p:cNvPr id="5" name="Group 58"/>
          <p:cNvGrpSpPr>
            <a:grpSpLocks/>
          </p:cNvGrpSpPr>
          <p:nvPr/>
        </p:nvGrpSpPr>
        <p:grpSpPr bwMode="auto">
          <a:xfrm>
            <a:off x="3149600" y="1182688"/>
            <a:ext cx="1354138" cy="3643312"/>
            <a:chOff x="3149600" y="1182844"/>
            <a:chExt cx="1354283" cy="3643841"/>
          </a:xfrm>
        </p:grpSpPr>
        <p:pic>
          <p:nvPicPr>
            <p:cNvPr id="22559" name="Picture 59" descr="images-09.png"/>
            <p:cNvPicPr>
              <a:picLocks noChangeAspect="1"/>
            </p:cNvPicPr>
            <p:nvPr/>
          </p:nvPicPr>
          <p:blipFill>
            <a:blip r:embed="rId13">
              <a:extLst>
                <a:ext uri="{28A0092B-C50C-407E-A947-70E740481C1C}">
                  <a14:useLocalDpi xmlns:a14="http://schemas.microsoft.com/office/drawing/2010/main" xmlns="" val="0"/>
                </a:ext>
              </a:extLst>
            </a:blip>
            <a:srcRect/>
            <a:stretch>
              <a:fillRect/>
            </a:stretch>
          </p:blipFill>
          <p:spPr bwMode="auto">
            <a:xfrm>
              <a:off x="3156757" y="1182844"/>
              <a:ext cx="1347126" cy="3297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60" name="Picture 60" descr="images-14.png"/>
            <p:cNvPicPr>
              <a:picLocks noChangeAspect="1"/>
            </p:cNvPicPr>
            <p:nvPr/>
          </p:nvPicPr>
          <p:blipFill>
            <a:blip r:embed="rId14">
              <a:extLst>
                <a:ext uri="{28A0092B-C50C-407E-A947-70E740481C1C}">
                  <a14:useLocalDpi xmlns:a14="http://schemas.microsoft.com/office/drawing/2010/main" xmlns="" val="0"/>
                </a:ext>
              </a:extLst>
            </a:blip>
            <a:srcRect/>
            <a:stretch>
              <a:fillRect/>
            </a:stretch>
          </p:blipFill>
          <p:spPr bwMode="auto">
            <a:xfrm>
              <a:off x="3220761" y="1920281"/>
              <a:ext cx="1219119" cy="121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2" name="TextBox 61"/>
            <p:cNvSpPr txBox="1"/>
            <p:nvPr/>
          </p:nvSpPr>
          <p:spPr>
            <a:xfrm>
              <a:off x="3149600" y="3180209"/>
              <a:ext cx="1351108" cy="1646476"/>
            </a:xfrm>
            <a:prstGeom prst="rect">
              <a:avLst/>
            </a:prstGeom>
            <a:noFill/>
            <a:effectLst>
              <a:outerShdw blurRad="50800" dist="38100" dir="2700000" algn="tl" rotWithShape="0">
                <a:prstClr val="black">
                  <a:alpha val="40000"/>
                </a:prstClr>
              </a:outerShdw>
            </a:effectLst>
          </p:spPr>
          <p:txBody>
            <a:bodyPr>
              <a:spAutoFit/>
            </a:bodyPr>
            <a:lstStyle/>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Broader Markets &amp; More Services</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Greater</a:t>
              </a:r>
              <a:br>
                <a:rPr lang="en-US" sz="1300" kern="0" dirty="0">
                  <a:solidFill>
                    <a:sysClr val="window" lastClr="FFFFFF"/>
                  </a:solidFill>
                  <a:latin typeface="Arial Narrow Bold"/>
                  <a:cs typeface="Arial Narrow Bold"/>
                </a:rPr>
              </a:br>
              <a:r>
                <a:rPr lang="en-US" sz="1300" kern="0" dirty="0">
                  <a:solidFill>
                    <a:sysClr val="window" lastClr="FFFFFF"/>
                  </a:solidFill>
                  <a:latin typeface="Arial Narrow Bold"/>
                  <a:cs typeface="Arial Narrow Bold"/>
                </a:rPr>
                <a:t>Complexity</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Market Clearing </a:t>
              </a:r>
              <a:r>
                <a:rPr lang="en-US" sz="1300" b="1" kern="0" dirty="0">
                  <a:solidFill>
                    <a:sysClr val="window" lastClr="FFFFFF"/>
                  </a:solidFill>
                  <a:latin typeface="Arial Narrow Bold"/>
                  <a:cs typeface="Arial Narrow Bold"/>
                </a:rPr>
                <a:t>at Shorter Intervals</a:t>
              </a:r>
            </a:p>
          </p:txBody>
        </p:sp>
        <p:sp>
          <p:nvSpPr>
            <p:cNvPr id="63" name="TextBox 62"/>
            <p:cNvSpPr txBox="1"/>
            <p:nvPr/>
          </p:nvSpPr>
          <p:spPr>
            <a:xfrm>
              <a:off x="3221046" y="1279695"/>
              <a:ext cx="1208216" cy="523951"/>
            </a:xfrm>
            <a:prstGeom prst="rect">
              <a:avLst/>
            </a:prstGeom>
            <a:noFill/>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sz="1400" b="1" kern="0" dirty="0">
                  <a:solidFill>
                    <a:sysClr val="window" lastClr="FFFFFF"/>
                  </a:solidFill>
                  <a:latin typeface="Arial Narrow Bold"/>
                  <a:cs typeface="Arial Narrow Bold"/>
                </a:rPr>
                <a:t>More Dynamic</a:t>
              </a:r>
            </a:p>
            <a:p>
              <a:pPr algn="ctr" fontAlgn="auto">
                <a:spcBef>
                  <a:spcPts val="0"/>
                </a:spcBef>
                <a:spcAft>
                  <a:spcPts val="0"/>
                </a:spcAft>
                <a:defRPr/>
              </a:pPr>
              <a:r>
                <a:rPr lang="en-US" sz="1400" b="1" kern="0" dirty="0">
                  <a:solidFill>
                    <a:sysClr val="window" lastClr="FFFFFF"/>
                  </a:solidFill>
                  <a:latin typeface="Arial Narrow Bold"/>
                  <a:cs typeface="Arial Narrow Bold"/>
                </a:rPr>
                <a:t>Markets</a:t>
              </a:r>
            </a:p>
          </p:txBody>
        </p:sp>
      </p:grpSp>
      <p:grpSp>
        <p:nvGrpSpPr>
          <p:cNvPr id="6" name="Group 63"/>
          <p:cNvGrpSpPr>
            <a:grpSpLocks/>
          </p:cNvGrpSpPr>
          <p:nvPr/>
        </p:nvGrpSpPr>
        <p:grpSpPr bwMode="auto">
          <a:xfrm>
            <a:off x="4670425" y="1158875"/>
            <a:ext cx="1365250" cy="3467100"/>
            <a:chOff x="4670597" y="1158240"/>
            <a:chExt cx="1364443" cy="3468390"/>
          </a:xfrm>
        </p:grpSpPr>
        <p:pic>
          <p:nvPicPr>
            <p:cNvPr id="22555" name="Picture 64" descr="images-10.png"/>
            <p:cNvPicPr>
              <a:picLocks noChangeAspect="1"/>
            </p:cNvPicPr>
            <p:nvPr/>
          </p:nvPicPr>
          <p:blipFill>
            <a:blip r:embed="rId15">
              <a:extLst>
                <a:ext uri="{28A0092B-C50C-407E-A947-70E740481C1C}">
                  <a14:useLocalDpi xmlns:a14="http://schemas.microsoft.com/office/drawing/2010/main" xmlns="" val="0"/>
                </a:ext>
              </a:extLst>
            </a:blip>
            <a:srcRect/>
            <a:stretch>
              <a:fillRect/>
            </a:stretch>
          </p:blipFill>
          <p:spPr bwMode="auto">
            <a:xfrm>
              <a:off x="4670597" y="1176748"/>
              <a:ext cx="1347126" cy="3303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56" name="Picture 65" descr="images-21.png"/>
            <p:cNvPicPr>
              <a:picLocks noChangeAspect="1"/>
            </p:cNvPicPr>
            <p:nvPr/>
          </p:nvPicPr>
          <p:blipFill>
            <a:blip r:embed="rId16">
              <a:extLst>
                <a:ext uri="{28A0092B-C50C-407E-A947-70E740481C1C}">
                  <a14:useLocalDpi xmlns:a14="http://schemas.microsoft.com/office/drawing/2010/main" xmlns="" val="0"/>
                </a:ext>
              </a:extLst>
            </a:blip>
            <a:srcRect/>
            <a:stretch>
              <a:fillRect/>
            </a:stretch>
          </p:blipFill>
          <p:spPr bwMode="auto">
            <a:xfrm>
              <a:off x="4734601" y="1920281"/>
              <a:ext cx="1219119" cy="121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7" name="TextBox 66"/>
            <p:cNvSpPr txBox="1"/>
            <p:nvPr/>
          </p:nvSpPr>
          <p:spPr>
            <a:xfrm>
              <a:off x="4673770" y="3179880"/>
              <a:ext cx="1361270" cy="1446750"/>
            </a:xfrm>
            <a:prstGeom prst="rect">
              <a:avLst/>
            </a:prstGeom>
            <a:noFill/>
            <a:effectLst>
              <a:outerShdw blurRad="50800" dist="38100" dir="2700000" algn="tl" rotWithShape="0">
                <a:prstClr val="black">
                  <a:alpha val="40000"/>
                </a:prstClr>
              </a:outerShdw>
            </a:effectLst>
          </p:spPr>
          <p:txBody>
            <a:bodyPr>
              <a:spAutoFit/>
            </a:bodyPr>
            <a:lstStyle/>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Demand</a:t>
              </a:r>
              <a:br>
                <a:rPr lang="en-US" sz="1300" kern="0" dirty="0">
                  <a:solidFill>
                    <a:sysClr val="window" lastClr="FFFFFF"/>
                  </a:solidFill>
                  <a:latin typeface="Arial Narrow Bold"/>
                  <a:cs typeface="Arial Narrow Bold"/>
                </a:rPr>
              </a:br>
              <a:r>
                <a:rPr lang="en-US" sz="1300" kern="0" dirty="0">
                  <a:solidFill>
                    <a:sysClr val="window" lastClr="FFFFFF"/>
                  </a:solidFill>
                  <a:latin typeface="Arial Narrow Bold"/>
                  <a:cs typeface="Arial Narrow Bold"/>
                </a:rPr>
                <a:t>Response</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Energy Storage / Electric Vehicles</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Dynamic</a:t>
              </a:r>
              <a:br>
                <a:rPr lang="en-US" sz="1300" kern="0" dirty="0">
                  <a:solidFill>
                    <a:sysClr val="window" lastClr="FFFFFF"/>
                  </a:solidFill>
                  <a:latin typeface="Arial Narrow Bold"/>
                  <a:cs typeface="Arial Narrow Bold"/>
                </a:rPr>
              </a:br>
              <a:r>
                <a:rPr lang="en-US" sz="1300" kern="0" dirty="0">
                  <a:solidFill>
                    <a:sysClr val="window" lastClr="FFFFFF"/>
                  </a:solidFill>
                  <a:latin typeface="Arial Narrow Bold"/>
                  <a:cs typeface="Arial Narrow Bold"/>
                </a:rPr>
                <a:t>T&amp;D Assets</a:t>
              </a:r>
            </a:p>
          </p:txBody>
        </p:sp>
        <p:sp>
          <p:nvSpPr>
            <p:cNvPr id="68" name="TextBox 67"/>
            <p:cNvSpPr txBox="1"/>
            <p:nvPr/>
          </p:nvSpPr>
          <p:spPr>
            <a:xfrm>
              <a:off x="4745166" y="1158240"/>
              <a:ext cx="1208960" cy="738463"/>
            </a:xfrm>
            <a:prstGeom prst="rect">
              <a:avLst/>
            </a:prstGeom>
            <a:noFill/>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sz="1400" b="1" kern="0" dirty="0">
                  <a:solidFill>
                    <a:sysClr val="window" lastClr="FFFFFF"/>
                  </a:solidFill>
                  <a:latin typeface="Arial Narrow Bold"/>
                  <a:cs typeface="Arial Narrow Bold"/>
                </a:rPr>
                <a:t>New</a:t>
              </a:r>
            </a:p>
            <a:p>
              <a:pPr algn="ctr" fontAlgn="auto">
                <a:spcBef>
                  <a:spcPts val="0"/>
                </a:spcBef>
                <a:spcAft>
                  <a:spcPts val="0"/>
                </a:spcAft>
                <a:defRPr/>
              </a:pPr>
              <a:r>
                <a:rPr lang="en-US" sz="1400" b="1" kern="0" dirty="0">
                  <a:solidFill>
                    <a:sysClr val="window" lastClr="FFFFFF"/>
                  </a:solidFill>
                  <a:latin typeface="Arial Narrow Bold"/>
                  <a:cs typeface="Arial Narrow Bold"/>
                </a:rPr>
                <a:t>Controllable</a:t>
              </a:r>
            </a:p>
            <a:p>
              <a:pPr algn="ctr" fontAlgn="auto">
                <a:spcBef>
                  <a:spcPts val="0"/>
                </a:spcBef>
                <a:spcAft>
                  <a:spcPts val="0"/>
                </a:spcAft>
                <a:defRPr/>
              </a:pPr>
              <a:r>
                <a:rPr lang="en-US" sz="1400" b="1" kern="0" dirty="0">
                  <a:solidFill>
                    <a:sysClr val="window" lastClr="FFFFFF"/>
                  </a:solidFill>
                  <a:latin typeface="Arial Narrow Bold"/>
                  <a:cs typeface="Arial Narrow Bold"/>
                </a:rPr>
                <a:t>Assets</a:t>
              </a:r>
            </a:p>
          </p:txBody>
        </p:sp>
      </p:grpSp>
      <p:grpSp>
        <p:nvGrpSpPr>
          <p:cNvPr id="7" name="Group 68"/>
          <p:cNvGrpSpPr>
            <a:grpSpLocks/>
          </p:cNvGrpSpPr>
          <p:nvPr/>
        </p:nvGrpSpPr>
        <p:grpSpPr bwMode="auto">
          <a:xfrm>
            <a:off x="6173788" y="1182688"/>
            <a:ext cx="1354137" cy="3571875"/>
            <a:chOff x="6174277" y="1182862"/>
            <a:chExt cx="1354283" cy="3572018"/>
          </a:xfrm>
        </p:grpSpPr>
        <p:pic>
          <p:nvPicPr>
            <p:cNvPr id="22551" name="Picture 69" descr="images-11.png"/>
            <p:cNvPicPr>
              <a:picLocks noChangeAspect="1"/>
            </p:cNvPicPr>
            <p:nvPr/>
          </p:nvPicPr>
          <p:blipFill>
            <a:blip r:embed="rId17">
              <a:extLst>
                <a:ext uri="{28A0092B-C50C-407E-A947-70E740481C1C}">
                  <a14:useLocalDpi xmlns:a14="http://schemas.microsoft.com/office/drawing/2010/main" xmlns="" val="0"/>
                </a:ext>
              </a:extLst>
            </a:blip>
            <a:srcRect/>
            <a:stretch>
              <a:fillRect/>
            </a:stretch>
          </p:blipFill>
          <p:spPr bwMode="auto">
            <a:xfrm>
              <a:off x="6174277" y="1182862"/>
              <a:ext cx="1347126" cy="3572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52" name="Picture 70" descr="images-16.png"/>
            <p:cNvPicPr>
              <a:picLocks noChangeAspect="1"/>
            </p:cNvPicPr>
            <p:nvPr/>
          </p:nvPicPr>
          <p:blipFill>
            <a:blip r:embed="rId18">
              <a:extLst>
                <a:ext uri="{28A0092B-C50C-407E-A947-70E740481C1C}">
                  <a14:useLocalDpi xmlns:a14="http://schemas.microsoft.com/office/drawing/2010/main" xmlns="" val="0"/>
                </a:ext>
              </a:extLst>
            </a:blip>
            <a:srcRect/>
            <a:stretch>
              <a:fillRect/>
            </a:stretch>
          </p:blipFill>
          <p:spPr bwMode="auto">
            <a:xfrm>
              <a:off x="6238281" y="1920281"/>
              <a:ext cx="1219119" cy="1219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2" name="TextBox 71"/>
            <p:cNvSpPr txBox="1"/>
            <p:nvPr/>
          </p:nvSpPr>
          <p:spPr>
            <a:xfrm>
              <a:off x="6177452" y="3180017"/>
              <a:ext cx="1351108" cy="1446270"/>
            </a:xfrm>
            <a:prstGeom prst="rect">
              <a:avLst/>
            </a:prstGeom>
            <a:noFill/>
            <a:effectLst>
              <a:outerShdw blurRad="50800" dist="38100" dir="2700000" algn="tl" rotWithShape="0">
                <a:prstClr val="black">
                  <a:alpha val="40000"/>
                </a:prstClr>
              </a:outerShdw>
            </a:effectLst>
          </p:spPr>
          <p:txBody>
            <a:bodyPr>
              <a:spAutoFit/>
            </a:bodyPr>
            <a:lstStyle/>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PMU &amp; Over the Horizon</a:t>
              </a:r>
              <a:br>
                <a:rPr lang="en-US" sz="1300" kern="0" dirty="0">
                  <a:solidFill>
                    <a:sysClr val="window" lastClr="FFFFFF"/>
                  </a:solidFill>
                  <a:latin typeface="Arial Narrow Bold"/>
                  <a:cs typeface="Arial Narrow Bold"/>
                </a:rPr>
              </a:br>
              <a:r>
                <a:rPr lang="en-US" sz="1300" kern="0" dirty="0">
                  <a:solidFill>
                    <a:sysClr val="window" lastClr="FFFFFF"/>
                  </a:solidFill>
                  <a:latin typeface="Arial Narrow Bold"/>
                  <a:cs typeface="Arial Narrow Bold"/>
                </a:rPr>
                <a:t>Monitoring</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New control paradigms</a:t>
              </a:r>
            </a:p>
            <a:p>
              <a:pPr marL="91440" indent="-100584" fontAlgn="auto">
                <a:spcBef>
                  <a:spcPts val="0"/>
                </a:spcBef>
                <a:spcAft>
                  <a:spcPts val="600"/>
                </a:spcAft>
                <a:buSzPct val="50000"/>
                <a:buFont typeface="Lucida Grande"/>
                <a:buChar char="▶"/>
                <a:defRPr/>
              </a:pPr>
              <a:endParaRPr lang="en-US" sz="1300" kern="0" dirty="0">
                <a:solidFill>
                  <a:sysClr val="window" lastClr="FFFFFF"/>
                </a:solidFill>
                <a:latin typeface="Arial Narrow Bold"/>
                <a:cs typeface="Arial Narrow Bold"/>
              </a:endParaRPr>
            </a:p>
          </p:txBody>
        </p:sp>
        <p:sp>
          <p:nvSpPr>
            <p:cNvPr id="73" name="TextBox 72"/>
            <p:cNvSpPr txBox="1"/>
            <p:nvPr/>
          </p:nvSpPr>
          <p:spPr>
            <a:xfrm>
              <a:off x="6237784" y="1279703"/>
              <a:ext cx="1209805" cy="307987"/>
            </a:xfrm>
            <a:prstGeom prst="rect">
              <a:avLst/>
            </a:prstGeom>
            <a:noFill/>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sz="1400" b="1" kern="0" dirty="0">
                  <a:solidFill>
                    <a:sysClr val="window" lastClr="FFFFFF"/>
                  </a:solidFill>
                  <a:latin typeface="Arial Narrow Bold"/>
                  <a:cs typeface="Arial Narrow Bold"/>
                </a:rPr>
                <a:t>Massive Data</a:t>
              </a:r>
            </a:p>
          </p:txBody>
        </p:sp>
      </p:grpSp>
      <p:grpSp>
        <p:nvGrpSpPr>
          <p:cNvPr id="8" name="Group 73"/>
          <p:cNvGrpSpPr>
            <a:grpSpLocks/>
          </p:cNvGrpSpPr>
          <p:nvPr/>
        </p:nvGrpSpPr>
        <p:grpSpPr bwMode="auto">
          <a:xfrm>
            <a:off x="7697788" y="1181100"/>
            <a:ext cx="1374775" cy="4198938"/>
            <a:chOff x="7698277" y="1180861"/>
            <a:chExt cx="1374603" cy="4199821"/>
          </a:xfrm>
        </p:grpSpPr>
        <p:pic>
          <p:nvPicPr>
            <p:cNvPr id="22547" name="Picture 74" descr="images-12.png"/>
            <p:cNvPicPr>
              <a:picLocks noChangeAspect="1"/>
            </p:cNvPicPr>
            <p:nvPr/>
          </p:nvPicPr>
          <p:blipFill>
            <a:blip r:embed="rId19">
              <a:extLst>
                <a:ext uri="{28A0092B-C50C-407E-A947-70E740481C1C}">
                  <a14:useLocalDpi xmlns:a14="http://schemas.microsoft.com/office/drawing/2010/main" xmlns="" val="0"/>
                </a:ext>
              </a:extLst>
            </a:blip>
            <a:srcRect/>
            <a:stretch>
              <a:fillRect/>
            </a:stretch>
          </p:blipFill>
          <p:spPr bwMode="auto">
            <a:xfrm>
              <a:off x="7698277" y="1180861"/>
              <a:ext cx="1347126" cy="40413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6" name="TextBox 75"/>
            <p:cNvSpPr txBox="1"/>
            <p:nvPr/>
          </p:nvSpPr>
          <p:spPr>
            <a:xfrm>
              <a:off x="7701452" y="3179944"/>
              <a:ext cx="1371428" cy="2200738"/>
            </a:xfrm>
            <a:prstGeom prst="rect">
              <a:avLst/>
            </a:prstGeom>
            <a:noFill/>
            <a:effectLst>
              <a:outerShdw blurRad="50800" dist="38100" dir="2700000" algn="tl" rotWithShape="0">
                <a:prstClr val="black">
                  <a:alpha val="40000"/>
                </a:prstClr>
              </a:outerShdw>
            </a:effectLst>
          </p:spPr>
          <p:txBody>
            <a:bodyPr>
              <a:spAutoFit/>
            </a:bodyPr>
            <a:lstStyle/>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Faster</a:t>
              </a:r>
              <a:br>
                <a:rPr lang="en-US" sz="1300" kern="0" dirty="0">
                  <a:solidFill>
                    <a:sysClr val="window" lastClr="FFFFFF"/>
                  </a:solidFill>
                  <a:latin typeface="Arial Narrow Bold"/>
                  <a:cs typeface="Arial Narrow Bold"/>
                </a:rPr>
              </a:br>
              <a:r>
                <a:rPr lang="en-US" sz="1300" kern="0" dirty="0">
                  <a:solidFill>
                    <a:sysClr val="window" lastClr="FFFFFF"/>
                  </a:solidFill>
                  <a:latin typeface="Arial Narrow Bold"/>
                  <a:cs typeface="Arial Narrow Bold"/>
                </a:rPr>
                <a:t>Computation</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Cloud Computing</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Probabilistic Methods </a:t>
              </a:r>
            </a:p>
            <a:p>
              <a:pPr marL="91440" indent="-100584" fontAlgn="auto">
                <a:spcBef>
                  <a:spcPts val="0"/>
                </a:spcBef>
                <a:spcAft>
                  <a:spcPts val="600"/>
                </a:spcAft>
                <a:buSzPct val="50000"/>
                <a:buFont typeface="Lucida Grande"/>
                <a:buChar char="▶"/>
                <a:defRPr/>
              </a:pPr>
              <a:r>
                <a:rPr lang="en-US" sz="1300" kern="0" dirty="0">
                  <a:solidFill>
                    <a:sysClr val="window" lastClr="FFFFFF"/>
                  </a:solidFill>
                  <a:latin typeface="Arial Narrow Bold"/>
                  <a:cs typeface="Arial Narrow Bold"/>
                </a:rPr>
                <a:t>Pervasive Intelligence</a:t>
              </a:r>
            </a:p>
            <a:p>
              <a:pPr marL="91440" indent="-100584" fontAlgn="auto">
                <a:spcBef>
                  <a:spcPts val="0"/>
                </a:spcBef>
                <a:spcAft>
                  <a:spcPts val="600"/>
                </a:spcAft>
                <a:buSzPct val="50000"/>
                <a:buFont typeface="Lucida Grande"/>
                <a:buChar char="▶"/>
                <a:defRPr/>
              </a:pPr>
              <a:endParaRPr lang="en-US" sz="1300" kern="0" dirty="0">
                <a:solidFill>
                  <a:sysClr val="window" lastClr="FFFFFF"/>
                </a:solidFill>
                <a:latin typeface="Arial Narrow Bold"/>
                <a:cs typeface="Arial Narrow Bold"/>
              </a:endParaRPr>
            </a:p>
          </p:txBody>
        </p:sp>
        <p:sp>
          <p:nvSpPr>
            <p:cNvPr id="77" name="TextBox 76"/>
            <p:cNvSpPr txBox="1"/>
            <p:nvPr/>
          </p:nvSpPr>
          <p:spPr>
            <a:xfrm>
              <a:off x="7782403" y="1204679"/>
              <a:ext cx="1209524" cy="738342"/>
            </a:xfrm>
            <a:prstGeom prst="rect">
              <a:avLst/>
            </a:prstGeom>
            <a:noFill/>
            <a:effectLst>
              <a:outerShdw blurRad="50800" dist="38100" dir="2700000" algn="tl" rotWithShape="0">
                <a:prstClr val="black">
                  <a:alpha val="40000"/>
                </a:prstClr>
              </a:outerShdw>
            </a:effectLst>
          </p:spPr>
          <p:txBody>
            <a:bodyPr>
              <a:spAutoFit/>
            </a:bodyPr>
            <a:lstStyle/>
            <a:p>
              <a:pPr algn="ctr" fontAlgn="auto">
                <a:spcBef>
                  <a:spcPts val="0"/>
                </a:spcBef>
                <a:spcAft>
                  <a:spcPts val="0"/>
                </a:spcAft>
                <a:defRPr/>
              </a:pPr>
              <a:r>
                <a:rPr lang="en-US" sz="1400" b="1" kern="0" dirty="0">
                  <a:solidFill>
                    <a:sysClr val="window" lastClr="FFFFFF"/>
                  </a:solidFill>
                  <a:latin typeface="Arial Narrow Bold"/>
                  <a:cs typeface="Arial Narrow Bold"/>
                </a:rPr>
                <a:t>Computational</a:t>
              </a:r>
            </a:p>
            <a:p>
              <a:pPr algn="ctr" fontAlgn="auto">
                <a:spcBef>
                  <a:spcPts val="0"/>
                </a:spcBef>
                <a:spcAft>
                  <a:spcPts val="0"/>
                </a:spcAft>
                <a:defRPr/>
              </a:pPr>
              <a:r>
                <a:rPr lang="en-US" sz="1400" b="1" kern="0" dirty="0">
                  <a:solidFill>
                    <a:sysClr val="window" lastClr="FFFFFF"/>
                  </a:solidFill>
                  <a:latin typeface="Arial Narrow Bold"/>
                  <a:cs typeface="Arial Narrow Bold"/>
                </a:rPr>
                <a:t>Advances</a:t>
              </a:r>
            </a:p>
            <a:p>
              <a:pPr algn="ctr" fontAlgn="auto">
                <a:spcBef>
                  <a:spcPts val="0"/>
                </a:spcBef>
                <a:spcAft>
                  <a:spcPts val="0"/>
                </a:spcAft>
                <a:defRPr/>
              </a:pPr>
              <a:r>
                <a:rPr lang="en-US" sz="1400" b="1" kern="0" dirty="0">
                  <a:solidFill>
                    <a:sysClr val="window" lastClr="FFFFFF"/>
                  </a:solidFill>
                  <a:latin typeface="Arial Narrow Bold"/>
                  <a:cs typeface="Arial Narrow Bold"/>
                </a:rPr>
                <a:t>Needed</a:t>
              </a:r>
            </a:p>
          </p:txBody>
        </p:sp>
        <p:pic>
          <p:nvPicPr>
            <p:cNvPr id="22550" name="Picture 77"/>
            <p:cNvPicPr>
              <a:picLocks noChangeAspect="1"/>
            </p:cNvPicPr>
            <p:nvPr/>
          </p:nvPicPr>
          <p:blipFill>
            <a:blip r:embed="rId20">
              <a:extLst>
                <a:ext uri="{28A0092B-C50C-407E-A947-70E740481C1C}">
                  <a14:useLocalDpi xmlns:a14="http://schemas.microsoft.com/office/drawing/2010/main" xmlns="" val="0"/>
                </a:ext>
              </a:extLst>
            </a:blip>
            <a:srcRect/>
            <a:stretch>
              <a:fillRect/>
            </a:stretch>
          </p:blipFill>
          <p:spPr bwMode="auto">
            <a:xfrm>
              <a:off x="7792711" y="1943100"/>
              <a:ext cx="1165860" cy="1165860"/>
            </a:xfrm>
            <a:prstGeom prst="rect">
              <a:avLst/>
            </a:prstGeom>
            <a:noFill/>
            <a:ln w="25400">
              <a:solidFill>
                <a:srgbClr val="FFFFFF"/>
              </a:solidFill>
              <a:miter lim="800000"/>
              <a:headEnd/>
              <a:tailEnd/>
            </a:ln>
            <a:extLst>
              <a:ext uri="{909E8E84-426E-40dd-AFC4-6F175D3DCCD1}">
                <a14:hiddenFill xmlns:a14="http://schemas.microsoft.com/office/drawing/2010/main" xmlns="">
                  <a:solidFill>
                    <a:srgbClr val="FFFFFF"/>
                  </a:solidFill>
                </a14:hiddenFill>
              </a:ext>
            </a:extLst>
          </p:spPr>
        </p:pic>
      </p:grpSp>
      <p:sp>
        <p:nvSpPr>
          <p:cNvPr id="80" name="TextBox 79"/>
          <p:cNvSpPr txBox="1">
            <a:spLocks noChangeArrowheads="1"/>
          </p:cNvSpPr>
          <p:nvPr/>
        </p:nvSpPr>
        <p:spPr bwMode="auto">
          <a:xfrm>
            <a:off x="8001000" y="6324600"/>
            <a:ext cx="1000125"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eaLnBrk="1" hangingPunct="1">
              <a:spcBef>
                <a:spcPct val="0"/>
              </a:spcBef>
              <a:buFontTx/>
              <a:buNone/>
            </a:pPr>
            <a:r>
              <a:rPr lang="en-US" altLang="en-US" sz="1000" i="1">
                <a:solidFill>
                  <a:srgbClr val="FFFFFF"/>
                </a:solidFill>
              </a:rPr>
              <a:t>Source: PNNL</a:t>
            </a:r>
          </a:p>
        </p:txBody>
      </p:sp>
      <p:sp>
        <p:nvSpPr>
          <p:cNvPr id="22546" name="Title 48"/>
          <p:cNvSpPr>
            <a:spLocks noGrp="1"/>
          </p:cNvSpPr>
          <p:nvPr>
            <p:ph type="title"/>
          </p:nvPr>
        </p:nvSpPr>
        <p:spPr>
          <a:xfrm>
            <a:off x="23750" y="-47506"/>
            <a:ext cx="9144000" cy="989981"/>
          </a:xfrm>
        </p:spPr>
        <p:txBody>
          <a:bodyPr/>
          <a:lstStyle/>
          <a:p>
            <a:pPr>
              <a:lnSpc>
                <a:spcPct val="100000"/>
              </a:lnSpc>
            </a:pPr>
            <a:r>
              <a:rPr lang="en-US" altLang="en-US" sz="2800" b="1" dirty="0" smtClean="0">
                <a:solidFill>
                  <a:schemeClr val="bg1"/>
                </a:solidFill>
              </a:rPr>
              <a:t>Unprecedented Challenges Make </a:t>
            </a:r>
            <a:br>
              <a:rPr lang="en-US" altLang="en-US" sz="2800" b="1" dirty="0" smtClean="0">
                <a:solidFill>
                  <a:schemeClr val="bg1"/>
                </a:solidFill>
              </a:rPr>
            </a:br>
            <a:r>
              <a:rPr lang="en-US" altLang="en-US" sz="2800" b="1" dirty="0" smtClean="0">
                <a:solidFill>
                  <a:schemeClr val="bg1"/>
                </a:solidFill>
              </a:rPr>
              <a:t>Grid Modernization Urgent</a:t>
            </a:r>
          </a:p>
        </p:txBody>
      </p:sp>
    </p:spTree>
    <p:extLst>
      <p:ext uri="{BB962C8B-B14F-4D97-AF65-F5344CB8AC3E}">
        <p14:creationId xmlns:p14="http://schemas.microsoft.com/office/powerpoint/2010/main" xmlns="" val="2821773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47017" y="843530"/>
            <a:ext cx="8899706" cy="5887095"/>
            <a:chOff x="236468" y="477906"/>
            <a:chExt cx="8735515" cy="6510042"/>
          </a:xfrm>
        </p:grpSpPr>
        <p:grpSp>
          <p:nvGrpSpPr>
            <p:cNvPr id="2" name="Group 1"/>
            <p:cNvGrpSpPr/>
            <p:nvPr/>
          </p:nvGrpSpPr>
          <p:grpSpPr>
            <a:xfrm>
              <a:off x="364728" y="1062681"/>
              <a:ext cx="8280400" cy="5246480"/>
              <a:chOff x="364728" y="1062681"/>
              <a:chExt cx="8280400" cy="5246480"/>
            </a:xfrm>
          </p:grpSpPr>
          <p:graphicFrame>
            <p:nvGraphicFramePr>
              <p:cNvPr id="10" name="Diagram 9"/>
              <p:cNvGraphicFramePr/>
              <p:nvPr>
                <p:extLst>
                  <p:ext uri="{D42A27DB-BD31-4B8C-83A1-F6EECF244321}">
                    <p14:modId xmlns:p14="http://schemas.microsoft.com/office/powerpoint/2010/main" xmlns="" val="2170912045"/>
                  </p:ext>
                </p:extLst>
              </p:nvPr>
            </p:nvGraphicFramePr>
            <p:xfrm>
              <a:off x="364728" y="1062681"/>
              <a:ext cx="8280400" cy="5246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1" name="Group 10"/>
              <p:cNvGrpSpPr/>
              <p:nvPr/>
            </p:nvGrpSpPr>
            <p:grpSpPr>
              <a:xfrm>
                <a:off x="3686717" y="2769831"/>
                <a:ext cx="1631008" cy="1819709"/>
                <a:chOff x="2974019" y="1713365"/>
                <a:chExt cx="1870216" cy="2176545"/>
              </a:xfrm>
              <a:solidFill>
                <a:schemeClr val="accent1">
                  <a:lumMod val="40000"/>
                  <a:lumOff val="60000"/>
                </a:schemeClr>
              </a:solidFill>
            </p:grpSpPr>
            <p:sp>
              <p:nvSpPr>
                <p:cNvPr id="12" name="Hexagon 11"/>
                <p:cNvSpPr/>
                <p:nvPr/>
              </p:nvSpPr>
              <p:spPr>
                <a:xfrm>
                  <a:off x="2974019" y="2148396"/>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3" name="Hexagon 12"/>
                <p:cNvSpPr/>
                <p:nvPr/>
              </p:nvSpPr>
              <p:spPr>
                <a:xfrm>
                  <a:off x="3321726" y="1930893"/>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4" name="Hexagon 13"/>
                <p:cNvSpPr/>
                <p:nvPr/>
              </p:nvSpPr>
              <p:spPr>
                <a:xfrm>
                  <a:off x="3332078" y="2367389"/>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5" name="Hexagon 14"/>
                <p:cNvSpPr/>
                <p:nvPr/>
              </p:nvSpPr>
              <p:spPr>
                <a:xfrm>
                  <a:off x="3333552" y="2812763"/>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6" name="Hexagon 15"/>
                <p:cNvSpPr/>
                <p:nvPr/>
              </p:nvSpPr>
              <p:spPr>
                <a:xfrm>
                  <a:off x="3681268" y="1713365"/>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7" name="Hexagon 16"/>
                <p:cNvSpPr/>
                <p:nvPr/>
              </p:nvSpPr>
              <p:spPr>
                <a:xfrm>
                  <a:off x="3679782" y="2148371"/>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8" name="Hexagon 17"/>
                <p:cNvSpPr/>
                <p:nvPr/>
              </p:nvSpPr>
              <p:spPr>
                <a:xfrm>
                  <a:off x="3679781" y="2595260"/>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9" name="Hexagon 18"/>
                <p:cNvSpPr/>
                <p:nvPr/>
              </p:nvSpPr>
              <p:spPr>
                <a:xfrm>
                  <a:off x="4036366" y="1932383"/>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0" name="Hexagon 19"/>
                <p:cNvSpPr/>
                <p:nvPr/>
              </p:nvSpPr>
              <p:spPr>
                <a:xfrm>
                  <a:off x="4027487" y="2367389"/>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1" name="Hexagon 20"/>
                <p:cNvSpPr/>
                <p:nvPr/>
              </p:nvSpPr>
              <p:spPr>
                <a:xfrm>
                  <a:off x="4025993" y="2812763"/>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2" name="Hexagon 21"/>
                <p:cNvSpPr/>
                <p:nvPr/>
              </p:nvSpPr>
              <p:spPr>
                <a:xfrm>
                  <a:off x="3679780" y="3030266"/>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3" name="Hexagon 22"/>
                <p:cNvSpPr/>
                <p:nvPr/>
              </p:nvSpPr>
              <p:spPr>
                <a:xfrm>
                  <a:off x="4382596" y="2167663"/>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4" name="Hexagon 23"/>
                <p:cNvSpPr/>
                <p:nvPr/>
              </p:nvSpPr>
              <p:spPr>
                <a:xfrm>
                  <a:off x="2974019" y="2584892"/>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5" name="Hexagon 24"/>
                <p:cNvSpPr/>
                <p:nvPr/>
              </p:nvSpPr>
              <p:spPr>
                <a:xfrm>
                  <a:off x="4382595" y="2613037"/>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6" name="Hexagon 25"/>
                <p:cNvSpPr/>
                <p:nvPr/>
              </p:nvSpPr>
              <p:spPr>
                <a:xfrm>
                  <a:off x="2974019" y="3019898"/>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7" name="Hexagon 26"/>
                <p:cNvSpPr/>
                <p:nvPr/>
              </p:nvSpPr>
              <p:spPr>
                <a:xfrm>
                  <a:off x="3321725" y="3258137"/>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8" name="Hexagon 27"/>
                <p:cNvSpPr/>
                <p:nvPr/>
              </p:nvSpPr>
              <p:spPr>
                <a:xfrm>
                  <a:off x="4382594" y="3037686"/>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9" name="Hexagon 28"/>
                <p:cNvSpPr/>
                <p:nvPr/>
              </p:nvSpPr>
              <p:spPr>
                <a:xfrm>
                  <a:off x="4025993" y="3247769"/>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30" name="Hexagon 29"/>
                <p:cNvSpPr/>
                <p:nvPr/>
              </p:nvSpPr>
              <p:spPr>
                <a:xfrm>
                  <a:off x="3667937" y="3454904"/>
                  <a:ext cx="461639" cy="435006"/>
                </a:xfrm>
                <a:prstGeom prst="hexagon">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grpSp>
          <p:sp>
            <p:nvSpPr>
              <p:cNvPr id="4" name="TextBox 3"/>
              <p:cNvSpPr txBox="1"/>
              <p:nvPr/>
            </p:nvSpPr>
            <p:spPr>
              <a:xfrm>
                <a:off x="3542509" y="3182787"/>
                <a:ext cx="1912895" cy="769441"/>
              </a:xfrm>
              <a:prstGeom prst="rect">
                <a:avLst/>
              </a:prstGeom>
              <a:noFill/>
            </p:spPr>
            <p:txBody>
              <a:bodyPr wrap="none" rtlCol="0">
                <a:spAutoFit/>
              </a:bodyPr>
              <a:lstStyle/>
              <a:p>
                <a:pPr algn="ctr"/>
                <a:r>
                  <a:rPr lang="en-US" sz="2200" b="1" dirty="0" smtClean="0">
                    <a:solidFill>
                      <a:prstClr val="black"/>
                    </a:solidFill>
                  </a:rPr>
                  <a:t>Grid </a:t>
                </a:r>
              </a:p>
              <a:p>
                <a:pPr algn="ctr"/>
                <a:r>
                  <a:rPr lang="en-US" sz="2200" b="1" dirty="0" smtClean="0">
                    <a:solidFill>
                      <a:prstClr val="black"/>
                    </a:solidFill>
                  </a:rPr>
                  <a:t>Modernization</a:t>
                </a:r>
                <a:endParaRPr lang="en-US" sz="2200" b="1" dirty="0">
                  <a:solidFill>
                    <a:prstClr val="black"/>
                  </a:solidFill>
                </a:endParaRPr>
              </a:p>
            </p:txBody>
          </p:sp>
        </p:grpSp>
        <p:sp>
          <p:nvSpPr>
            <p:cNvPr id="39" name="TextBox 38"/>
            <p:cNvSpPr txBox="1"/>
            <p:nvPr/>
          </p:nvSpPr>
          <p:spPr>
            <a:xfrm>
              <a:off x="4505161" y="477906"/>
              <a:ext cx="3372865" cy="1021033"/>
            </a:xfrm>
            <a:prstGeom prst="rect">
              <a:avLst/>
            </a:prstGeom>
            <a:noFill/>
          </p:spPr>
          <p:txBody>
            <a:bodyPr wrap="square" rtlCol="0">
              <a:spAutoFit/>
            </a:bodyPr>
            <a:lstStyle/>
            <a:p>
              <a:pPr algn="ctr"/>
              <a:r>
                <a:rPr lang="en-US" dirty="0" smtClean="0">
                  <a:solidFill>
                    <a:prstClr val="black"/>
                  </a:solidFill>
                </a:rPr>
                <a:t>How do we keep rates reasonable while making major new investments?</a:t>
              </a:r>
              <a:endParaRPr lang="en-US" dirty="0">
                <a:solidFill>
                  <a:prstClr val="black"/>
                </a:solidFill>
              </a:endParaRPr>
            </a:p>
          </p:txBody>
        </p:sp>
        <p:sp>
          <p:nvSpPr>
            <p:cNvPr id="40" name="TextBox 39"/>
            <p:cNvSpPr txBox="1"/>
            <p:nvPr/>
          </p:nvSpPr>
          <p:spPr>
            <a:xfrm>
              <a:off x="6388356" y="1411072"/>
              <a:ext cx="2583627" cy="1021033"/>
            </a:xfrm>
            <a:prstGeom prst="rect">
              <a:avLst/>
            </a:prstGeom>
            <a:noFill/>
          </p:spPr>
          <p:txBody>
            <a:bodyPr wrap="square" rtlCol="0">
              <a:spAutoFit/>
            </a:bodyPr>
            <a:lstStyle/>
            <a:p>
              <a:pPr algn="ctr"/>
              <a:r>
                <a:rPr lang="en-US" dirty="0" smtClean="0">
                  <a:solidFill>
                    <a:prstClr val="black"/>
                  </a:solidFill>
                </a:rPr>
                <a:t>How do we make the transformed grid safe for workers and consumers?</a:t>
              </a:r>
              <a:endParaRPr lang="en-US" dirty="0">
                <a:solidFill>
                  <a:prstClr val="black"/>
                </a:solidFill>
              </a:endParaRPr>
            </a:p>
          </p:txBody>
        </p:sp>
        <p:sp>
          <p:nvSpPr>
            <p:cNvPr id="41" name="TextBox 40"/>
            <p:cNvSpPr txBox="1"/>
            <p:nvPr/>
          </p:nvSpPr>
          <p:spPr>
            <a:xfrm>
              <a:off x="7081574" y="3075731"/>
              <a:ext cx="1890409" cy="1327343"/>
            </a:xfrm>
            <a:prstGeom prst="rect">
              <a:avLst/>
            </a:prstGeom>
            <a:noFill/>
          </p:spPr>
          <p:txBody>
            <a:bodyPr wrap="square" rtlCol="0">
              <a:spAutoFit/>
            </a:bodyPr>
            <a:lstStyle/>
            <a:p>
              <a:pPr algn="ctr"/>
              <a:r>
                <a:rPr lang="en-US" dirty="0" smtClean="0">
                  <a:solidFill>
                    <a:prstClr val="black"/>
                  </a:solidFill>
                </a:rPr>
                <a:t>How do we make the grid accessible to new actors and new technologies?</a:t>
              </a:r>
              <a:endParaRPr lang="en-US" dirty="0">
                <a:solidFill>
                  <a:prstClr val="black"/>
                </a:solidFill>
              </a:endParaRPr>
            </a:p>
          </p:txBody>
        </p:sp>
        <p:sp>
          <p:nvSpPr>
            <p:cNvPr id="42" name="TextBox 41"/>
            <p:cNvSpPr txBox="1"/>
            <p:nvPr/>
          </p:nvSpPr>
          <p:spPr>
            <a:xfrm>
              <a:off x="6388356" y="5238636"/>
              <a:ext cx="2207534" cy="1021033"/>
            </a:xfrm>
            <a:prstGeom prst="rect">
              <a:avLst/>
            </a:prstGeom>
            <a:noFill/>
          </p:spPr>
          <p:txBody>
            <a:bodyPr wrap="square" rtlCol="0">
              <a:spAutoFit/>
            </a:bodyPr>
            <a:lstStyle/>
            <a:p>
              <a:pPr algn="ctr"/>
              <a:r>
                <a:rPr lang="en-US" dirty="0" smtClean="0">
                  <a:solidFill>
                    <a:prstClr val="black"/>
                  </a:solidFill>
                </a:rPr>
                <a:t>How do we keep the grid reliable while transforming it?</a:t>
              </a:r>
              <a:endParaRPr lang="en-US" dirty="0">
                <a:solidFill>
                  <a:prstClr val="black"/>
                </a:solidFill>
              </a:endParaRPr>
            </a:p>
          </p:txBody>
        </p:sp>
        <p:sp>
          <p:nvSpPr>
            <p:cNvPr id="43" name="TextBox 42"/>
            <p:cNvSpPr txBox="1"/>
            <p:nvPr/>
          </p:nvSpPr>
          <p:spPr>
            <a:xfrm>
              <a:off x="2240156" y="6273225"/>
              <a:ext cx="4562704" cy="714723"/>
            </a:xfrm>
            <a:prstGeom prst="rect">
              <a:avLst/>
            </a:prstGeom>
            <a:noFill/>
          </p:spPr>
          <p:txBody>
            <a:bodyPr wrap="square" rtlCol="0">
              <a:spAutoFit/>
            </a:bodyPr>
            <a:lstStyle/>
            <a:p>
              <a:pPr algn="ctr"/>
              <a:r>
                <a:rPr lang="en-US" dirty="0" smtClean="0">
                  <a:solidFill>
                    <a:prstClr val="black"/>
                  </a:solidFill>
                </a:rPr>
                <a:t>How do we make our electricity supply system dramatically cleaner?</a:t>
              </a:r>
              <a:endParaRPr lang="en-US" dirty="0">
                <a:solidFill>
                  <a:prstClr val="black"/>
                </a:solidFill>
              </a:endParaRPr>
            </a:p>
          </p:txBody>
        </p:sp>
        <p:sp>
          <p:nvSpPr>
            <p:cNvPr id="44" name="TextBox 43"/>
            <p:cNvSpPr txBox="1"/>
            <p:nvPr/>
          </p:nvSpPr>
          <p:spPr>
            <a:xfrm>
              <a:off x="663490" y="4799961"/>
              <a:ext cx="1890409" cy="1327343"/>
            </a:xfrm>
            <a:prstGeom prst="rect">
              <a:avLst/>
            </a:prstGeom>
            <a:noFill/>
          </p:spPr>
          <p:txBody>
            <a:bodyPr wrap="square" rtlCol="0">
              <a:spAutoFit/>
            </a:bodyPr>
            <a:lstStyle/>
            <a:p>
              <a:pPr algn="ctr"/>
              <a:r>
                <a:rPr lang="en-US" dirty="0" smtClean="0">
                  <a:solidFill>
                    <a:prstClr val="black"/>
                  </a:solidFill>
                </a:rPr>
                <a:t>How do we protect against cyber and physical threats?</a:t>
              </a:r>
              <a:endParaRPr lang="en-US" dirty="0">
                <a:solidFill>
                  <a:prstClr val="black"/>
                </a:solidFill>
              </a:endParaRPr>
            </a:p>
          </p:txBody>
        </p:sp>
        <p:sp>
          <p:nvSpPr>
            <p:cNvPr id="45" name="TextBox 44"/>
            <p:cNvSpPr txBox="1"/>
            <p:nvPr/>
          </p:nvSpPr>
          <p:spPr>
            <a:xfrm>
              <a:off x="236468" y="2796989"/>
              <a:ext cx="1890409" cy="1327343"/>
            </a:xfrm>
            <a:prstGeom prst="rect">
              <a:avLst/>
            </a:prstGeom>
            <a:noFill/>
          </p:spPr>
          <p:txBody>
            <a:bodyPr wrap="square" rtlCol="0">
              <a:spAutoFit/>
            </a:bodyPr>
            <a:lstStyle/>
            <a:p>
              <a:pPr algn="ctr"/>
              <a:r>
                <a:rPr lang="en-US" dirty="0" smtClean="0">
                  <a:solidFill>
                    <a:prstClr val="black"/>
                  </a:solidFill>
                </a:rPr>
                <a:t>How do we harden the grid against severe events?</a:t>
              </a:r>
              <a:endParaRPr lang="en-US" dirty="0">
                <a:solidFill>
                  <a:prstClr val="black"/>
                </a:solidFill>
              </a:endParaRPr>
            </a:p>
          </p:txBody>
        </p:sp>
        <p:sp>
          <p:nvSpPr>
            <p:cNvPr id="46" name="TextBox 45"/>
            <p:cNvSpPr txBox="1"/>
            <p:nvPr/>
          </p:nvSpPr>
          <p:spPr>
            <a:xfrm>
              <a:off x="236468" y="626273"/>
              <a:ext cx="2598149" cy="1021033"/>
            </a:xfrm>
            <a:prstGeom prst="rect">
              <a:avLst/>
            </a:prstGeom>
            <a:noFill/>
          </p:spPr>
          <p:txBody>
            <a:bodyPr wrap="square" rtlCol="0">
              <a:spAutoFit/>
            </a:bodyPr>
            <a:lstStyle/>
            <a:p>
              <a:pPr algn="ctr"/>
              <a:r>
                <a:rPr lang="en-US" dirty="0" smtClean="0">
                  <a:solidFill>
                    <a:prstClr val="black"/>
                  </a:solidFill>
                </a:rPr>
                <a:t>How do we design the grid to accommodate ceaseless change?</a:t>
              </a:r>
              <a:endParaRPr lang="en-US" dirty="0">
                <a:solidFill>
                  <a:prstClr val="black"/>
                </a:solidFill>
              </a:endParaRPr>
            </a:p>
          </p:txBody>
        </p:sp>
      </p:grpSp>
      <p:sp>
        <p:nvSpPr>
          <p:cNvPr id="34" name="TextBox 2"/>
          <p:cNvSpPr txBox="1">
            <a:spLocks noChangeArrowheads="1"/>
          </p:cNvSpPr>
          <p:nvPr/>
        </p:nvSpPr>
        <p:spPr bwMode="auto">
          <a:xfrm>
            <a:off x="630254" y="81170"/>
            <a:ext cx="782955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algn="ctr" eaLnBrk="1" hangingPunct="1">
              <a:spcBef>
                <a:spcPct val="0"/>
              </a:spcBef>
              <a:buFontTx/>
              <a:buNone/>
            </a:pPr>
            <a:r>
              <a:rPr lang="en-US" altLang="en-US" sz="2800" b="1" dirty="0" smtClean="0">
                <a:solidFill>
                  <a:schemeClr val="tx2"/>
                </a:solidFill>
              </a:rPr>
              <a:t>Modernization </a:t>
            </a:r>
            <a:r>
              <a:rPr lang="en-US" altLang="en-US" sz="2800" b="1" dirty="0">
                <a:solidFill>
                  <a:schemeClr val="tx2"/>
                </a:solidFill>
              </a:rPr>
              <a:t>Must Support 8 Key Grid Attributes</a:t>
            </a:r>
          </a:p>
        </p:txBody>
      </p:sp>
    </p:spTree>
    <p:extLst>
      <p:ext uri="{BB962C8B-B14F-4D97-AF65-F5344CB8AC3E}">
        <p14:creationId xmlns:p14="http://schemas.microsoft.com/office/powerpoint/2010/main" xmlns="" val="26790812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p:cNvSpPr>
            <a:spLocks noGrp="1"/>
          </p:cNvSpPr>
          <p:nvPr>
            <p:ph type="ftr" sz="quarter" idx="11"/>
          </p:nvPr>
        </p:nvSpPr>
        <p:spPr/>
        <p:txBody>
          <a:bodyPr/>
          <a:lstStyle/>
          <a:p>
            <a:r>
              <a:rPr lang="en-US" smtClean="0">
                <a:solidFill>
                  <a:prstClr val="black">
                    <a:tint val="75000"/>
                  </a:prstClr>
                </a:solidFill>
              </a:rPr>
              <a:t>Draft / Pre-Decisional / Not for Distribution</a:t>
            </a:r>
            <a:endParaRPr lang="en-US" dirty="0">
              <a:solidFill>
                <a:prstClr val="black">
                  <a:tint val="75000"/>
                </a:prstClr>
              </a:solidFill>
            </a:endParaRPr>
          </a:p>
        </p:txBody>
      </p:sp>
      <p:sp>
        <p:nvSpPr>
          <p:cNvPr id="8" name="Slide Number Placeholder 7"/>
          <p:cNvSpPr>
            <a:spLocks noGrp="1"/>
          </p:cNvSpPr>
          <p:nvPr>
            <p:ph type="sldNum" sz="quarter" idx="12"/>
          </p:nvPr>
        </p:nvSpPr>
        <p:spPr/>
        <p:txBody>
          <a:bodyPr/>
          <a:lstStyle/>
          <a:p>
            <a:pPr fontAlgn="base">
              <a:spcAft>
                <a:spcPct val="0"/>
              </a:spcAft>
              <a:defRPr/>
            </a:pPr>
            <a:fld id="{84465508-FBB0-4860-9919-9ECD4D92BCE8}" type="slidenum">
              <a:rPr lang="en-US" smtClean="0">
                <a:solidFill>
                  <a:prstClr val="black">
                    <a:tint val="75000"/>
                  </a:prstClr>
                </a:solidFill>
              </a:rPr>
              <a:pPr fontAlgn="base">
                <a:spcAft>
                  <a:spcPct val="0"/>
                </a:spcAft>
                <a:defRPr/>
              </a:pPr>
              <a:t>4</a:t>
            </a:fld>
            <a:endParaRPr lang="en-US" dirty="0">
              <a:solidFill>
                <a:prstClr val="black">
                  <a:tint val="75000"/>
                </a:prstClr>
              </a:solidFill>
            </a:endParaRPr>
          </a:p>
        </p:txBody>
      </p:sp>
      <p:sp>
        <p:nvSpPr>
          <p:cNvPr id="9" name="TextBox 8"/>
          <p:cNvSpPr txBox="1"/>
          <p:nvPr/>
        </p:nvSpPr>
        <p:spPr>
          <a:xfrm>
            <a:off x="838200" y="65782"/>
            <a:ext cx="7696200" cy="1077218"/>
          </a:xfrm>
          <a:prstGeom prst="rect">
            <a:avLst/>
          </a:prstGeom>
          <a:solidFill>
            <a:schemeClr val="bg1"/>
          </a:solidFill>
        </p:spPr>
        <p:txBody>
          <a:bodyPr wrap="square" rtlCol="0">
            <a:spAutoFit/>
          </a:bodyPr>
          <a:lstStyle/>
          <a:p>
            <a:pPr algn="ctr" defTabSz="914400"/>
            <a:r>
              <a:rPr lang="en-US" sz="3200" b="1" dirty="0" smtClean="0">
                <a:solidFill>
                  <a:srgbClr val="002060"/>
                </a:solidFill>
              </a:rPr>
              <a:t>Near and Long-term Infrastructure Vulnerabilities Are Growing</a:t>
            </a:r>
            <a:endParaRPr lang="en-US" sz="3200" b="1" dirty="0">
              <a:solidFill>
                <a:srgbClr val="002060"/>
              </a:solidFill>
            </a:endParaRPr>
          </a:p>
        </p:txBody>
      </p:sp>
      <p:sp>
        <p:nvSpPr>
          <p:cNvPr id="10" name="TextBox 9"/>
          <p:cNvSpPr txBox="1"/>
          <p:nvPr/>
        </p:nvSpPr>
        <p:spPr>
          <a:xfrm>
            <a:off x="304800" y="1295400"/>
            <a:ext cx="8534400" cy="5346144"/>
          </a:xfrm>
          <a:prstGeom prst="roundRect">
            <a:avLst/>
          </a:prstGeom>
          <a:solidFill>
            <a:schemeClr val="bg1">
              <a:lumMod val="85000"/>
            </a:schemeClr>
          </a:solidFill>
          <a:ln>
            <a:solidFill>
              <a:srgbClr val="000099"/>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pPr defTabSz="914400"/>
            <a:r>
              <a:rPr lang="en-US" sz="2400" b="1" dirty="0" smtClean="0">
                <a:solidFill>
                  <a:srgbClr val="002060"/>
                </a:solidFill>
              </a:rPr>
              <a:t>Climate Change:  </a:t>
            </a:r>
            <a:r>
              <a:rPr lang="en-US" sz="2000" dirty="0">
                <a:solidFill>
                  <a:prstClr val="black"/>
                </a:solidFill>
              </a:rPr>
              <a:t>weather related power outages have increased from 5-20 each year in the mid-1990s to 50-100 per year in the last five years.  </a:t>
            </a:r>
            <a:endParaRPr lang="en-US" sz="2000" b="1" dirty="0">
              <a:solidFill>
                <a:srgbClr val="002060"/>
              </a:solidFill>
            </a:endParaRPr>
          </a:p>
          <a:p>
            <a:pPr defTabSz="914400"/>
            <a:endParaRPr lang="en-US" sz="800" b="1" dirty="0" smtClean="0">
              <a:solidFill>
                <a:srgbClr val="002060"/>
              </a:solidFill>
            </a:endParaRPr>
          </a:p>
          <a:p>
            <a:pPr defTabSz="914400"/>
            <a:r>
              <a:rPr lang="en-US" sz="2400" b="1" dirty="0" smtClean="0">
                <a:solidFill>
                  <a:srgbClr val="002060"/>
                </a:solidFill>
              </a:rPr>
              <a:t>Cyber-security:  </a:t>
            </a:r>
            <a:r>
              <a:rPr lang="en-US" sz="2000" dirty="0" smtClean="0">
                <a:solidFill>
                  <a:prstClr val="black"/>
                </a:solidFill>
              </a:rPr>
              <a:t>53% of all cyber-attacks from October 2012 to May 2013 were on energy installations.</a:t>
            </a:r>
          </a:p>
          <a:p>
            <a:pPr defTabSz="914400"/>
            <a:endParaRPr lang="en-US" sz="800" b="1" dirty="0" smtClean="0">
              <a:solidFill>
                <a:srgbClr val="002060"/>
              </a:solidFill>
            </a:endParaRPr>
          </a:p>
          <a:p>
            <a:pPr defTabSz="914400"/>
            <a:r>
              <a:rPr lang="en-US" sz="2400" b="1" dirty="0" smtClean="0">
                <a:solidFill>
                  <a:srgbClr val="002060"/>
                </a:solidFill>
              </a:rPr>
              <a:t>Physical Threats:  </a:t>
            </a:r>
            <a:r>
              <a:rPr lang="en-US" sz="2000" dirty="0" smtClean="0">
                <a:solidFill>
                  <a:prstClr val="black"/>
                </a:solidFill>
              </a:rPr>
              <a:t>There were three highly visible attacks on grid infrastructure in 2013.  Supply chains for key components                                        of grid infrastructure are not robust.</a:t>
            </a:r>
          </a:p>
          <a:p>
            <a:pPr defTabSz="914400"/>
            <a:endParaRPr lang="en-US" sz="800" b="1" dirty="0" smtClean="0">
              <a:solidFill>
                <a:prstClr val="black"/>
              </a:solidFill>
            </a:endParaRPr>
          </a:p>
          <a:p>
            <a:pPr defTabSz="914400"/>
            <a:r>
              <a:rPr lang="en-US" sz="2400" b="1" dirty="0" smtClean="0">
                <a:solidFill>
                  <a:srgbClr val="002060"/>
                </a:solidFill>
              </a:rPr>
              <a:t>Interdependencies:  </a:t>
            </a:r>
            <a:r>
              <a:rPr lang="en-US" sz="2000" dirty="0">
                <a:solidFill>
                  <a:prstClr val="black"/>
                </a:solidFill>
              </a:rPr>
              <a:t>The interdependencies of the </a:t>
            </a:r>
            <a:endParaRPr lang="en-US" sz="2000" dirty="0" smtClean="0">
              <a:solidFill>
                <a:prstClr val="black"/>
              </a:solidFill>
            </a:endParaRPr>
          </a:p>
          <a:p>
            <a:pPr defTabSz="914400"/>
            <a:r>
              <a:rPr lang="en-US" sz="2000" dirty="0" smtClean="0">
                <a:solidFill>
                  <a:prstClr val="black"/>
                </a:solidFill>
              </a:rPr>
              <a:t>electric </a:t>
            </a:r>
            <a:r>
              <a:rPr lang="en-US" sz="2000" dirty="0">
                <a:solidFill>
                  <a:prstClr val="black"/>
                </a:solidFill>
              </a:rPr>
              <a:t>and fuel infrastructures seen in </a:t>
            </a:r>
            <a:r>
              <a:rPr lang="en-US" sz="2000" dirty="0" err="1">
                <a:solidFill>
                  <a:prstClr val="black"/>
                </a:solidFill>
              </a:rPr>
              <a:t>Superstorm</a:t>
            </a:r>
            <a:r>
              <a:rPr lang="en-US" sz="2000" dirty="0">
                <a:solidFill>
                  <a:prstClr val="black"/>
                </a:solidFill>
              </a:rPr>
              <a:t> </a:t>
            </a:r>
            <a:endParaRPr lang="en-US" sz="2000" dirty="0" smtClean="0">
              <a:solidFill>
                <a:prstClr val="black"/>
              </a:solidFill>
            </a:endParaRPr>
          </a:p>
          <a:p>
            <a:pPr defTabSz="914400"/>
            <a:r>
              <a:rPr lang="en-US" sz="2000" dirty="0" smtClean="0">
                <a:solidFill>
                  <a:prstClr val="black"/>
                </a:solidFill>
              </a:rPr>
              <a:t>Sandy </a:t>
            </a:r>
            <a:r>
              <a:rPr lang="en-US" sz="2000" dirty="0">
                <a:solidFill>
                  <a:prstClr val="black"/>
                </a:solidFill>
              </a:rPr>
              <a:t>greatly complicated the response and </a:t>
            </a:r>
            <a:r>
              <a:rPr lang="en-US" sz="2000" dirty="0" smtClean="0">
                <a:solidFill>
                  <a:prstClr val="black"/>
                </a:solidFill>
              </a:rPr>
              <a:t>recovery.</a:t>
            </a:r>
          </a:p>
          <a:p>
            <a:pPr defTabSz="914400"/>
            <a:r>
              <a:rPr lang="en-US" sz="2400" b="1" dirty="0" smtClean="0">
                <a:solidFill>
                  <a:srgbClr val="002060"/>
                </a:solidFill>
              </a:rPr>
              <a:t>Supply/demand Shifts: </a:t>
            </a:r>
            <a:r>
              <a:rPr lang="en-US" sz="2000" dirty="0" smtClean="0">
                <a:solidFill>
                  <a:prstClr val="black"/>
                </a:solidFill>
              </a:rPr>
              <a:t>The lack of pipeline </a:t>
            </a:r>
          </a:p>
          <a:p>
            <a:pPr defTabSz="914400"/>
            <a:r>
              <a:rPr lang="en-US" sz="2000" dirty="0" smtClean="0">
                <a:solidFill>
                  <a:prstClr val="black"/>
                </a:solidFill>
              </a:rPr>
              <a:t>infrastructures for associated gas in the </a:t>
            </a:r>
            <a:r>
              <a:rPr lang="en-US" sz="2000" dirty="0" err="1" smtClean="0">
                <a:solidFill>
                  <a:prstClr val="black"/>
                </a:solidFill>
              </a:rPr>
              <a:t>Bakken</a:t>
            </a:r>
            <a:r>
              <a:rPr lang="en-US" sz="2000" dirty="0" smtClean="0">
                <a:solidFill>
                  <a:prstClr val="black"/>
                </a:solidFill>
              </a:rPr>
              <a:t> has resulted in large-scale flaring of this gas, in amount sufficient to be seen from space. </a:t>
            </a:r>
            <a:endParaRPr lang="en-US" sz="2000" b="1" dirty="0" smtClean="0">
              <a:solidFill>
                <a:srgbClr val="002060"/>
              </a:solidFill>
            </a:endParaRPr>
          </a:p>
        </p:txBody>
      </p:sp>
      <p:pic>
        <p:nvPicPr>
          <p:cNvPr id="2052" name="Picture 4" descr="C:\Users\Melanie\Pictures\cyber.jp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sharpenSoften amount="50000"/>
                    </a14:imgEffect>
                    <a14:imgEffect>
                      <a14:brightnessContrast contrast="20000"/>
                    </a14:imgEffect>
                  </a14:imgLayer>
                </a14:imgProps>
              </a:ext>
              <a:ext uri="{28A0092B-C50C-407E-A947-70E740481C1C}">
                <a14:useLocalDpi xmlns:a14="http://schemas.microsoft.com/office/drawing/2010/main" xmlns="" val="0"/>
              </a:ext>
            </a:extLst>
          </a:blip>
          <a:srcRect/>
          <a:stretch>
            <a:fillRect/>
          </a:stretch>
        </p:blipFill>
        <p:spPr bwMode="auto">
          <a:xfrm>
            <a:off x="6629400" y="3712606"/>
            <a:ext cx="2288548" cy="1926194"/>
          </a:xfrm>
          <a:prstGeom prst="rect">
            <a:avLst/>
          </a:prstGeom>
          <a:noFill/>
          <a:ln>
            <a:solidFill>
              <a:srgbClr val="2D4E77"/>
            </a:solidFill>
          </a:ln>
          <a:effectLst>
            <a:outerShdw blurRad="190500" dist="228600" dir="2700000" algn="ctr">
              <a:srgbClr val="000000">
                <a:alpha val="30000"/>
              </a:srgbClr>
            </a:outerShdw>
          </a:effectLst>
          <a:scene3d>
            <a:camera prst="orthographicFront">
              <a:rot lat="0" lon="0" rev="0"/>
            </a:camera>
            <a:lightRig rig="chilly" dir="t"/>
          </a:scene3d>
          <a:sp3d>
            <a:bevelT w="127000" h="63500"/>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462007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52400"/>
            <a:ext cx="8229600" cy="1143000"/>
          </a:xfrm>
        </p:spPr>
        <p:txBody>
          <a:bodyPr anchor="ctr">
            <a:noAutofit/>
          </a:bodyPr>
          <a:lstStyle/>
          <a:p>
            <a:pPr algn="ctr"/>
            <a:r>
              <a:rPr lang="en-US" sz="2800" b="1" dirty="0" smtClean="0">
                <a:latin typeface="Verdana" pitchFamily="34" charset="0"/>
                <a:ea typeface="Verdana" pitchFamily="34" charset="0"/>
                <a:cs typeface="Verdana" pitchFamily="34" charset="0"/>
              </a:rPr>
              <a:t>    Early Results Show Tangible Benefits</a:t>
            </a:r>
            <a:endParaRPr lang="en-US" sz="2800" b="1" dirty="0">
              <a:latin typeface="Verdana" pitchFamily="34" charset="0"/>
              <a:ea typeface="Verdana" pitchFamily="34" charset="0"/>
              <a:cs typeface="Verdana" pitchFamily="34" charset="0"/>
            </a:endParaRPr>
          </a:p>
        </p:txBody>
      </p:sp>
      <p:sp>
        <p:nvSpPr>
          <p:cNvPr id="6" name="Flowchart: Process 5"/>
          <p:cNvSpPr/>
          <p:nvPr/>
        </p:nvSpPr>
        <p:spPr>
          <a:xfrm>
            <a:off x="4876800" y="3810000"/>
            <a:ext cx="3886200" cy="2209800"/>
          </a:xfrm>
          <a:prstGeom prst="flowChartProcess">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r">
              <a:spcAft>
                <a:spcPts val="1200"/>
              </a:spcAft>
            </a:pPr>
            <a:r>
              <a:rPr lang="en-US" dirty="0" smtClean="0">
                <a:solidFill>
                  <a:schemeClr val="accent3">
                    <a:lumMod val="50000"/>
                  </a:schemeClr>
                </a:solidFill>
              </a:rPr>
              <a:t>Transmission</a:t>
            </a:r>
          </a:p>
          <a:p>
            <a:pPr algn="ctr">
              <a:spcAft>
                <a:spcPts val="1200"/>
              </a:spcAft>
            </a:pPr>
            <a:r>
              <a:rPr lang="en-US" b="1" dirty="0" smtClean="0">
                <a:solidFill>
                  <a:schemeClr val="accent1">
                    <a:lumMod val="50000"/>
                  </a:schemeClr>
                </a:solidFill>
              </a:rPr>
              <a:t>Western Electricity Coordinating Council (WECC)</a:t>
            </a:r>
          </a:p>
          <a:p>
            <a:pPr algn="ctr">
              <a:spcAft>
                <a:spcPts val="1200"/>
              </a:spcAft>
            </a:pPr>
            <a:r>
              <a:rPr lang="en-US" sz="1600" dirty="0" smtClean="0"/>
              <a:t>18 transmission  owners </a:t>
            </a:r>
            <a:r>
              <a:rPr lang="en-US" sz="1600" b="1" dirty="0" smtClean="0">
                <a:solidFill>
                  <a:schemeClr val="accent3">
                    <a:lumMod val="50000"/>
                  </a:schemeClr>
                </a:solidFill>
              </a:rPr>
              <a:t>installing and connecting 393 PMUs and 57 PDCs </a:t>
            </a:r>
            <a:r>
              <a:rPr lang="en-US" sz="1600" dirty="0" smtClean="0"/>
              <a:t>to modernize transmission in the Western Interconnection</a:t>
            </a:r>
            <a:endParaRPr lang="en-US" sz="1600" dirty="0"/>
          </a:p>
        </p:txBody>
      </p:sp>
      <p:sp>
        <p:nvSpPr>
          <p:cNvPr id="7" name="Flowchart: Process 6"/>
          <p:cNvSpPr/>
          <p:nvPr/>
        </p:nvSpPr>
        <p:spPr>
          <a:xfrm>
            <a:off x="4800600" y="1295400"/>
            <a:ext cx="3886200" cy="2209800"/>
          </a:xfrm>
          <a:prstGeom prst="flowChartProcess">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r">
              <a:spcAft>
                <a:spcPts val="1200"/>
              </a:spcAft>
            </a:pPr>
            <a:r>
              <a:rPr lang="en-US" dirty="0" smtClean="0">
                <a:solidFill>
                  <a:schemeClr val="accent3">
                    <a:lumMod val="50000"/>
                  </a:schemeClr>
                </a:solidFill>
              </a:rPr>
              <a:t>Distribution</a:t>
            </a:r>
          </a:p>
          <a:p>
            <a:pPr algn="ctr"/>
            <a:r>
              <a:rPr lang="en-US" b="1" dirty="0" smtClean="0">
                <a:solidFill>
                  <a:schemeClr val="accent1">
                    <a:lumMod val="50000"/>
                  </a:schemeClr>
                </a:solidFill>
              </a:rPr>
              <a:t>Electric Power Board of Chattanooga</a:t>
            </a:r>
          </a:p>
          <a:p>
            <a:pPr algn="ctr"/>
            <a:endParaRPr lang="en-US" sz="1600" dirty="0" smtClean="0"/>
          </a:p>
          <a:p>
            <a:pPr algn="ctr"/>
            <a:r>
              <a:rPr lang="en-US" sz="1600" dirty="0" smtClean="0"/>
              <a:t>Advanced automated circuit smart switches and sensor equipment will enable </a:t>
            </a:r>
            <a:r>
              <a:rPr lang="en-US" sz="1600" b="1" dirty="0" smtClean="0">
                <a:solidFill>
                  <a:schemeClr val="accent3">
                    <a:lumMod val="50000"/>
                  </a:schemeClr>
                </a:solidFill>
              </a:rPr>
              <a:t>40% reduction in customer outage minutes</a:t>
            </a:r>
            <a:r>
              <a:rPr lang="en-US" sz="1600" dirty="0" smtClean="0"/>
              <a:t> – worth $35 million/year to customers</a:t>
            </a:r>
          </a:p>
        </p:txBody>
      </p:sp>
      <p:sp>
        <p:nvSpPr>
          <p:cNvPr id="8" name="Flowchart: Process 7"/>
          <p:cNvSpPr/>
          <p:nvPr/>
        </p:nvSpPr>
        <p:spPr>
          <a:xfrm>
            <a:off x="457200" y="3810000"/>
            <a:ext cx="3886200" cy="2209800"/>
          </a:xfrm>
          <a:prstGeom prst="flowChartProcess">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spcAft>
                <a:spcPts val="1200"/>
              </a:spcAft>
            </a:pPr>
            <a:r>
              <a:rPr lang="en-US" dirty="0" smtClean="0">
                <a:solidFill>
                  <a:schemeClr val="accent3">
                    <a:lumMod val="50000"/>
                  </a:schemeClr>
                </a:solidFill>
              </a:rPr>
              <a:t>AMI</a:t>
            </a:r>
          </a:p>
          <a:p>
            <a:pPr algn="ctr">
              <a:spcAft>
                <a:spcPts val="1200"/>
              </a:spcAft>
            </a:pPr>
            <a:r>
              <a:rPr lang="en-US" b="1" dirty="0" err="1" smtClean="0">
                <a:solidFill>
                  <a:schemeClr val="accent1">
                    <a:lumMod val="50000"/>
                  </a:schemeClr>
                </a:solidFill>
              </a:rPr>
              <a:t>Talquin</a:t>
            </a:r>
            <a:r>
              <a:rPr lang="en-US" b="1" dirty="0" smtClean="0">
                <a:solidFill>
                  <a:schemeClr val="accent1">
                    <a:lumMod val="50000"/>
                  </a:schemeClr>
                </a:solidFill>
              </a:rPr>
              <a:t> Electric Cooperative (TEC)</a:t>
            </a:r>
          </a:p>
          <a:p>
            <a:pPr algn="ctr"/>
            <a:r>
              <a:rPr lang="en-US" sz="1600" dirty="0" smtClean="0"/>
              <a:t>Smart meter installations </a:t>
            </a:r>
            <a:r>
              <a:rPr lang="en-US" sz="1600" dirty="0" smtClean="0">
                <a:solidFill>
                  <a:schemeClr val="tx1"/>
                </a:solidFill>
              </a:rPr>
              <a:t>are saving hundreds of thousands of dollars in </a:t>
            </a:r>
            <a:r>
              <a:rPr lang="en-US" sz="1600" dirty="0" smtClean="0"/>
              <a:t>misreporting (from manual reading) and </a:t>
            </a:r>
            <a:r>
              <a:rPr lang="en-US" sz="1600" b="1" dirty="0" smtClean="0">
                <a:solidFill>
                  <a:schemeClr val="accent3">
                    <a:lumMod val="50000"/>
                  </a:schemeClr>
                </a:solidFill>
              </a:rPr>
              <a:t>saving an expected $200,000/year from 5,500 avoided truck rolls</a:t>
            </a:r>
          </a:p>
        </p:txBody>
      </p:sp>
      <p:sp>
        <p:nvSpPr>
          <p:cNvPr id="9" name="Flowchart: Process 8"/>
          <p:cNvSpPr/>
          <p:nvPr/>
        </p:nvSpPr>
        <p:spPr>
          <a:xfrm>
            <a:off x="457200" y="1295400"/>
            <a:ext cx="3886200" cy="2209800"/>
          </a:xfrm>
          <a:prstGeom prst="flowChartProcess">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spcAft>
                <a:spcPts val="1200"/>
              </a:spcAft>
            </a:pPr>
            <a:r>
              <a:rPr lang="en-US" dirty="0" smtClean="0">
                <a:solidFill>
                  <a:schemeClr val="accent3">
                    <a:lumMod val="50000"/>
                  </a:schemeClr>
                </a:solidFill>
              </a:rPr>
              <a:t>Customer Systems</a:t>
            </a:r>
          </a:p>
          <a:p>
            <a:pPr algn="ctr">
              <a:spcAft>
                <a:spcPts val="1200"/>
              </a:spcAft>
            </a:pPr>
            <a:r>
              <a:rPr lang="en-US" b="1" dirty="0" smtClean="0">
                <a:solidFill>
                  <a:schemeClr val="accent1">
                    <a:lumMod val="50000"/>
                  </a:schemeClr>
                </a:solidFill>
              </a:rPr>
              <a:t>Oklahoma Gas and Electric (OGE)</a:t>
            </a:r>
          </a:p>
          <a:p>
            <a:pPr algn="ctr">
              <a:spcAft>
                <a:spcPts val="1200"/>
              </a:spcAft>
            </a:pPr>
            <a:r>
              <a:rPr lang="en-US" sz="1600" dirty="0" smtClean="0"/>
              <a:t>Time-of-use and variable peak / critical peak pricing with in-home customer device use enabled </a:t>
            </a:r>
            <a:r>
              <a:rPr lang="en-US" sz="1600" b="1" dirty="0" smtClean="0">
                <a:solidFill>
                  <a:schemeClr val="accent3">
                    <a:lumMod val="50000"/>
                  </a:schemeClr>
                </a:solidFill>
              </a:rPr>
              <a:t>up to 30% peak demand reduction (which could offset a new peaking plant)</a:t>
            </a:r>
            <a:r>
              <a:rPr lang="en-US" sz="1600" dirty="0" smtClean="0"/>
              <a:t> and </a:t>
            </a:r>
            <a:r>
              <a:rPr lang="en-US" sz="1600" b="1" dirty="0" smtClean="0"/>
              <a:t>lowered customer bills by up to $150</a:t>
            </a:r>
            <a:endParaRPr lang="en-US" sz="1600" b="1" dirty="0"/>
          </a:p>
        </p:txBody>
      </p:sp>
      <p:cxnSp>
        <p:nvCxnSpPr>
          <p:cNvPr id="11" name="Straight Connector 10"/>
          <p:cNvCxnSpPr/>
          <p:nvPr/>
        </p:nvCxnSpPr>
        <p:spPr>
          <a:xfrm>
            <a:off x="4572000" y="1143000"/>
            <a:ext cx="0" cy="5105400"/>
          </a:xfrm>
          <a:prstGeom prst="line">
            <a:avLst/>
          </a:prstGeom>
          <a:ln>
            <a:headEnd type="triangle"/>
            <a:tailEnd type="triangle"/>
          </a:ln>
        </p:spPr>
        <p:style>
          <a:lnRef idx="2">
            <a:schemeClr val="accent3"/>
          </a:lnRef>
          <a:fillRef idx="0">
            <a:schemeClr val="accent3"/>
          </a:fillRef>
          <a:effectRef idx="1">
            <a:schemeClr val="accent3"/>
          </a:effectRef>
          <a:fontRef idx="minor">
            <a:schemeClr val="tx1"/>
          </a:fontRef>
        </p:style>
      </p:cxnSp>
      <p:cxnSp>
        <p:nvCxnSpPr>
          <p:cNvPr id="13" name="Straight Connector 12"/>
          <p:cNvCxnSpPr/>
          <p:nvPr/>
        </p:nvCxnSpPr>
        <p:spPr>
          <a:xfrm>
            <a:off x="228600" y="3657600"/>
            <a:ext cx="8686800" cy="0"/>
          </a:xfrm>
          <a:prstGeom prst="line">
            <a:avLst/>
          </a:prstGeom>
          <a:ln>
            <a:headEnd type="triangle"/>
            <a:tailEnd type="triangle"/>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xmlns="" val="11699116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1912"/>
            <a:ext cx="8229600" cy="788749"/>
          </a:xfrm>
        </p:spPr>
        <p:txBody>
          <a:bodyPr/>
          <a:lstStyle/>
          <a:p>
            <a:r>
              <a:rPr lang="en-US" sz="4000" b="1" dirty="0" smtClean="0"/>
              <a:t>Cyber Security Framework</a:t>
            </a:r>
            <a:endParaRPr lang="en-US" sz="4000" b="1" dirty="0"/>
          </a:p>
        </p:txBody>
      </p:sp>
      <p:sp>
        <p:nvSpPr>
          <p:cNvPr id="5" name="TextBox 4"/>
          <p:cNvSpPr txBox="1"/>
          <p:nvPr/>
        </p:nvSpPr>
        <p:spPr>
          <a:xfrm>
            <a:off x="2067340" y="1137142"/>
            <a:ext cx="5075428" cy="400110"/>
          </a:xfrm>
          <a:prstGeom prst="rect">
            <a:avLst/>
          </a:prstGeom>
          <a:noFill/>
        </p:spPr>
        <p:txBody>
          <a:bodyPr wrap="none" rtlCol="0">
            <a:spAutoFit/>
          </a:bodyPr>
          <a:lstStyle/>
          <a:p>
            <a:r>
              <a:rPr lang="en-US" sz="2000" i="1" dirty="0" smtClean="0"/>
              <a:t>Comprised of Capability and Risk Management</a:t>
            </a:r>
            <a:endParaRPr lang="en-US" sz="2000" i="1" dirty="0"/>
          </a:p>
        </p:txBody>
      </p:sp>
      <p:pic>
        <p:nvPicPr>
          <p:cNvPr id="1026" name="Picture 2"/>
          <p:cNvPicPr>
            <a:picLocks noChangeAspect="1" noChangeArrowheads="1"/>
          </p:cNvPicPr>
          <p:nvPr/>
        </p:nvPicPr>
        <p:blipFill>
          <a:blip r:embed="rId3"/>
          <a:srcRect/>
          <a:stretch>
            <a:fillRect/>
          </a:stretch>
        </p:blipFill>
        <p:spPr bwMode="auto">
          <a:xfrm>
            <a:off x="4310235" y="1841501"/>
            <a:ext cx="4833766" cy="4464904"/>
          </a:xfrm>
          <a:prstGeom prst="rect">
            <a:avLst/>
          </a:prstGeom>
          <a:noFill/>
          <a:ln w="9525">
            <a:noFill/>
            <a:miter lim="800000"/>
            <a:headEnd/>
            <a:tailEnd/>
          </a:ln>
        </p:spPr>
      </p:pic>
      <p:sp>
        <p:nvSpPr>
          <p:cNvPr id="7" name="TextBox 6"/>
          <p:cNvSpPr txBox="1"/>
          <p:nvPr/>
        </p:nvSpPr>
        <p:spPr>
          <a:xfrm>
            <a:off x="0" y="2051052"/>
            <a:ext cx="4652008" cy="4093428"/>
          </a:xfrm>
          <a:prstGeom prst="rect">
            <a:avLst/>
          </a:prstGeom>
          <a:noFill/>
        </p:spPr>
        <p:txBody>
          <a:bodyPr wrap="square" rtlCol="0">
            <a:spAutoFit/>
          </a:bodyPr>
          <a:lstStyle/>
          <a:p>
            <a:pPr>
              <a:buFont typeface="Arial" pitchFamily="34" charset="0"/>
              <a:buChar char="•"/>
            </a:pPr>
            <a:r>
              <a:rPr lang="en-US" sz="2000" dirty="0" smtClean="0"/>
              <a:t>   Risk Management </a:t>
            </a:r>
          </a:p>
          <a:p>
            <a:pPr>
              <a:buFont typeface="Arial" pitchFamily="34" charset="0"/>
              <a:buChar char="•"/>
            </a:pPr>
            <a:r>
              <a:rPr lang="en-US" sz="2000" dirty="0" smtClean="0"/>
              <a:t>   Asset Configuration Management </a:t>
            </a:r>
          </a:p>
          <a:p>
            <a:pPr>
              <a:buFont typeface="Arial" pitchFamily="34" charset="0"/>
              <a:buChar char="•"/>
            </a:pPr>
            <a:r>
              <a:rPr lang="en-US" sz="2000" dirty="0" smtClean="0"/>
              <a:t>   Identity and Access Management </a:t>
            </a:r>
          </a:p>
          <a:p>
            <a:pPr>
              <a:buFont typeface="Arial" pitchFamily="34" charset="0"/>
              <a:buChar char="•"/>
            </a:pPr>
            <a:r>
              <a:rPr lang="en-US" sz="2000" dirty="0" smtClean="0"/>
              <a:t>   Threat and Vulnerability Management</a:t>
            </a:r>
          </a:p>
          <a:p>
            <a:pPr>
              <a:buFont typeface="Arial" pitchFamily="34" charset="0"/>
              <a:buChar char="•"/>
            </a:pPr>
            <a:r>
              <a:rPr lang="en-US" sz="2000" dirty="0" smtClean="0"/>
              <a:t>   Situational Awareness </a:t>
            </a:r>
          </a:p>
          <a:p>
            <a:pPr>
              <a:buFont typeface="Arial" pitchFamily="34" charset="0"/>
              <a:buChar char="•"/>
            </a:pPr>
            <a:r>
              <a:rPr lang="en-US" sz="2000" dirty="0" smtClean="0"/>
              <a:t>   Information Sharing and Communications</a:t>
            </a:r>
          </a:p>
          <a:p>
            <a:pPr>
              <a:buFont typeface="Arial" pitchFamily="34" charset="0"/>
              <a:buChar char="•"/>
            </a:pPr>
            <a:r>
              <a:rPr lang="en-US" sz="2000" dirty="0" smtClean="0"/>
              <a:t>   Event and Incident Response </a:t>
            </a:r>
          </a:p>
          <a:p>
            <a:pPr>
              <a:buFont typeface="Arial" pitchFamily="34" charset="0"/>
              <a:buChar char="•"/>
            </a:pPr>
            <a:r>
              <a:rPr lang="en-US" sz="2000" dirty="0" smtClean="0"/>
              <a:t>   Supply Chain and External Dependencies Management</a:t>
            </a:r>
          </a:p>
          <a:p>
            <a:pPr>
              <a:buFont typeface="Arial" pitchFamily="34" charset="0"/>
              <a:buChar char="•"/>
            </a:pPr>
            <a:r>
              <a:rPr lang="en-US" sz="2000" dirty="0" smtClean="0"/>
              <a:t>   Workforce Management</a:t>
            </a:r>
          </a:p>
          <a:p>
            <a:pPr>
              <a:buFont typeface="Arial" pitchFamily="34" charset="0"/>
              <a:buChar char="•"/>
            </a:pPr>
            <a:endParaRPr lang="en-US" sz="2000" dirty="0"/>
          </a:p>
        </p:txBody>
      </p:sp>
    </p:spTree>
    <p:extLst>
      <p:ext uri="{BB962C8B-B14F-4D97-AF65-F5344CB8AC3E}">
        <p14:creationId xmlns:p14="http://schemas.microsoft.com/office/powerpoint/2010/main" xmlns="" val="12231774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1" name="Group 46"/>
          <p:cNvGrpSpPr>
            <a:grpSpLocks/>
          </p:cNvGrpSpPr>
          <p:nvPr/>
        </p:nvGrpSpPr>
        <p:grpSpPr bwMode="auto">
          <a:xfrm>
            <a:off x="5254625" y="2900363"/>
            <a:ext cx="3505200" cy="1295400"/>
            <a:chOff x="0" y="4419600"/>
            <a:chExt cx="3505200" cy="1295400"/>
          </a:xfrm>
        </p:grpSpPr>
        <p:grpSp>
          <p:nvGrpSpPr>
            <p:cNvPr id="37904" name="Group 41"/>
            <p:cNvGrpSpPr>
              <a:grpSpLocks/>
            </p:cNvGrpSpPr>
            <p:nvPr/>
          </p:nvGrpSpPr>
          <p:grpSpPr bwMode="auto">
            <a:xfrm>
              <a:off x="1828800" y="4419600"/>
              <a:ext cx="1501650" cy="1066800"/>
              <a:chOff x="533400" y="1524000"/>
              <a:chExt cx="1501650" cy="1066800"/>
            </a:xfrm>
          </p:grpSpPr>
          <p:grpSp>
            <p:nvGrpSpPr>
              <p:cNvPr id="37908" name="Group 28"/>
              <p:cNvGrpSpPr>
                <a:grpSpLocks/>
              </p:cNvGrpSpPr>
              <p:nvPr/>
            </p:nvGrpSpPr>
            <p:grpSpPr bwMode="auto">
              <a:xfrm>
                <a:off x="609600" y="1905000"/>
                <a:ext cx="152400" cy="228600"/>
                <a:chOff x="1447800" y="2057400"/>
                <a:chExt cx="152400" cy="228600"/>
              </a:xfrm>
            </p:grpSpPr>
            <p:cxnSp>
              <p:nvCxnSpPr>
                <p:cNvPr id="41" name="Straight Arrow Connector 40"/>
                <p:cNvCxnSpPr/>
                <p:nvPr/>
              </p:nvCxnSpPr>
              <p:spPr>
                <a:xfrm flipV="1">
                  <a:off x="1447800" y="2057400"/>
                  <a:ext cx="0" cy="228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2" name="Straight Arrow Connector 41"/>
                <p:cNvCxnSpPr/>
                <p:nvPr/>
              </p:nvCxnSpPr>
              <p:spPr>
                <a:xfrm>
                  <a:off x="1600200" y="2057400"/>
                  <a:ext cx="0" cy="228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sp>
            <p:nvSpPr>
              <p:cNvPr id="37909" name="TextBox 26"/>
              <p:cNvSpPr txBox="1">
                <a:spLocks noChangeArrowheads="1"/>
              </p:cNvSpPr>
              <p:nvPr/>
            </p:nvSpPr>
            <p:spPr bwMode="auto">
              <a:xfrm>
                <a:off x="533400" y="1524000"/>
                <a:ext cx="33054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eaLnBrk="1" hangingPunct="1">
                  <a:spcBef>
                    <a:spcPct val="0"/>
                  </a:spcBef>
                  <a:buFontTx/>
                  <a:buNone/>
                </a:pPr>
                <a:r>
                  <a:rPr lang="en-US" altLang="en-US">
                    <a:solidFill>
                      <a:srgbClr val="000000"/>
                    </a:solidFill>
                  </a:rPr>
                  <a:t>G</a:t>
                </a:r>
              </a:p>
            </p:txBody>
          </p:sp>
          <p:sp>
            <p:nvSpPr>
              <p:cNvPr id="37910" name="TextBox 27"/>
              <p:cNvSpPr txBox="1">
                <a:spLocks noChangeArrowheads="1"/>
              </p:cNvSpPr>
              <p:nvPr/>
            </p:nvSpPr>
            <p:spPr bwMode="auto">
              <a:xfrm>
                <a:off x="1066800" y="1524000"/>
                <a:ext cx="59663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eaLnBrk="1" hangingPunct="1">
                  <a:spcBef>
                    <a:spcPct val="0"/>
                  </a:spcBef>
                  <a:buFontTx/>
                  <a:buNone/>
                </a:pPr>
                <a:r>
                  <a:rPr lang="en-US" altLang="en-US">
                    <a:solidFill>
                      <a:srgbClr val="000000"/>
                    </a:solidFill>
                  </a:rPr>
                  <a:t>T&amp;D</a:t>
                </a:r>
              </a:p>
            </p:txBody>
          </p:sp>
          <p:sp>
            <p:nvSpPr>
              <p:cNvPr id="37911" name="TextBox 28"/>
              <p:cNvSpPr txBox="1">
                <a:spLocks noChangeArrowheads="1"/>
              </p:cNvSpPr>
              <p:nvPr/>
            </p:nvSpPr>
            <p:spPr bwMode="auto">
              <a:xfrm>
                <a:off x="1752600" y="1524000"/>
                <a:ext cx="28245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eaLnBrk="1" hangingPunct="1">
                  <a:spcBef>
                    <a:spcPct val="0"/>
                  </a:spcBef>
                  <a:buFontTx/>
                  <a:buNone/>
                </a:pPr>
                <a:r>
                  <a:rPr lang="en-US" altLang="en-US">
                    <a:solidFill>
                      <a:srgbClr val="000000"/>
                    </a:solidFill>
                  </a:rPr>
                  <a:t>L</a:t>
                </a:r>
              </a:p>
            </p:txBody>
          </p:sp>
          <p:grpSp>
            <p:nvGrpSpPr>
              <p:cNvPr id="37912" name="Group 29"/>
              <p:cNvGrpSpPr>
                <a:grpSpLocks/>
              </p:cNvGrpSpPr>
              <p:nvPr/>
            </p:nvGrpSpPr>
            <p:grpSpPr bwMode="auto">
              <a:xfrm>
                <a:off x="609600" y="2362200"/>
                <a:ext cx="152400" cy="228600"/>
                <a:chOff x="1447800" y="2057400"/>
                <a:chExt cx="152400" cy="228600"/>
              </a:xfrm>
            </p:grpSpPr>
            <p:cxnSp>
              <p:nvCxnSpPr>
                <p:cNvPr id="39" name="Straight Arrow Connector 38"/>
                <p:cNvCxnSpPr/>
                <p:nvPr/>
              </p:nvCxnSpPr>
              <p:spPr>
                <a:xfrm flipV="1">
                  <a:off x="1447800" y="2057400"/>
                  <a:ext cx="0" cy="228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40" name="Straight Arrow Connector 39"/>
                <p:cNvCxnSpPr/>
                <p:nvPr/>
              </p:nvCxnSpPr>
              <p:spPr>
                <a:xfrm>
                  <a:off x="1600200" y="2057400"/>
                  <a:ext cx="0" cy="228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grpSp>
            <p:nvGrpSpPr>
              <p:cNvPr id="37913" name="Group 32"/>
              <p:cNvGrpSpPr>
                <a:grpSpLocks/>
              </p:cNvGrpSpPr>
              <p:nvPr/>
            </p:nvGrpSpPr>
            <p:grpSpPr bwMode="auto">
              <a:xfrm>
                <a:off x="1295400" y="2362200"/>
                <a:ext cx="152400" cy="228600"/>
                <a:chOff x="1447800" y="2057400"/>
                <a:chExt cx="152400" cy="228600"/>
              </a:xfrm>
            </p:grpSpPr>
            <p:cxnSp>
              <p:nvCxnSpPr>
                <p:cNvPr id="37" name="Straight Arrow Connector 36"/>
                <p:cNvCxnSpPr/>
                <p:nvPr/>
              </p:nvCxnSpPr>
              <p:spPr>
                <a:xfrm flipV="1">
                  <a:off x="1447800" y="2057400"/>
                  <a:ext cx="0" cy="228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8" name="Straight Arrow Connector 37"/>
                <p:cNvCxnSpPr/>
                <p:nvPr/>
              </p:nvCxnSpPr>
              <p:spPr>
                <a:xfrm>
                  <a:off x="1600200" y="2057400"/>
                  <a:ext cx="0" cy="228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grpSp>
            <p:nvGrpSpPr>
              <p:cNvPr id="37914" name="Group 35"/>
              <p:cNvGrpSpPr>
                <a:grpSpLocks/>
              </p:cNvGrpSpPr>
              <p:nvPr/>
            </p:nvGrpSpPr>
            <p:grpSpPr bwMode="auto">
              <a:xfrm>
                <a:off x="1828800" y="2362200"/>
                <a:ext cx="152400" cy="228600"/>
                <a:chOff x="1447800" y="2057400"/>
                <a:chExt cx="152400" cy="228600"/>
              </a:xfrm>
            </p:grpSpPr>
            <p:cxnSp>
              <p:nvCxnSpPr>
                <p:cNvPr id="35" name="Straight Arrow Connector 34"/>
                <p:cNvCxnSpPr/>
                <p:nvPr/>
              </p:nvCxnSpPr>
              <p:spPr>
                <a:xfrm flipV="1">
                  <a:off x="1447800" y="2057400"/>
                  <a:ext cx="0" cy="228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36" name="Straight Arrow Connector 35"/>
                <p:cNvCxnSpPr/>
                <p:nvPr/>
              </p:nvCxnSpPr>
              <p:spPr>
                <a:xfrm>
                  <a:off x="1600200" y="2057400"/>
                  <a:ext cx="0" cy="228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grpSp>
          <p:sp>
            <p:nvSpPr>
              <p:cNvPr id="37915" name="TextBox 32"/>
              <p:cNvSpPr txBox="1">
                <a:spLocks noChangeArrowheads="1"/>
              </p:cNvSpPr>
              <p:nvPr/>
            </p:nvSpPr>
            <p:spPr bwMode="auto">
              <a:xfrm>
                <a:off x="1219200" y="1828800"/>
                <a:ext cx="25519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eaLnBrk="1" hangingPunct="1">
                  <a:spcBef>
                    <a:spcPct val="0"/>
                  </a:spcBef>
                  <a:buFontTx/>
                  <a:buNone/>
                </a:pPr>
                <a:r>
                  <a:rPr lang="en-US" altLang="en-US">
                    <a:solidFill>
                      <a:srgbClr val="000000"/>
                    </a:solidFill>
                  </a:rPr>
                  <a:t>-</a:t>
                </a:r>
              </a:p>
            </p:txBody>
          </p:sp>
          <p:sp>
            <p:nvSpPr>
              <p:cNvPr id="37916" name="TextBox 33"/>
              <p:cNvSpPr txBox="1">
                <a:spLocks noChangeArrowheads="1"/>
              </p:cNvSpPr>
              <p:nvPr/>
            </p:nvSpPr>
            <p:spPr bwMode="auto">
              <a:xfrm>
                <a:off x="1752600" y="1828800"/>
                <a:ext cx="2286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eaLnBrk="1" hangingPunct="1">
                  <a:spcBef>
                    <a:spcPct val="0"/>
                  </a:spcBef>
                  <a:buFontTx/>
                  <a:buNone/>
                </a:pPr>
                <a:r>
                  <a:rPr lang="en-US" altLang="en-US">
                    <a:solidFill>
                      <a:srgbClr val="000000"/>
                    </a:solidFill>
                  </a:rPr>
                  <a:t>-</a:t>
                </a:r>
              </a:p>
            </p:txBody>
          </p:sp>
        </p:grpSp>
        <p:sp>
          <p:nvSpPr>
            <p:cNvPr id="37905" name="TextBox 22"/>
            <p:cNvSpPr txBox="1">
              <a:spLocks noChangeArrowheads="1"/>
            </p:cNvSpPr>
            <p:nvPr/>
          </p:nvSpPr>
          <p:spPr bwMode="auto">
            <a:xfrm>
              <a:off x="685800" y="4724400"/>
              <a:ext cx="1104085"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eaLnBrk="1" hangingPunct="1">
                <a:spcBef>
                  <a:spcPct val="0"/>
                </a:spcBef>
                <a:buFontTx/>
                <a:buNone/>
              </a:pPr>
              <a:r>
                <a:rPr lang="en-US" altLang="en-US" sz="1400" b="1">
                  <a:solidFill>
                    <a:srgbClr val="000000"/>
                  </a:solidFill>
                </a:rPr>
                <a:t>Today’s EMS</a:t>
              </a:r>
            </a:p>
          </p:txBody>
        </p:sp>
        <p:sp>
          <p:nvSpPr>
            <p:cNvPr id="37906" name="TextBox 23"/>
            <p:cNvSpPr txBox="1">
              <a:spLocks noChangeArrowheads="1"/>
            </p:cNvSpPr>
            <p:nvPr/>
          </p:nvSpPr>
          <p:spPr bwMode="auto">
            <a:xfrm>
              <a:off x="0" y="5181600"/>
              <a:ext cx="182880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eaLnBrk="1" hangingPunct="1">
                <a:spcBef>
                  <a:spcPct val="0"/>
                </a:spcBef>
                <a:buFontTx/>
                <a:buNone/>
              </a:pPr>
              <a:r>
                <a:rPr lang="en-US" altLang="en-US" sz="1400" b="1">
                  <a:solidFill>
                    <a:srgbClr val="000000"/>
                  </a:solidFill>
                </a:rPr>
                <a:t>Next-Generation EMS</a:t>
              </a:r>
            </a:p>
          </p:txBody>
        </p:sp>
        <p:sp>
          <p:nvSpPr>
            <p:cNvPr id="25" name="Rectangle 24"/>
            <p:cNvSpPr/>
            <p:nvPr/>
          </p:nvSpPr>
          <p:spPr>
            <a:xfrm>
              <a:off x="0" y="4419600"/>
              <a:ext cx="3505200" cy="1295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grpSp>
      <p:pic>
        <p:nvPicPr>
          <p:cNvPr id="37895" name="Picture 4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flipH="1">
            <a:off x="1162414" y="2721358"/>
            <a:ext cx="5485696" cy="3608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ectangle 6"/>
          <p:cNvSpPr/>
          <p:nvPr/>
        </p:nvSpPr>
        <p:spPr bwMode="auto">
          <a:xfrm>
            <a:off x="3412491" y="4322873"/>
            <a:ext cx="3463775" cy="2271602"/>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37897" name="TextBox 7"/>
          <p:cNvSpPr txBox="1">
            <a:spLocks noChangeArrowheads="1"/>
          </p:cNvSpPr>
          <p:nvPr/>
        </p:nvSpPr>
        <p:spPr bwMode="auto">
          <a:xfrm>
            <a:off x="3538574" y="5869566"/>
            <a:ext cx="733376" cy="460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eaLnBrk="1" hangingPunct="1">
              <a:spcBef>
                <a:spcPct val="0"/>
              </a:spcBef>
              <a:buFontTx/>
              <a:buNone/>
            </a:pPr>
            <a:r>
              <a:rPr lang="en-US" altLang="en-US">
                <a:solidFill>
                  <a:srgbClr val="000000"/>
                </a:solidFill>
              </a:rPr>
              <a:t>EMS</a:t>
            </a:r>
          </a:p>
        </p:txBody>
      </p:sp>
      <p:sp>
        <p:nvSpPr>
          <p:cNvPr id="9" name="Rectangle 8"/>
          <p:cNvSpPr/>
          <p:nvPr/>
        </p:nvSpPr>
        <p:spPr bwMode="auto">
          <a:xfrm>
            <a:off x="1939705" y="3565673"/>
            <a:ext cx="2012419" cy="1660732"/>
          </a:xfrm>
          <a:prstGeom prst="rect">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37899" name="TextBox 10"/>
          <p:cNvSpPr txBox="1">
            <a:spLocks noChangeArrowheads="1"/>
          </p:cNvSpPr>
          <p:nvPr/>
        </p:nvSpPr>
        <p:spPr bwMode="auto">
          <a:xfrm>
            <a:off x="1940633" y="4710256"/>
            <a:ext cx="1256857" cy="4464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eaLnBrk="1" hangingPunct="1">
              <a:spcBef>
                <a:spcPct val="0"/>
              </a:spcBef>
              <a:buFontTx/>
              <a:buNone/>
            </a:pPr>
            <a:r>
              <a:rPr lang="en-US" altLang="en-US">
                <a:solidFill>
                  <a:srgbClr val="000000"/>
                </a:solidFill>
              </a:rPr>
              <a:t>DMS/OMS</a:t>
            </a:r>
          </a:p>
        </p:txBody>
      </p:sp>
      <p:sp>
        <p:nvSpPr>
          <p:cNvPr id="37900" name="TextBox 11"/>
          <p:cNvSpPr txBox="1">
            <a:spLocks noChangeArrowheads="1"/>
          </p:cNvSpPr>
          <p:nvPr/>
        </p:nvSpPr>
        <p:spPr bwMode="auto">
          <a:xfrm>
            <a:off x="1031876" y="3877172"/>
            <a:ext cx="655170" cy="4464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eaLnBrk="1" hangingPunct="1">
              <a:spcBef>
                <a:spcPct val="0"/>
              </a:spcBef>
              <a:buFontTx/>
              <a:buNone/>
            </a:pPr>
            <a:r>
              <a:rPr lang="en-US" altLang="en-US">
                <a:solidFill>
                  <a:srgbClr val="000000"/>
                </a:solidFill>
              </a:rPr>
              <a:t>BMS</a:t>
            </a:r>
          </a:p>
        </p:txBody>
      </p:sp>
      <p:cxnSp>
        <p:nvCxnSpPr>
          <p:cNvPr id="14" name="Straight Arrow Connector 13"/>
          <p:cNvCxnSpPr/>
          <p:nvPr/>
        </p:nvCxnSpPr>
        <p:spPr bwMode="auto">
          <a:xfrm>
            <a:off x="2309849" y="3080228"/>
            <a:ext cx="4204065" cy="1853516"/>
          </a:xfrm>
          <a:prstGeom prst="straightConnector1">
            <a:avLst/>
          </a:prstGeom>
          <a:ln w="50800">
            <a:headEnd type="arrow"/>
            <a:tailEnd type="arrow"/>
          </a:ln>
        </p:spPr>
        <p:style>
          <a:lnRef idx="3">
            <a:schemeClr val="accent2"/>
          </a:lnRef>
          <a:fillRef idx="0">
            <a:schemeClr val="accent2"/>
          </a:fillRef>
          <a:effectRef idx="2">
            <a:schemeClr val="accent2"/>
          </a:effectRef>
          <a:fontRef idx="minor">
            <a:schemeClr val="tx1"/>
          </a:fontRef>
        </p:style>
      </p:cxnSp>
      <p:sp>
        <p:nvSpPr>
          <p:cNvPr id="37902" name="TextBox 14"/>
          <p:cNvSpPr txBox="1">
            <a:spLocks noChangeArrowheads="1"/>
          </p:cNvSpPr>
          <p:nvPr/>
        </p:nvSpPr>
        <p:spPr bwMode="auto">
          <a:xfrm>
            <a:off x="233628" y="1993602"/>
            <a:ext cx="4649099" cy="13512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algn="r" eaLnBrk="1" hangingPunct="1">
              <a:spcBef>
                <a:spcPct val="0"/>
              </a:spcBef>
              <a:buFontTx/>
              <a:buNone/>
            </a:pPr>
            <a:r>
              <a:rPr lang="en-US" altLang="en-US" b="1" i="1" dirty="0">
                <a:solidFill>
                  <a:srgbClr val="C00000"/>
                </a:solidFill>
              </a:rPr>
              <a:t>Fostering tighter integration and coordination between transmission, distribution, and load</a:t>
            </a:r>
            <a:r>
              <a:rPr lang="en-US" altLang="en-US" sz="1600" b="1" i="1" dirty="0">
                <a:solidFill>
                  <a:srgbClr val="C00000"/>
                </a:solidFill>
              </a:rPr>
              <a:t>.</a:t>
            </a:r>
          </a:p>
        </p:txBody>
      </p:sp>
      <p:sp>
        <p:nvSpPr>
          <p:cNvPr id="10" name="Rectangle 9"/>
          <p:cNvSpPr/>
          <p:nvPr/>
        </p:nvSpPr>
        <p:spPr bwMode="auto">
          <a:xfrm>
            <a:off x="1051357" y="2822408"/>
            <a:ext cx="1283818" cy="1546920"/>
          </a:xfrm>
          <a:prstGeom prst="rect">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37893" name="Title 60"/>
          <p:cNvSpPr>
            <a:spLocks noGrp="1"/>
          </p:cNvSpPr>
          <p:nvPr>
            <p:ph type="title"/>
          </p:nvPr>
        </p:nvSpPr>
        <p:spPr>
          <a:xfrm>
            <a:off x="179388" y="0"/>
            <a:ext cx="8507412" cy="1600200"/>
          </a:xfrm>
        </p:spPr>
        <p:txBody>
          <a:bodyPr anchor="ctr"/>
          <a:lstStyle/>
          <a:p>
            <a:r>
              <a:rPr lang="en-US" altLang="en-US" sz="4800" dirty="0" smtClean="0">
                <a:effectLst/>
                <a:latin typeface="Calibri" panose="020F0502020204030204" pitchFamily="34" charset="0"/>
              </a:rPr>
              <a:t>Next-Generation Energy Management System</a:t>
            </a:r>
          </a:p>
        </p:txBody>
      </p:sp>
      <p:sp>
        <p:nvSpPr>
          <p:cNvPr id="37894" name="TextBox 62"/>
          <p:cNvSpPr txBox="1">
            <a:spLocks noChangeArrowheads="1"/>
          </p:cNvSpPr>
          <p:nvPr/>
        </p:nvSpPr>
        <p:spPr bwMode="auto">
          <a:xfrm>
            <a:off x="5378450" y="2324100"/>
            <a:ext cx="337661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algn="ctr" eaLnBrk="1" hangingPunct="1">
              <a:spcBef>
                <a:spcPct val="0"/>
              </a:spcBef>
              <a:buFontTx/>
              <a:buNone/>
            </a:pPr>
            <a:r>
              <a:rPr lang="en-US" altLang="en-US" b="1" u="sng">
                <a:solidFill>
                  <a:srgbClr val="BF9900"/>
                </a:solidFill>
              </a:rPr>
              <a:t>Many more Control Options</a:t>
            </a:r>
          </a:p>
        </p:txBody>
      </p:sp>
      <p:sp>
        <p:nvSpPr>
          <p:cNvPr id="2" name="TextBox 1"/>
          <p:cNvSpPr txBox="1"/>
          <p:nvPr/>
        </p:nvSpPr>
        <p:spPr>
          <a:xfrm>
            <a:off x="190500" y="4503881"/>
            <a:ext cx="1564476" cy="923330"/>
          </a:xfrm>
          <a:prstGeom prst="rect">
            <a:avLst/>
          </a:prstGeom>
          <a:noFill/>
        </p:spPr>
        <p:txBody>
          <a:bodyPr wrap="none" rtlCol="0">
            <a:spAutoFit/>
          </a:bodyPr>
          <a:lstStyle/>
          <a:p>
            <a:r>
              <a:rPr lang="en-US" dirty="0" smtClean="0"/>
              <a:t>10s of million </a:t>
            </a:r>
          </a:p>
          <a:p>
            <a:r>
              <a:rPr lang="en-US" dirty="0"/>
              <a:t>o</a:t>
            </a:r>
            <a:r>
              <a:rPr lang="en-US" dirty="0" smtClean="0"/>
              <a:t>f control </a:t>
            </a:r>
          </a:p>
          <a:p>
            <a:r>
              <a:rPr lang="en-US" dirty="0" smtClean="0"/>
              <a:t>points.</a:t>
            </a:r>
            <a:endParaRPr lang="en-US" dirty="0"/>
          </a:p>
        </p:txBody>
      </p:sp>
      <p:sp>
        <p:nvSpPr>
          <p:cNvPr id="43" name="TextBox 42"/>
          <p:cNvSpPr txBox="1"/>
          <p:nvPr/>
        </p:nvSpPr>
        <p:spPr>
          <a:xfrm>
            <a:off x="7122324" y="5671145"/>
            <a:ext cx="1910499" cy="923330"/>
          </a:xfrm>
          <a:prstGeom prst="rect">
            <a:avLst/>
          </a:prstGeom>
          <a:noFill/>
        </p:spPr>
        <p:txBody>
          <a:bodyPr wrap="none" rtlCol="0">
            <a:spAutoFit/>
          </a:bodyPr>
          <a:lstStyle/>
          <a:p>
            <a:r>
              <a:rPr lang="en-US" dirty="0" smtClean="0"/>
              <a:t>100s of thousand </a:t>
            </a:r>
          </a:p>
          <a:p>
            <a:r>
              <a:rPr lang="en-US" dirty="0"/>
              <a:t>o</a:t>
            </a:r>
            <a:r>
              <a:rPr lang="en-US" dirty="0" smtClean="0"/>
              <a:t>f control </a:t>
            </a:r>
          </a:p>
          <a:p>
            <a:r>
              <a:rPr lang="en-US" dirty="0" smtClean="0"/>
              <a:t>points.</a:t>
            </a:r>
            <a:endParaRPr lang="en-US" dirty="0"/>
          </a:p>
        </p:txBody>
      </p:sp>
    </p:spTree>
    <p:extLst>
      <p:ext uri="{BB962C8B-B14F-4D97-AF65-F5344CB8AC3E}">
        <p14:creationId xmlns:p14="http://schemas.microsoft.com/office/powerpoint/2010/main" xmlns="" val="1215213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8"/>
          <p:cNvSpPr>
            <a:spLocks noGrp="1"/>
          </p:cNvSpPr>
          <p:nvPr>
            <p:ph type="title"/>
          </p:nvPr>
        </p:nvSpPr>
        <p:spPr>
          <a:xfrm>
            <a:off x="457200" y="0"/>
            <a:ext cx="8229600" cy="1270000"/>
          </a:xfrm>
        </p:spPr>
        <p:txBody>
          <a:bodyPr anchor="ctr"/>
          <a:lstStyle/>
          <a:p>
            <a:r>
              <a:rPr lang="en-US" altLang="en-US" dirty="0" err="1" smtClean="0">
                <a:effectLst/>
                <a:latin typeface="Calibri" panose="020F0502020204030204" pitchFamily="34" charset="0"/>
              </a:rPr>
              <a:t>Transactive</a:t>
            </a:r>
            <a:r>
              <a:rPr lang="en-US" altLang="en-US" dirty="0" smtClean="0">
                <a:effectLst/>
                <a:latin typeface="Calibri" panose="020F0502020204030204" pitchFamily="34" charset="0"/>
              </a:rPr>
              <a:t> Energy</a:t>
            </a:r>
          </a:p>
        </p:txBody>
      </p:sp>
      <p:grpSp>
        <p:nvGrpSpPr>
          <p:cNvPr id="38916" name="Group 20"/>
          <p:cNvGrpSpPr>
            <a:grpSpLocks/>
          </p:cNvGrpSpPr>
          <p:nvPr/>
        </p:nvGrpSpPr>
        <p:grpSpPr bwMode="auto">
          <a:xfrm>
            <a:off x="2016137" y="1270000"/>
            <a:ext cx="6798163" cy="5359400"/>
            <a:chOff x="2994493" y="1589136"/>
            <a:chExt cx="5844707" cy="5039705"/>
          </a:xfrm>
        </p:grpSpPr>
        <p:sp>
          <p:nvSpPr>
            <p:cNvPr id="38934" name="TextBox 17"/>
            <p:cNvSpPr txBox="1">
              <a:spLocks noChangeArrowheads="1"/>
            </p:cNvSpPr>
            <p:nvPr/>
          </p:nvSpPr>
          <p:spPr bwMode="auto">
            <a:xfrm>
              <a:off x="4953000" y="6197954"/>
              <a:ext cx="3886200"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a:solidFill>
                    <a:srgbClr val="3A3A3A"/>
                  </a:solidFill>
                  <a:latin typeface="Calibri" pitchFamily="34" charset="0"/>
                </a:defRPr>
              </a:lvl1pPr>
              <a:lvl2pPr marL="742950" indent="-285750" eaLnBrk="0" hangingPunct="0">
                <a:spcBef>
                  <a:spcPct val="20000"/>
                </a:spcBef>
                <a:buFont typeface="Arial" pitchFamily="34" charset="0"/>
                <a:buChar char="–"/>
                <a:defRPr sz="1600">
                  <a:solidFill>
                    <a:srgbClr val="003399"/>
                  </a:solidFill>
                  <a:latin typeface="Calibri" pitchFamily="34" charset="0"/>
                </a:defRPr>
              </a:lvl2pPr>
              <a:lvl3pPr marL="1143000" indent="-228600" eaLnBrk="0" hangingPunct="0">
                <a:spcBef>
                  <a:spcPct val="20000"/>
                </a:spcBef>
                <a:buFont typeface="Arial" pitchFamily="34" charset="0"/>
                <a:buChar char="•"/>
                <a:defRPr sz="1600">
                  <a:solidFill>
                    <a:srgbClr val="003399"/>
                  </a:solidFill>
                  <a:latin typeface="Calibri" pitchFamily="34" charset="0"/>
                </a:defRPr>
              </a:lvl3pPr>
              <a:lvl4pPr marL="1600200" indent="-228600" eaLnBrk="0" hangingPunct="0">
                <a:spcBef>
                  <a:spcPct val="20000"/>
                </a:spcBef>
                <a:buFont typeface="Arial" pitchFamily="34" charset="0"/>
                <a:buChar char="–"/>
                <a:defRPr sz="1600">
                  <a:solidFill>
                    <a:srgbClr val="003399"/>
                  </a:solidFill>
                  <a:latin typeface="Calibri" pitchFamily="34" charset="0"/>
                </a:defRPr>
              </a:lvl4pPr>
              <a:lvl5pPr marL="2057400" indent="-228600" eaLnBrk="0" hangingPunct="0">
                <a:spcBef>
                  <a:spcPct val="20000"/>
                </a:spcBef>
                <a:buFont typeface="Arial" pitchFamily="34" charset="0"/>
                <a:buChar char="»"/>
                <a:defRPr sz="1600">
                  <a:solidFill>
                    <a:srgbClr val="003399"/>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003399"/>
                  </a:solidFill>
                  <a:latin typeface="Calibri" pitchFamily="34" charset="0"/>
                </a:defRPr>
              </a:lvl9pPr>
            </a:lstStyle>
            <a:p>
              <a:pPr eaLnBrk="1" hangingPunct="1">
                <a:spcBef>
                  <a:spcPct val="0"/>
                </a:spcBef>
                <a:buFontTx/>
                <a:buNone/>
              </a:pPr>
              <a:r>
                <a:rPr lang="en-US" altLang="en-US" sz="1100" b="1" i="1">
                  <a:solidFill>
                    <a:srgbClr val="4D4D4D"/>
                  </a:solidFill>
                </a:rPr>
                <a:t>Source:  GridWise Architecture  Council and Office of Electricity Delivery and Energy Reliability</a:t>
              </a:r>
            </a:p>
          </p:txBody>
        </p:sp>
        <p:pic>
          <p:nvPicPr>
            <p:cNvPr id="38935"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994493" y="1589136"/>
              <a:ext cx="4495800" cy="444172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2" name="Content Placeholder 1"/>
          <p:cNvSpPr>
            <a:spLocks noGrp="1"/>
          </p:cNvSpPr>
          <p:nvPr>
            <p:ph idx="1"/>
          </p:nvPr>
        </p:nvSpPr>
        <p:spPr/>
        <p:txBody>
          <a:bodyPr/>
          <a:lstStyle/>
          <a:p>
            <a:endParaRPr lang="en-US" dirty="0"/>
          </a:p>
        </p:txBody>
      </p:sp>
    </p:spTree>
    <p:extLst>
      <p:ext uri="{BB962C8B-B14F-4D97-AF65-F5344CB8AC3E}">
        <p14:creationId xmlns:p14="http://schemas.microsoft.com/office/powerpoint/2010/main" xmlns="" val="26906307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Customers: A Path Forward</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86716" y="1297254"/>
            <a:ext cx="8503765" cy="54019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619773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Executive.thmx</Template>
  <TotalTime>4025</TotalTime>
  <Words>1504</Words>
  <Application>Microsoft Office PowerPoint</Application>
  <PresentationFormat>On-screen Show (4:3)</PresentationFormat>
  <Paragraphs>184</Paragraphs>
  <Slides>9</Slides>
  <Notes>8</Notes>
  <HiddenSlides>0</HiddenSlides>
  <MMClips>0</MMClips>
  <ScaleCrop>false</ScaleCrop>
  <HeadingPairs>
    <vt:vector size="4" baseType="variant">
      <vt:variant>
        <vt:lpstr>Theme</vt:lpstr>
      </vt:variant>
      <vt:variant>
        <vt:i4>6</vt:i4>
      </vt:variant>
      <vt:variant>
        <vt:lpstr>Slide Titles</vt:lpstr>
      </vt:variant>
      <vt:variant>
        <vt:i4>9</vt:i4>
      </vt:variant>
    </vt:vector>
  </HeadingPairs>
  <TitlesOfParts>
    <vt:vector size="15" baseType="lpstr">
      <vt:lpstr>Executive</vt:lpstr>
      <vt:lpstr>Office Theme</vt:lpstr>
      <vt:lpstr>Custom Design</vt:lpstr>
      <vt:lpstr>2_Office Theme</vt:lpstr>
      <vt:lpstr>3_Office Theme</vt:lpstr>
      <vt:lpstr>1_Office Theme</vt:lpstr>
      <vt:lpstr>Smart Grid:  A National Perspective  Albany Law School</vt:lpstr>
      <vt:lpstr>Unprecedented Challenges Make  Grid Modernization Urgent</vt:lpstr>
      <vt:lpstr>Slide 3</vt:lpstr>
      <vt:lpstr>Slide 4</vt:lpstr>
      <vt:lpstr>    Early Results Show Tangible Benefits</vt:lpstr>
      <vt:lpstr>Cyber Security Framework</vt:lpstr>
      <vt:lpstr>Next-Generation Energy Management System</vt:lpstr>
      <vt:lpstr>Transactive Energy</vt:lpstr>
      <vt:lpstr>Customers: A Path Forward</vt:lpstr>
    </vt:vector>
  </TitlesOfParts>
  <Company>U.S. Department of Energy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Turning Knowledge into Action</dc:title>
  <dc:creator>Patricia Hoffman</dc:creator>
  <cp:lastModifiedBy>admin-jjg</cp:lastModifiedBy>
  <cp:revision>245</cp:revision>
  <cp:lastPrinted>2014-05-19T20:25:26Z</cp:lastPrinted>
  <dcterms:created xsi:type="dcterms:W3CDTF">2013-02-12T15:13:27Z</dcterms:created>
  <dcterms:modified xsi:type="dcterms:W3CDTF">2014-05-22T13:28:28Z</dcterms:modified>
</cp:coreProperties>
</file>