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6" r:id="rId1"/>
  </p:sldMasterIdLst>
  <p:notesMasterIdLst>
    <p:notesMasterId r:id="rId12"/>
  </p:notesMasterIdLst>
  <p:sldIdLst>
    <p:sldId id="344" r:id="rId2"/>
    <p:sldId id="367" r:id="rId3"/>
    <p:sldId id="383" r:id="rId4"/>
    <p:sldId id="424" r:id="rId5"/>
    <p:sldId id="421" r:id="rId6"/>
    <p:sldId id="382" r:id="rId7"/>
    <p:sldId id="422" r:id="rId8"/>
    <p:sldId id="384" r:id="rId9"/>
    <p:sldId id="423" r:id="rId10"/>
    <p:sldId id="343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Default Section" id="{2DB121B5-6209-0342-B351-61D6B86E998C}">
          <p14:sldIdLst>
            <p14:sldId id="344"/>
            <p14:sldId id="367"/>
            <p14:sldId id="383"/>
            <p14:sldId id="424"/>
            <p14:sldId id="421"/>
            <p14:sldId id="382"/>
            <p14:sldId id="422"/>
            <p14:sldId id="384"/>
            <p14:sldId id="423"/>
            <p14:sldId id="343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 snapToGrid="0" snapToObjects="1">
      <p:cViewPr varScale="1">
        <p:scale>
          <a:sx n="67" d="100"/>
          <a:sy n="67" d="100"/>
        </p:scale>
        <p:origin x="-61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FCB3A6-9B41-AB4B-B2D3-8674C735B80B}" type="datetimeFigureOut">
              <a:rPr lang="en-US" smtClean="0"/>
              <a:pPr/>
              <a:t>5/22/2014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2521EC-5A21-7841-ABE2-5C7A658E5C1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44753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25729-94A7-5D4F-856A-0AEAB94A655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67660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25729-94A7-5D4F-856A-0AEAB94A655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10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6766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25729-94A7-5D4F-856A-0AEAB94A655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2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6766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25729-94A7-5D4F-856A-0AEAB94A655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6766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25729-94A7-5D4F-856A-0AEAB94A655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4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69451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25729-94A7-5D4F-856A-0AEAB94A655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5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27583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25729-94A7-5D4F-856A-0AEAB94A655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6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67660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25729-94A7-5D4F-856A-0AEAB94A655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7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97741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25729-94A7-5D4F-856A-0AEAB94A655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8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67660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C25729-94A7-5D4F-856A-0AEAB94A655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9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4238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1268F-5E58-42B5-A1D5-132C81587C9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5/22/2014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86636-A8B5-4277-B88B-F0C0033E716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6233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1268F-5E58-42B5-A1D5-132C81587C9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5/22/2014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86636-A8B5-4277-B88B-F0C0033E716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4644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1268F-5E58-42B5-A1D5-132C81587C9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5/22/2014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86636-A8B5-4277-B88B-F0C0033E716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5862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1268F-5E58-42B5-A1D5-132C81587C9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5/22/2014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86636-A8B5-4277-B88B-F0C0033E716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1639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1268F-5E58-42B5-A1D5-132C81587C9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5/22/2014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86636-A8B5-4277-B88B-F0C0033E716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9178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1268F-5E58-42B5-A1D5-132C81587C9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5/22/2014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86636-A8B5-4277-B88B-F0C0033E716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5630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1268F-5E58-42B5-A1D5-132C81587C9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5/22/2014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86636-A8B5-4277-B88B-F0C0033E716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8483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1268F-5E58-42B5-A1D5-132C81587C9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5/22/2014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86636-A8B5-4277-B88B-F0C0033E716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13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1268F-5E58-42B5-A1D5-132C81587C9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5/22/2014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86636-A8B5-4277-B88B-F0C0033E716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273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1268F-5E58-42B5-A1D5-132C81587C9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5/22/2014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86636-A8B5-4277-B88B-F0C0033E716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7859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1268F-5E58-42B5-A1D5-132C81587C9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5/22/2014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86636-A8B5-4277-B88B-F0C0033E716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457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21F1268F-5E58-42B5-A1D5-132C81587C9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/>
              <a:t>5/22/2014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7786636-A8B5-4277-B88B-F0C0033E7160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8762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James.vannostrand@mail.wvu.ed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74838"/>
            <a:ext cx="8229600" cy="1887793"/>
          </a:xfrm>
        </p:spPr>
        <p:txBody>
          <a:bodyPr>
            <a:noAutofit/>
          </a:bodyPr>
          <a:lstStyle/>
          <a:p>
            <a:r>
              <a:rPr lang="en-US" dirty="0" smtClean="0"/>
              <a:t>Visions and Models for the</a:t>
            </a:r>
            <a:br>
              <a:rPr lang="en-US" dirty="0" smtClean="0"/>
            </a:br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93750" y="650875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6010811"/>
            <a:ext cx="35052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defTabSz="914400"/>
            <a:r>
              <a:rPr lang="en-US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  <a:ea typeface="SimSun-ExtB"/>
              </a:rPr>
              <a:t>Center for Energy and </a:t>
            </a:r>
          </a:p>
          <a:p>
            <a:pPr defTabSz="914400"/>
            <a:r>
              <a:rPr lang="en-US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  <a:ea typeface="SimSun-ExtB"/>
              </a:rPr>
              <a:t>Sustainable Development</a:t>
            </a:r>
            <a:endParaRPr lang="en-US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/>
              <a:ea typeface="SimSun-ExtB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0999" y="3539613"/>
            <a:ext cx="8305801" cy="2212257"/>
          </a:xfrm>
        </p:spPr>
        <p:txBody>
          <a:bodyPr>
            <a:normAutofit fontScale="92500" lnSpcReduction="10000"/>
          </a:bodyPr>
          <a:lstStyle/>
          <a:p>
            <a:pPr marL="0" lvl="0" indent="0" algn="ctr">
              <a:buNone/>
            </a:pPr>
            <a:r>
              <a:rPr lang="en-US" dirty="0" smtClean="0">
                <a:solidFill>
                  <a:prstClr val="black"/>
                </a:solidFill>
                <a:latin typeface="+mj-lt"/>
                <a:cs typeface="Cambria"/>
              </a:rPr>
              <a:t>Symposium:  An Energy Agenda for the Future</a:t>
            </a:r>
          </a:p>
          <a:p>
            <a:pPr marL="0" lvl="0" indent="0" algn="ctr">
              <a:buNone/>
            </a:pPr>
            <a:r>
              <a:rPr lang="en-US" sz="2400" dirty="0" smtClean="0">
                <a:latin typeface="+mj-lt"/>
                <a:cs typeface="Cambria"/>
              </a:rPr>
              <a:t>May 22, 2014</a:t>
            </a:r>
          </a:p>
          <a:p>
            <a:pPr marL="0" lvl="0" indent="0" algn="ctr">
              <a:spcBef>
                <a:spcPts val="1800"/>
              </a:spcBef>
              <a:buNone/>
            </a:pPr>
            <a:r>
              <a:rPr lang="en-US" b="1" dirty="0" smtClean="0">
                <a:solidFill>
                  <a:prstClr val="black"/>
                </a:solidFill>
                <a:latin typeface="+mj-lt"/>
                <a:cs typeface="Cambria"/>
              </a:rPr>
              <a:t>James M. Van Nostrand</a:t>
            </a:r>
            <a:r>
              <a:rPr lang="en-US" dirty="0" smtClean="0">
                <a:solidFill>
                  <a:prstClr val="black"/>
                </a:solidFill>
                <a:latin typeface="+mj-lt"/>
                <a:cs typeface="Cambria"/>
              </a:rPr>
              <a:t/>
            </a:r>
            <a:br>
              <a:rPr lang="en-US" dirty="0" smtClean="0">
                <a:solidFill>
                  <a:prstClr val="black"/>
                </a:solidFill>
                <a:latin typeface="+mj-lt"/>
                <a:cs typeface="Cambria"/>
              </a:rPr>
            </a:br>
            <a:r>
              <a:rPr lang="en-US" sz="2400" dirty="0" smtClean="0">
                <a:solidFill>
                  <a:prstClr val="black"/>
                </a:solidFill>
                <a:latin typeface="+mj-lt"/>
                <a:cs typeface="Cambria"/>
              </a:rPr>
              <a:t>Associate Professor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en-US" sz="2400" dirty="0" smtClean="0">
                <a:solidFill>
                  <a:prstClr val="black"/>
                </a:solidFill>
                <a:latin typeface="+mj-lt"/>
                <a:cs typeface="Cambria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+mj-lt"/>
                <a:cs typeface="Cambria"/>
              </a:rPr>
              <a:t>West Virginia University College of Law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7185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5342"/>
            <a:ext cx="8229600" cy="916858"/>
          </a:xfrm>
        </p:spPr>
        <p:txBody>
          <a:bodyPr>
            <a:normAutofit/>
          </a:bodyPr>
          <a:lstStyle/>
          <a:p>
            <a:r>
              <a:rPr lang="en-US" dirty="0" smtClean="0"/>
              <a:t>Questions/Comments?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93750" y="650875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6010811"/>
            <a:ext cx="35052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defTabSz="914400"/>
            <a:r>
              <a:rPr lang="en-US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  <a:ea typeface="SimSun-ExtB"/>
              </a:rPr>
              <a:t>Center for Energy and </a:t>
            </a:r>
          </a:p>
          <a:p>
            <a:pPr defTabSz="914400"/>
            <a:r>
              <a:rPr lang="en-US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  <a:ea typeface="SimSun-ExtB"/>
              </a:rPr>
              <a:t>Sustainable Development</a:t>
            </a:r>
            <a:endParaRPr lang="en-US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/>
              <a:ea typeface="SimSun-ExtB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1000" y="2362200"/>
            <a:ext cx="7620000" cy="364861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James M. Van Nostrand</a:t>
            </a:r>
          </a:p>
          <a:p>
            <a:pPr marL="0" indent="0" algn="ctr">
              <a:buNone/>
            </a:pPr>
            <a:r>
              <a:rPr lang="en-US" sz="2800" b="1" dirty="0" smtClean="0"/>
              <a:t>West Virginia University College of Law</a:t>
            </a:r>
          </a:p>
          <a:p>
            <a:pPr marL="0" indent="0" algn="ctr">
              <a:buNone/>
            </a:pPr>
            <a:r>
              <a:rPr lang="en-US" sz="2800" b="1" dirty="0" smtClean="0"/>
              <a:t>Center for Energy and Sustainable Development</a:t>
            </a:r>
          </a:p>
          <a:p>
            <a:pPr marL="0" indent="0" algn="ctr">
              <a:buNone/>
            </a:pPr>
            <a:r>
              <a:rPr lang="en-US" sz="2400" dirty="0" smtClean="0">
                <a:hlinkClick r:id="rId4"/>
              </a:rPr>
              <a:t>james.vannostrand@mail.wvu.edu</a:t>
            </a:r>
            <a:endParaRPr lang="en-US" sz="2400" dirty="0" smtClean="0"/>
          </a:p>
          <a:p>
            <a:pPr marL="0" indent="0" algn="ctr">
              <a:buNone/>
            </a:pPr>
            <a:r>
              <a:rPr lang="en-US" dirty="0" smtClean="0"/>
              <a:t>(304) 293-4694</a:t>
            </a:r>
          </a:p>
        </p:txBody>
      </p:sp>
    </p:spTree>
    <p:extLst>
      <p:ext uri="{BB962C8B-B14F-4D97-AF65-F5344CB8AC3E}">
        <p14:creationId xmlns:p14="http://schemas.microsoft.com/office/powerpoint/2010/main" xmlns="" val="138467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1186" y="206478"/>
            <a:ext cx="5825613" cy="884903"/>
          </a:xfrm>
        </p:spPr>
        <p:txBody>
          <a:bodyPr>
            <a:normAutofit/>
          </a:bodyPr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93750" y="650875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6010811"/>
            <a:ext cx="35052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defTabSz="914400"/>
            <a:r>
              <a:rPr lang="en-US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  <a:ea typeface="SimSun-ExtB"/>
              </a:rPr>
              <a:t>Center for Energy and </a:t>
            </a:r>
          </a:p>
          <a:p>
            <a:pPr defTabSz="914400"/>
            <a:r>
              <a:rPr lang="en-US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  <a:ea typeface="SimSun-ExtB"/>
              </a:rPr>
              <a:t>Sustainable Development</a:t>
            </a:r>
            <a:endParaRPr lang="en-US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/>
              <a:ea typeface="SimSun-ExtB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1000" y="1755058"/>
            <a:ext cx="7620000" cy="3554361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Drivers</a:t>
            </a:r>
          </a:p>
          <a:p>
            <a:r>
              <a:rPr lang="en-US" dirty="0" smtClean="0"/>
              <a:t>Regulatory economics</a:t>
            </a:r>
          </a:p>
          <a:p>
            <a:r>
              <a:rPr lang="en-US" dirty="0" smtClean="0"/>
              <a:t>Necessary elements of the new utility model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21425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8670" y="103240"/>
            <a:ext cx="5678129" cy="855406"/>
          </a:xfrm>
        </p:spPr>
        <p:txBody>
          <a:bodyPr>
            <a:normAutofit/>
          </a:bodyPr>
          <a:lstStyle/>
          <a:p>
            <a:r>
              <a:rPr lang="en-US" dirty="0" smtClean="0"/>
              <a:t>Drivers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93750" y="650875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6010811"/>
            <a:ext cx="35052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defTabSz="914400"/>
            <a:r>
              <a:rPr lang="en-US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  <a:ea typeface="SimSun-ExtB"/>
              </a:rPr>
              <a:t>Center for Energy and </a:t>
            </a:r>
          </a:p>
          <a:p>
            <a:pPr defTabSz="914400"/>
            <a:r>
              <a:rPr lang="en-US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  <a:ea typeface="SimSun-ExtB"/>
              </a:rPr>
              <a:t>Sustainable Development</a:t>
            </a:r>
            <a:endParaRPr lang="en-US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/>
              <a:ea typeface="SimSun-ExtB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16194" y="1456584"/>
            <a:ext cx="8008374" cy="4477685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US" dirty="0"/>
              <a:t>Enhanced capabilities of communication and information technologies</a:t>
            </a:r>
          </a:p>
          <a:p>
            <a:pPr lvl="0"/>
            <a:r>
              <a:rPr lang="en-US" dirty="0"/>
              <a:t>Improved efficiencies and declining costs in DG technologies </a:t>
            </a:r>
          </a:p>
          <a:p>
            <a:pPr lvl="0"/>
            <a:r>
              <a:rPr lang="en-US" dirty="0"/>
              <a:t>Growing dependence on electricity in digital economy</a:t>
            </a:r>
          </a:p>
          <a:p>
            <a:pPr lvl="0"/>
            <a:r>
              <a:rPr lang="en-US" dirty="0"/>
              <a:t>Aging infrastructure and need for large capital investments </a:t>
            </a:r>
          </a:p>
          <a:p>
            <a:r>
              <a:rPr lang="en-US" dirty="0"/>
              <a:t>Flat sales base with growing peak demand</a:t>
            </a:r>
          </a:p>
          <a:p>
            <a:pPr lvl="0"/>
            <a:r>
              <a:rPr lang="en-US" b="1" i="1" dirty="0"/>
              <a:t>System stresses from increasingly severe weather events</a:t>
            </a:r>
          </a:p>
        </p:txBody>
      </p:sp>
    </p:spTree>
    <p:extLst>
      <p:ext uri="{BB962C8B-B14F-4D97-AF65-F5344CB8AC3E}">
        <p14:creationId xmlns:p14="http://schemas.microsoft.com/office/powerpoint/2010/main" xmlns="" val="7208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8670" y="103240"/>
            <a:ext cx="5678129" cy="855406"/>
          </a:xfrm>
        </p:spPr>
        <p:txBody>
          <a:bodyPr>
            <a:normAutofit/>
          </a:bodyPr>
          <a:lstStyle/>
          <a:p>
            <a:r>
              <a:rPr lang="en-US" dirty="0" smtClean="0"/>
              <a:t>Drivers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93750" y="650875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6010811"/>
            <a:ext cx="35052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defTabSz="914400"/>
            <a:r>
              <a:rPr lang="en-US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  <a:ea typeface="SimSun-ExtB"/>
              </a:rPr>
              <a:t>Center for Energy and </a:t>
            </a:r>
          </a:p>
          <a:p>
            <a:pPr defTabSz="914400"/>
            <a:r>
              <a:rPr lang="en-US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  <a:ea typeface="SimSun-ExtB"/>
              </a:rPr>
              <a:t>Sustainable Development</a:t>
            </a:r>
            <a:endParaRPr lang="en-US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/>
              <a:ea typeface="SimSun-ExtB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16194" y="1268963"/>
            <a:ext cx="8008374" cy="5239787"/>
          </a:xfrm>
        </p:spPr>
        <p:txBody>
          <a:bodyPr>
            <a:normAutofit/>
          </a:bodyPr>
          <a:lstStyle/>
          <a:p>
            <a:r>
              <a:rPr lang="en-US" dirty="0" smtClean="0"/>
              <a:t>Climate change</a:t>
            </a:r>
          </a:p>
          <a:p>
            <a:pPr lvl="1"/>
            <a:r>
              <a:rPr lang="en-US" dirty="0" smtClean="0"/>
              <a:t>Mitigation of greenhouse gas (GHG) emissions</a:t>
            </a:r>
          </a:p>
          <a:p>
            <a:pPr lvl="2"/>
            <a:r>
              <a:rPr lang="en-US" dirty="0" smtClean="0"/>
              <a:t>Clean DG resources, energy efficiency</a:t>
            </a:r>
          </a:p>
          <a:p>
            <a:pPr lvl="1"/>
            <a:r>
              <a:rPr lang="en-US" dirty="0" smtClean="0"/>
              <a:t>Adaptation</a:t>
            </a:r>
          </a:p>
          <a:p>
            <a:pPr lvl="2"/>
            <a:r>
              <a:rPr lang="en-US" dirty="0"/>
              <a:t>Experience of Superstorm Sandy</a:t>
            </a:r>
          </a:p>
          <a:p>
            <a:pPr lvl="3"/>
            <a:r>
              <a:rPr lang="en-US" sz="2200" dirty="0"/>
              <a:t>Where did the lights stay on?</a:t>
            </a:r>
          </a:p>
          <a:p>
            <a:pPr lvl="4"/>
            <a:r>
              <a:rPr lang="en-US" sz="2200" dirty="0"/>
              <a:t>DG resources and microgrids</a:t>
            </a:r>
          </a:p>
          <a:p>
            <a:pPr lvl="3"/>
            <a:r>
              <a:rPr lang="en-US" sz="2200" dirty="0"/>
              <a:t>Where does the utility want to spend ratepayer money?</a:t>
            </a:r>
          </a:p>
          <a:p>
            <a:pPr lvl="4"/>
            <a:r>
              <a:rPr lang="en-US" sz="2200" dirty="0"/>
              <a:t>T&amp;D infrastructure and system </a:t>
            </a:r>
            <a:r>
              <a:rPr lang="en-US" sz="2200" dirty="0" smtClean="0"/>
              <a:t>hardening</a:t>
            </a:r>
          </a:p>
        </p:txBody>
      </p:sp>
    </p:spTree>
    <p:extLst>
      <p:ext uri="{BB962C8B-B14F-4D97-AF65-F5344CB8AC3E}">
        <p14:creationId xmlns:p14="http://schemas.microsoft.com/office/powerpoint/2010/main" xmlns="" val="380622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8670" y="103240"/>
            <a:ext cx="5678129" cy="855406"/>
          </a:xfrm>
        </p:spPr>
        <p:txBody>
          <a:bodyPr>
            <a:normAutofit/>
          </a:bodyPr>
          <a:lstStyle/>
          <a:p>
            <a:r>
              <a:rPr lang="en-US" dirty="0" smtClean="0"/>
              <a:t>Drivers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93750" y="650875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6010811"/>
            <a:ext cx="35052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defTabSz="914400"/>
            <a:r>
              <a:rPr lang="en-US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  <a:ea typeface="SimSun-ExtB"/>
              </a:rPr>
              <a:t>Center for Energy and </a:t>
            </a:r>
          </a:p>
          <a:p>
            <a:pPr defTabSz="914400"/>
            <a:r>
              <a:rPr lang="en-US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  <a:ea typeface="SimSun-ExtB"/>
              </a:rPr>
              <a:t>Sustainable Development</a:t>
            </a:r>
            <a:endParaRPr lang="en-US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/>
              <a:ea typeface="SimSun-ExtB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16194" y="1637071"/>
            <a:ext cx="8008374" cy="3672348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Climate change </a:t>
            </a:r>
            <a:r>
              <a:rPr lang="en-US" sz="2800" dirty="0" smtClean="0"/>
              <a:t>(continued)</a:t>
            </a:r>
          </a:p>
          <a:p>
            <a:pPr lvl="1"/>
            <a:r>
              <a:rPr lang="en-US" dirty="0" smtClean="0"/>
              <a:t>Goal:  A more resilient grid to withstand future extreme weather events</a:t>
            </a:r>
          </a:p>
          <a:p>
            <a:pPr lvl="2"/>
            <a:r>
              <a:rPr lang="en-US" dirty="0" smtClean="0"/>
              <a:t>Decentralized system</a:t>
            </a:r>
          </a:p>
          <a:p>
            <a:pPr lvl="2"/>
            <a:r>
              <a:rPr lang="en-US" dirty="0" smtClean="0"/>
              <a:t>Seamless integration of DG resources</a:t>
            </a:r>
          </a:p>
          <a:p>
            <a:pPr lvl="2"/>
            <a:r>
              <a:rPr lang="en-US" dirty="0" smtClean="0"/>
              <a:t>Customer-centered utility system</a:t>
            </a:r>
          </a:p>
          <a:p>
            <a:pPr lvl="2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5936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8670" y="103240"/>
            <a:ext cx="5678129" cy="855406"/>
          </a:xfrm>
        </p:spPr>
        <p:txBody>
          <a:bodyPr>
            <a:normAutofit/>
          </a:bodyPr>
          <a:lstStyle/>
          <a:p>
            <a:r>
              <a:rPr lang="en-US" dirty="0" smtClean="0"/>
              <a:t>Economics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93750" y="650875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6010811"/>
            <a:ext cx="35052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defTabSz="914400"/>
            <a:r>
              <a:rPr lang="en-US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  <a:ea typeface="SimSun-ExtB"/>
              </a:rPr>
              <a:t>Center for Energy and </a:t>
            </a:r>
          </a:p>
          <a:p>
            <a:pPr defTabSz="914400"/>
            <a:r>
              <a:rPr lang="en-US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  <a:ea typeface="SimSun-ExtB"/>
              </a:rPr>
              <a:t>Sustainable Development</a:t>
            </a:r>
            <a:endParaRPr lang="en-US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/>
              <a:ea typeface="SimSun-ExtB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16194" y="1637071"/>
            <a:ext cx="8008374" cy="3672348"/>
          </a:xfrm>
        </p:spPr>
        <p:txBody>
          <a:bodyPr>
            <a:normAutofit/>
          </a:bodyPr>
          <a:lstStyle/>
          <a:p>
            <a:r>
              <a:rPr lang="en-US" dirty="0" smtClean="0"/>
              <a:t>What are the natural monopolies in utility service?</a:t>
            </a:r>
            <a:endParaRPr lang="en-US" dirty="0"/>
          </a:p>
          <a:p>
            <a:r>
              <a:rPr lang="en-US" dirty="0" smtClean="0"/>
              <a:t>What are the other services that can be opened up to competitive forces?</a:t>
            </a:r>
          </a:p>
          <a:p>
            <a:r>
              <a:rPr lang="en-US" dirty="0" smtClean="0"/>
              <a:t>How can the platform be designed to ensure fair competition?</a:t>
            </a:r>
          </a:p>
        </p:txBody>
      </p:sp>
    </p:spTree>
    <p:extLst>
      <p:ext uri="{BB962C8B-B14F-4D97-AF65-F5344CB8AC3E}">
        <p14:creationId xmlns:p14="http://schemas.microsoft.com/office/powerpoint/2010/main" xmlns="" val="414512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8670" y="103240"/>
            <a:ext cx="5678129" cy="855406"/>
          </a:xfrm>
        </p:spPr>
        <p:txBody>
          <a:bodyPr>
            <a:normAutofit/>
          </a:bodyPr>
          <a:lstStyle/>
          <a:p>
            <a:r>
              <a:rPr lang="en-US" dirty="0" smtClean="0"/>
              <a:t>Economics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93750" y="650875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6010811"/>
            <a:ext cx="35052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defTabSz="914400"/>
            <a:r>
              <a:rPr lang="en-US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  <a:ea typeface="SimSun-ExtB"/>
              </a:rPr>
              <a:t>Center for Energy and </a:t>
            </a:r>
          </a:p>
          <a:p>
            <a:pPr defTabSz="914400"/>
            <a:r>
              <a:rPr lang="en-US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  <a:ea typeface="SimSun-ExtB"/>
              </a:rPr>
              <a:t>Sustainable Development</a:t>
            </a:r>
            <a:endParaRPr lang="en-US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/>
              <a:ea typeface="SimSun-ExtB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16194" y="1637071"/>
            <a:ext cx="8008374" cy="3672348"/>
          </a:xfrm>
        </p:spPr>
        <p:txBody>
          <a:bodyPr>
            <a:normAutofit/>
          </a:bodyPr>
          <a:lstStyle/>
          <a:p>
            <a:r>
              <a:rPr lang="en-US" dirty="0" smtClean="0"/>
              <a:t>The lessons from restructuring of the electric industry at the Federal level</a:t>
            </a:r>
          </a:p>
          <a:p>
            <a:pPr lvl="1"/>
            <a:r>
              <a:rPr lang="en-US" dirty="0" smtClean="0"/>
              <a:t>Regulate the natural monopoly aspects of utility service</a:t>
            </a:r>
          </a:p>
          <a:p>
            <a:pPr lvl="1"/>
            <a:r>
              <a:rPr lang="en-US" dirty="0" smtClean="0"/>
              <a:t>Ensure fair competition where markets are competitive</a:t>
            </a:r>
          </a:p>
          <a:p>
            <a:pPr lvl="2"/>
            <a:r>
              <a:rPr lang="en-US" b="1" i="1" dirty="0" smtClean="0"/>
              <a:t>Open, fair and non-discriminatory </a:t>
            </a:r>
            <a:r>
              <a:rPr lang="en-US" dirty="0" smtClean="0"/>
              <a:t>access to the grid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9408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8670" y="103240"/>
            <a:ext cx="5678129" cy="855406"/>
          </a:xfrm>
        </p:spPr>
        <p:txBody>
          <a:bodyPr>
            <a:normAutofit/>
          </a:bodyPr>
          <a:lstStyle/>
          <a:p>
            <a:r>
              <a:rPr lang="en-US" dirty="0" smtClean="0"/>
              <a:t>Elements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93750" y="650875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6010811"/>
            <a:ext cx="35052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defTabSz="914400"/>
            <a:r>
              <a:rPr lang="en-US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  <a:ea typeface="SimSun-ExtB"/>
              </a:rPr>
              <a:t>Center for Energy and </a:t>
            </a:r>
          </a:p>
          <a:p>
            <a:pPr defTabSz="914400"/>
            <a:r>
              <a:rPr lang="en-US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  <a:ea typeface="SimSun-ExtB"/>
              </a:rPr>
              <a:t>Sustainable Development</a:t>
            </a:r>
            <a:endParaRPr lang="en-US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/>
              <a:ea typeface="SimSun-ExtB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16194" y="1283110"/>
            <a:ext cx="8008374" cy="4866967"/>
          </a:xfrm>
        </p:spPr>
        <p:txBody>
          <a:bodyPr>
            <a:normAutofit/>
          </a:bodyPr>
          <a:lstStyle/>
          <a:p>
            <a:r>
              <a:rPr lang="en-US" dirty="0" smtClean="0"/>
              <a:t>Ensuring “open, fair, and non-discriminatory access” to the platform</a:t>
            </a:r>
          </a:p>
          <a:p>
            <a:pPr lvl="1"/>
            <a:r>
              <a:rPr lang="en-US" dirty="0" smtClean="0"/>
              <a:t>Functional unbundling</a:t>
            </a:r>
          </a:p>
          <a:p>
            <a:r>
              <a:rPr lang="en-US" dirty="0" smtClean="0"/>
              <a:t>Continued rate regulation of the natural monopoly elements (</a:t>
            </a:r>
            <a:r>
              <a:rPr lang="en-US" i="1" dirty="0" smtClean="0"/>
              <a:t>i.e</a:t>
            </a:r>
            <a:r>
              <a:rPr lang="en-US" dirty="0" smtClean="0"/>
              <a:t>., the platform)</a:t>
            </a:r>
          </a:p>
          <a:p>
            <a:r>
              <a:rPr lang="en-US" dirty="0" smtClean="0"/>
              <a:t>Performance-based ratemaking</a:t>
            </a:r>
          </a:p>
          <a:p>
            <a:pPr lvl="1"/>
            <a:r>
              <a:rPr lang="en-US" dirty="0" smtClean="0"/>
              <a:t>Symmetrical system of rewards &amp; penalties</a:t>
            </a:r>
          </a:p>
          <a:p>
            <a:pPr lvl="1"/>
            <a:r>
              <a:rPr lang="en-US" dirty="0" smtClean="0"/>
              <a:t>Clearly enunciated metrics</a:t>
            </a:r>
          </a:p>
        </p:txBody>
      </p:sp>
    </p:spTree>
    <p:extLst>
      <p:ext uri="{BB962C8B-B14F-4D97-AF65-F5344CB8AC3E}">
        <p14:creationId xmlns:p14="http://schemas.microsoft.com/office/powerpoint/2010/main" xmlns="" val="99009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8670" y="103240"/>
            <a:ext cx="5678129" cy="855406"/>
          </a:xfrm>
        </p:spPr>
        <p:txBody>
          <a:bodyPr>
            <a:normAutofit/>
          </a:bodyPr>
          <a:lstStyle/>
          <a:p>
            <a:r>
              <a:rPr lang="en-US" dirty="0" smtClean="0"/>
              <a:t>Elements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93750" y="650875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6010811"/>
            <a:ext cx="35052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defTabSz="914400"/>
            <a:r>
              <a:rPr lang="en-US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  <a:ea typeface="SimSun-ExtB"/>
              </a:rPr>
              <a:t>Center for Energy and </a:t>
            </a:r>
          </a:p>
          <a:p>
            <a:pPr defTabSz="914400"/>
            <a:r>
              <a:rPr lang="en-US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  <a:ea typeface="SimSun-ExtB"/>
              </a:rPr>
              <a:t>Sustainable Development</a:t>
            </a:r>
            <a:endParaRPr lang="en-US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/>
              <a:ea typeface="SimSun-ExtB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16194" y="1591323"/>
            <a:ext cx="8008374" cy="4866967"/>
          </a:xfrm>
        </p:spPr>
        <p:txBody>
          <a:bodyPr>
            <a:normAutofit/>
          </a:bodyPr>
          <a:lstStyle/>
          <a:p>
            <a:r>
              <a:rPr lang="en-US" dirty="0" smtClean="0"/>
              <a:t>Policy objectives for performance-based ratemaking</a:t>
            </a:r>
          </a:p>
          <a:p>
            <a:pPr lvl="1"/>
            <a:r>
              <a:rPr lang="en-US" dirty="0" smtClean="0"/>
              <a:t>Reduction in GHG emissions</a:t>
            </a:r>
          </a:p>
          <a:p>
            <a:pPr lvl="2"/>
            <a:r>
              <a:rPr lang="en-US" dirty="0" smtClean="0"/>
              <a:t>Energy efficiency, clean DG resources</a:t>
            </a:r>
          </a:p>
          <a:p>
            <a:pPr lvl="1"/>
            <a:r>
              <a:rPr lang="en-US" dirty="0" smtClean="0"/>
              <a:t>Empowering customers</a:t>
            </a:r>
          </a:p>
          <a:p>
            <a:pPr lvl="1"/>
            <a:r>
              <a:rPr lang="en-US" dirty="0" smtClean="0"/>
              <a:t>System resiliency</a:t>
            </a:r>
          </a:p>
          <a:p>
            <a:pPr lvl="1"/>
            <a:r>
              <a:rPr lang="en-US" dirty="0" smtClean="0"/>
              <a:t>More efficient system (</a:t>
            </a:r>
            <a:r>
              <a:rPr lang="en-US" i="1" dirty="0" smtClean="0"/>
              <a:t>i.e</a:t>
            </a:r>
            <a:r>
              <a:rPr lang="en-US" dirty="0" smtClean="0"/>
              <a:t>., lower costs)</a:t>
            </a:r>
          </a:p>
          <a:p>
            <a:pPr lvl="1"/>
            <a:r>
              <a:rPr lang="en-US" dirty="0" smtClean="0"/>
              <a:t>Promoting competition for competitive services</a:t>
            </a:r>
          </a:p>
        </p:txBody>
      </p:sp>
    </p:spTree>
    <p:extLst>
      <p:ext uri="{BB962C8B-B14F-4D97-AF65-F5344CB8AC3E}">
        <p14:creationId xmlns:p14="http://schemas.microsoft.com/office/powerpoint/2010/main" xmlns="" val="142508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14172</TotalTime>
  <Words>395</Words>
  <Application>Microsoft Office PowerPoint</Application>
  <PresentationFormat>On-screen Show (4:3)</PresentationFormat>
  <Paragraphs>95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1_Office Theme</vt:lpstr>
      <vt:lpstr>Visions and Models for the 21st Century</vt:lpstr>
      <vt:lpstr>Overview</vt:lpstr>
      <vt:lpstr>Drivers</vt:lpstr>
      <vt:lpstr>Drivers</vt:lpstr>
      <vt:lpstr>Drivers</vt:lpstr>
      <vt:lpstr>Economics</vt:lpstr>
      <vt:lpstr>Economics</vt:lpstr>
      <vt:lpstr>Elements</vt:lpstr>
      <vt:lpstr>Elements</vt:lpstr>
      <vt:lpstr>Questions/Comments?</vt:lpstr>
    </vt:vector>
  </TitlesOfParts>
  <Company>UND School of Law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Environment and the Economy: Hydraulic Fracturing as the Intersection of Sustainability</dc:title>
  <dc:creator>Josh Fershee</dc:creator>
  <cp:lastModifiedBy>admin-jjg</cp:lastModifiedBy>
  <cp:revision>155</cp:revision>
  <cp:lastPrinted>2013-04-25T12:30:25Z</cp:lastPrinted>
  <dcterms:created xsi:type="dcterms:W3CDTF">2011-10-24T18:47:23Z</dcterms:created>
  <dcterms:modified xsi:type="dcterms:W3CDTF">2014-05-22T05:27:52Z</dcterms:modified>
</cp:coreProperties>
</file>