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892" r:id="rId1"/>
  </p:sldMasterIdLst>
  <p:notesMasterIdLst>
    <p:notesMasterId r:id="rId17"/>
  </p:notesMasterIdLst>
  <p:handoutMasterIdLst>
    <p:handoutMasterId r:id="rId18"/>
  </p:handoutMasterIdLst>
  <p:sldIdLst>
    <p:sldId id="378" r:id="rId2"/>
    <p:sldId id="258" r:id="rId3"/>
    <p:sldId id="347" r:id="rId4"/>
    <p:sldId id="386" r:id="rId5"/>
    <p:sldId id="348" r:id="rId6"/>
    <p:sldId id="392" r:id="rId7"/>
    <p:sldId id="379" r:id="rId8"/>
    <p:sldId id="390" r:id="rId9"/>
    <p:sldId id="391" r:id="rId10"/>
    <p:sldId id="393" r:id="rId11"/>
    <p:sldId id="382" r:id="rId12"/>
    <p:sldId id="383" r:id="rId13"/>
    <p:sldId id="384" r:id="rId14"/>
    <p:sldId id="394" r:id="rId15"/>
    <p:sldId id="395" r:id="rId16"/>
  </p:sldIdLst>
  <p:sldSz cx="9144000" cy="6858000" type="letter"/>
  <p:notesSz cx="6858000" cy="9144000"/>
  <p:defaultTextStyle>
    <a:defPPr>
      <a:defRPr lang="en-US"/>
    </a:defPPr>
    <a:lvl1pPr marL="0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668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331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998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662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3330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9993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6660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3324" algn="l" defTabSz="45666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net Besser" initials="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3D5C99"/>
    <a:srgbClr val="E9A15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21" autoAdjust="0"/>
    <p:restoredTop sz="99728" autoAdjust="0"/>
  </p:normalViewPr>
  <p:slideViewPr>
    <p:cSldViewPr>
      <p:cViewPr>
        <p:scale>
          <a:sx n="125" d="100"/>
          <a:sy n="125" d="100"/>
        </p:scale>
        <p:origin x="768" y="270"/>
      </p:cViewPr>
      <p:guideLst>
        <p:guide orient="horz" pos="2304"/>
        <p:guide pos="1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3088"/>
    </p:cViewPr>
  </p:sorterViewPr>
  <p:notesViewPr>
    <p:cSldViewPr snapToGrid="0" snapToObjects="1">
      <p:cViewPr varScale="1">
        <p:scale>
          <a:sx n="93" d="100"/>
          <a:sy n="93" d="100"/>
        </p:scale>
        <p:origin x="-3536" y="-11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CA4C0F-B717-E840-B899-DCD7A006F602}" type="doc">
      <dgm:prSet loTypeId="urn:microsoft.com/office/officeart/2005/8/layout/vProcess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7630E4-F5CD-CB42-AFCE-F9C0AD43D9E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000" dirty="0" smtClean="0">
              <a:latin typeface="Arial"/>
              <a:cs typeface="Arial"/>
            </a:rPr>
            <a:t>AEE/MIT held 5 CEO forums to identify means for accelerating growth of advanced energy in the power sector</a:t>
          </a:r>
          <a:endParaRPr lang="en-US" sz="2000" dirty="0">
            <a:latin typeface="Arial"/>
            <a:cs typeface="Arial"/>
          </a:endParaRPr>
        </a:p>
      </dgm:t>
    </dgm:pt>
    <dgm:pt modelId="{28F51D65-8DB4-A348-A7CC-B1A69DE2C8B1}" type="parTrans" cxnId="{1135D061-B974-A647-B046-B34B8EF44111}">
      <dgm:prSet/>
      <dgm:spPr/>
      <dgm:t>
        <a:bodyPr/>
        <a:lstStyle/>
        <a:p>
          <a:endParaRPr lang="en-US" sz="2000"/>
        </a:p>
      </dgm:t>
    </dgm:pt>
    <dgm:pt modelId="{69E0F550-8396-5046-A261-6EF7CCD8B924}" type="sibTrans" cxnId="{1135D061-B974-A647-B046-B34B8EF44111}">
      <dgm:prSet custT="1"/>
      <dgm:spPr>
        <a:solidFill>
          <a:srgbClr val="800000">
            <a:alpha val="90000"/>
          </a:srgbClr>
        </a:solidFill>
      </dgm:spPr>
      <dgm:t>
        <a:bodyPr/>
        <a:lstStyle/>
        <a:p>
          <a:endParaRPr lang="en-US" sz="2000"/>
        </a:p>
      </dgm:t>
    </dgm:pt>
    <dgm:pt modelId="{4D804072-7897-D041-8B19-BE1C74BF5DEF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2000" dirty="0" smtClean="0">
              <a:latin typeface="Arial"/>
              <a:cs typeface="Arial"/>
            </a:rPr>
            <a:t>AEE facilitated the development of a Position Paper by an informal NY working group, posted on AEE web site February 26, 2014*</a:t>
          </a:r>
          <a:endParaRPr lang="en-US" sz="2000" dirty="0">
            <a:latin typeface="Arial"/>
            <a:cs typeface="Arial"/>
          </a:endParaRPr>
        </a:p>
      </dgm:t>
    </dgm:pt>
    <dgm:pt modelId="{1AC40D21-5BA6-FF45-AF85-D742CADEAECB}" type="parTrans" cxnId="{D82B1388-6E9D-624D-9FA4-B1BA7800C7D0}">
      <dgm:prSet/>
      <dgm:spPr/>
      <dgm:t>
        <a:bodyPr/>
        <a:lstStyle/>
        <a:p>
          <a:endParaRPr lang="en-US" sz="2000"/>
        </a:p>
      </dgm:t>
    </dgm:pt>
    <dgm:pt modelId="{DCAC2744-84EF-9247-9732-95739F3B23C8}" type="sibTrans" cxnId="{D82B1388-6E9D-624D-9FA4-B1BA7800C7D0}">
      <dgm:prSet/>
      <dgm:spPr>
        <a:solidFill>
          <a:srgbClr val="800000">
            <a:alpha val="90000"/>
          </a:srgbClr>
        </a:solidFill>
      </dgm:spPr>
      <dgm:t>
        <a:bodyPr/>
        <a:lstStyle/>
        <a:p>
          <a:endParaRPr lang="en-US" sz="2000"/>
        </a:p>
      </dgm:t>
    </dgm:pt>
    <dgm:pt modelId="{E2BFD668-3440-334D-AF3E-DC15C9E3FF66}">
      <dgm:prSet custT="1"/>
      <dgm:spPr>
        <a:solidFill>
          <a:schemeClr val="accent2"/>
        </a:solidFill>
      </dgm:spPr>
      <dgm:t>
        <a:bodyPr/>
        <a:lstStyle/>
        <a:p>
          <a:r>
            <a:rPr lang="en-US" sz="2000" dirty="0" smtClean="0">
              <a:latin typeface="Arial"/>
              <a:cs typeface="Arial"/>
            </a:rPr>
            <a:t>Convene utilities, regulators, and advanced energy companies in states that are “primed” for change</a:t>
          </a:r>
          <a:endParaRPr lang="en-US" sz="2000" dirty="0">
            <a:latin typeface="Arial"/>
            <a:cs typeface="Arial"/>
          </a:endParaRPr>
        </a:p>
      </dgm:t>
    </dgm:pt>
    <dgm:pt modelId="{B869B1AA-ECB2-B047-B303-018FA4FFD282}" type="parTrans" cxnId="{7F3663ED-4FE1-4346-B7DA-F37673BC31FA}">
      <dgm:prSet/>
      <dgm:spPr/>
      <dgm:t>
        <a:bodyPr/>
        <a:lstStyle/>
        <a:p>
          <a:endParaRPr lang="en-US" sz="2000"/>
        </a:p>
      </dgm:t>
    </dgm:pt>
    <dgm:pt modelId="{558DD42E-D822-B448-BB01-076F6A4E9E59}" type="sibTrans" cxnId="{7F3663ED-4FE1-4346-B7DA-F37673BC31FA}">
      <dgm:prSet custT="1"/>
      <dgm:spPr>
        <a:solidFill>
          <a:srgbClr val="800000">
            <a:alpha val="90000"/>
          </a:srgbClr>
        </a:solidFill>
      </dgm:spPr>
      <dgm:t>
        <a:bodyPr/>
        <a:lstStyle/>
        <a:p>
          <a:endParaRPr lang="en-US" sz="2000"/>
        </a:p>
      </dgm:t>
    </dgm:pt>
    <dgm:pt modelId="{4002349D-9106-2B4C-80F0-AF50FCE372F7}" type="pres">
      <dgm:prSet presAssocID="{B2CA4C0F-B717-E840-B899-DCD7A006F60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98EB1A-9FBA-424A-A714-4493C8B01908}" type="pres">
      <dgm:prSet presAssocID="{B2CA4C0F-B717-E840-B899-DCD7A006F602}" presName="dummyMaxCanvas" presStyleCnt="0">
        <dgm:presLayoutVars/>
      </dgm:prSet>
      <dgm:spPr/>
    </dgm:pt>
    <dgm:pt modelId="{9D9FF940-23C4-1A46-8FBA-844FE28BCF2B}" type="pres">
      <dgm:prSet presAssocID="{B2CA4C0F-B717-E840-B899-DCD7A006F602}" presName="ThreeNodes_1" presStyleLbl="node1" presStyleIdx="0" presStyleCnt="3" custScaleX="95921" custScaleY="84058" custLinFactNeighborY="-582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EC2C4B-EF20-F746-A3AD-472117B87345}" type="pres">
      <dgm:prSet presAssocID="{B2CA4C0F-B717-E840-B899-DCD7A006F602}" presName="ThreeNodes_2" presStyleLbl="node1" presStyleIdx="1" presStyleCnt="3" custLinFactNeighborX="-546" custLinFactNeighborY="-74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3567F1-2AD4-614B-8D53-E69A513B5867}" type="pres">
      <dgm:prSet presAssocID="{B2CA4C0F-B717-E840-B899-DCD7A006F602}" presName="ThreeNodes_3" presStyleLbl="node1" presStyleIdx="2" presStyleCnt="3" custLinFactNeighborX="473" custLinFactNeighborY="-91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7432E3-76AD-A546-92EA-D9001A8070A6}" type="pres">
      <dgm:prSet presAssocID="{B2CA4C0F-B717-E840-B899-DCD7A006F60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3BF867-5154-234C-8899-0AFF7EFEA638}" type="pres">
      <dgm:prSet presAssocID="{B2CA4C0F-B717-E840-B899-DCD7A006F60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E8934A-054F-7946-952B-6A3A37A434E5}" type="pres">
      <dgm:prSet presAssocID="{B2CA4C0F-B717-E840-B899-DCD7A006F60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56F6E0-6AFB-B84F-8617-C247BDECFB58}" type="pres">
      <dgm:prSet presAssocID="{B2CA4C0F-B717-E840-B899-DCD7A006F60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F9C51C-81F5-664C-9A24-CCBB2906E88F}" type="pres">
      <dgm:prSet presAssocID="{B2CA4C0F-B717-E840-B899-DCD7A006F60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71B8AE-EED6-044B-B7A1-8F88CCB6CB05}" type="presOf" srcId="{69E0F550-8396-5046-A261-6EF7CCD8B924}" destId="{807432E3-76AD-A546-92EA-D9001A8070A6}" srcOrd="0" destOrd="0" presId="urn:microsoft.com/office/officeart/2005/8/layout/vProcess5"/>
    <dgm:cxn modelId="{1135D061-B974-A647-B046-B34B8EF44111}" srcId="{B2CA4C0F-B717-E840-B899-DCD7A006F602}" destId="{647630E4-F5CD-CB42-AFCE-F9C0AD43D9E8}" srcOrd="0" destOrd="0" parTransId="{28F51D65-8DB4-A348-A7CC-B1A69DE2C8B1}" sibTransId="{69E0F550-8396-5046-A261-6EF7CCD8B924}"/>
    <dgm:cxn modelId="{5E1FAE2B-1EF6-4944-9F9F-0016001FDF43}" type="presOf" srcId="{B2CA4C0F-B717-E840-B899-DCD7A006F602}" destId="{4002349D-9106-2B4C-80F0-AF50FCE372F7}" srcOrd="0" destOrd="0" presId="urn:microsoft.com/office/officeart/2005/8/layout/vProcess5"/>
    <dgm:cxn modelId="{4BFAB9BA-BF0B-E645-B838-36C6C6E91A24}" type="presOf" srcId="{558DD42E-D822-B448-BB01-076F6A4E9E59}" destId="{C83BF867-5154-234C-8899-0AFF7EFEA638}" srcOrd="0" destOrd="0" presId="urn:microsoft.com/office/officeart/2005/8/layout/vProcess5"/>
    <dgm:cxn modelId="{B8436BB6-31B8-1846-B9B7-DA88729641FF}" type="presOf" srcId="{4D804072-7897-D041-8B19-BE1C74BF5DEF}" destId="{323567F1-2AD4-614B-8D53-E69A513B5867}" srcOrd="0" destOrd="0" presId="urn:microsoft.com/office/officeart/2005/8/layout/vProcess5"/>
    <dgm:cxn modelId="{FCFA1529-22D4-5B4B-AA42-81ECB96F0EDF}" type="presOf" srcId="{4D804072-7897-D041-8B19-BE1C74BF5DEF}" destId="{0CF9C51C-81F5-664C-9A24-CCBB2906E88F}" srcOrd="1" destOrd="0" presId="urn:microsoft.com/office/officeart/2005/8/layout/vProcess5"/>
    <dgm:cxn modelId="{7F3663ED-4FE1-4346-B7DA-F37673BC31FA}" srcId="{B2CA4C0F-B717-E840-B899-DCD7A006F602}" destId="{E2BFD668-3440-334D-AF3E-DC15C9E3FF66}" srcOrd="1" destOrd="0" parTransId="{B869B1AA-ECB2-B047-B303-018FA4FFD282}" sibTransId="{558DD42E-D822-B448-BB01-076F6A4E9E59}"/>
    <dgm:cxn modelId="{0ADAF0BD-5E65-C64D-9DEC-CB3E64B363B5}" type="presOf" srcId="{647630E4-F5CD-CB42-AFCE-F9C0AD43D9E8}" destId="{F2E8934A-054F-7946-952B-6A3A37A434E5}" srcOrd="1" destOrd="0" presId="urn:microsoft.com/office/officeart/2005/8/layout/vProcess5"/>
    <dgm:cxn modelId="{62F25B18-40EE-D847-8E21-C29EF39C7897}" type="presOf" srcId="{E2BFD668-3440-334D-AF3E-DC15C9E3FF66}" destId="{22EC2C4B-EF20-F746-A3AD-472117B87345}" srcOrd="0" destOrd="0" presId="urn:microsoft.com/office/officeart/2005/8/layout/vProcess5"/>
    <dgm:cxn modelId="{D82B1388-6E9D-624D-9FA4-B1BA7800C7D0}" srcId="{B2CA4C0F-B717-E840-B899-DCD7A006F602}" destId="{4D804072-7897-D041-8B19-BE1C74BF5DEF}" srcOrd="2" destOrd="0" parTransId="{1AC40D21-5BA6-FF45-AF85-D742CADEAECB}" sibTransId="{DCAC2744-84EF-9247-9732-95739F3B23C8}"/>
    <dgm:cxn modelId="{7DF859C4-340D-D547-A54E-4EE8BDAEB1A2}" type="presOf" srcId="{647630E4-F5CD-CB42-AFCE-F9C0AD43D9E8}" destId="{9D9FF940-23C4-1A46-8FBA-844FE28BCF2B}" srcOrd="0" destOrd="0" presId="urn:microsoft.com/office/officeart/2005/8/layout/vProcess5"/>
    <dgm:cxn modelId="{583C2438-D171-624E-9C12-54A15A66D970}" type="presOf" srcId="{E2BFD668-3440-334D-AF3E-DC15C9E3FF66}" destId="{E756F6E0-6AFB-B84F-8617-C247BDECFB58}" srcOrd="1" destOrd="0" presId="urn:microsoft.com/office/officeart/2005/8/layout/vProcess5"/>
    <dgm:cxn modelId="{0961807F-92EB-0D4F-B3AA-198386CC59E5}" type="presParOf" srcId="{4002349D-9106-2B4C-80F0-AF50FCE372F7}" destId="{4698EB1A-9FBA-424A-A714-4493C8B01908}" srcOrd="0" destOrd="0" presId="urn:microsoft.com/office/officeart/2005/8/layout/vProcess5"/>
    <dgm:cxn modelId="{E2130582-5DA7-DB4E-904D-67114D169656}" type="presParOf" srcId="{4002349D-9106-2B4C-80F0-AF50FCE372F7}" destId="{9D9FF940-23C4-1A46-8FBA-844FE28BCF2B}" srcOrd="1" destOrd="0" presId="urn:microsoft.com/office/officeart/2005/8/layout/vProcess5"/>
    <dgm:cxn modelId="{442EC346-8BFE-6445-B9DD-99CA377C787E}" type="presParOf" srcId="{4002349D-9106-2B4C-80F0-AF50FCE372F7}" destId="{22EC2C4B-EF20-F746-A3AD-472117B87345}" srcOrd="2" destOrd="0" presId="urn:microsoft.com/office/officeart/2005/8/layout/vProcess5"/>
    <dgm:cxn modelId="{50D8101D-8DBE-1B44-81B8-745892718A45}" type="presParOf" srcId="{4002349D-9106-2B4C-80F0-AF50FCE372F7}" destId="{323567F1-2AD4-614B-8D53-E69A513B5867}" srcOrd="3" destOrd="0" presId="urn:microsoft.com/office/officeart/2005/8/layout/vProcess5"/>
    <dgm:cxn modelId="{A02C325C-76F2-D04D-928D-56C22ECC5039}" type="presParOf" srcId="{4002349D-9106-2B4C-80F0-AF50FCE372F7}" destId="{807432E3-76AD-A546-92EA-D9001A8070A6}" srcOrd="4" destOrd="0" presId="urn:microsoft.com/office/officeart/2005/8/layout/vProcess5"/>
    <dgm:cxn modelId="{27E77311-4FF7-D44B-8EBC-3588D5087A57}" type="presParOf" srcId="{4002349D-9106-2B4C-80F0-AF50FCE372F7}" destId="{C83BF867-5154-234C-8899-0AFF7EFEA638}" srcOrd="5" destOrd="0" presId="urn:microsoft.com/office/officeart/2005/8/layout/vProcess5"/>
    <dgm:cxn modelId="{3AF12891-B3E2-974E-B9CD-93AAFB227843}" type="presParOf" srcId="{4002349D-9106-2B4C-80F0-AF50FCE372F7}" destId="{F2E8934A-054F-7946-952B-6A3A37A434E5}" srcOrd="6" destOrd="0" presId="urn:microsoft.com/office/officeart/2005/8/layout/vProcess5"/>
    <dgm:cxn modelId="{D5476635-E342-A240-8832-1F5F75A8A560}" type="presParOf" srcId="{4002349D-9106-2B4C-80F0-AF50FCE372F7}" destId="{E756F6E0-6AFB-B84F-8617-C247BDECFB58}" srcOrd="7" destOrd="0" presId="urn:microsoft.com/office/officeart/2005/8/layout/vProcess5"/>
    <dgm:cxn modelId="{DC165167-421A-5549-A73D-1609E0003669}" type="presParOf" srcId="{4002349D-9106-2B4C-80F0-AF50FCE372F7}" destId="{0CF9C51C-81F5-664C-9A24-CCBB2906E88F}" srcOrd="8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9FF940-23C4-1A46-8FBA-844FE28BCF2B}">
      <dsp:nvSpPr>
        <dsp:cNvPr id="0" name=""/>
        <dsp:cNvSpPr/>
      </dsp:nvSpPr>
      <dsp:spPr>
        <a:xfrm>
          <a:off x="140774" y="27510"/>
          <a:ext cx="6620857" cy="1076076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"/>
              <a:cs typeface="Arial"/>
            </a:rPr>
            <a:t>AEE/MIT held 5 CEO forums to identify means for accelerating growth of advanced energy in the power sector</a:t>
          </a:r>
          <a:endParaRPr lang="en-US" sz="2000" kern="1200" dirty="0">
            <a:latin typeface="Arial"/>
            <a:cs typeface="Arial"/>
          </a:endParaRPr>
        </a:p>
      </dsp:txBody>
      <dsp:txXfrm>
        <a:off x="140774" y="27510"/>
        <a:ext cx="5367742" cy="1076076"/>
      </dsp:txXfrm>
    </dsp:sp>
    <dsp:sp modelId="{22EC2C4B-EF20-F746-A3AD-472117B87345}">
      <dsp:nvSpPr>
        <dsp:cNvPr id="0" name=""/>
        <dsp:cNvSpPr/>
      </dsp:nvSpPr>
      <dsp:spPr>
        <a:xfrm>
          <a:off x="571348" y="1397879"/>
          <a:ext cx="6902407" cy="1280160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"/>
              <a:cs typeface="Arial"/>
            </a:rPr>
            <a:t>Convene utilities, regulators, and advanced energy companies in states that are “primed” for change</a:t>
          </a:r>
          <a:endParaRPr lang="en-US" sz="2000" kern="1200" dirty="0">
            <a:latin typeface="Arial"/>
            <a:cs typeface="Arial"/>
          </a:endParaRPr>
        </a:p>
      </dsp:txBody>
      <dsp:txXfrm>
        <a:off x="571348" y="1397879"/>
        <a:ext cx="5461267" cy="1280160"/>
      </dsp:txXfrm>
    </dsp:sp>
    <dsp:sp modelId="{323567F1-2AD4-614B-8D53-E69A513B5867}">
      <dsp:nvSpPr>
        <dsp:cNvPr id="0" name=""/>
        <dsp:cNvSpPr/>
      </dsp:nvSpPr>
      <dsp:spPr>
        <a:xfrm>
          <a:off x="1218071" y="2869329"/>
          <a:ext cx="6902407" cy="1280160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"/>
              <a:cs typeface="Arial"/>
            </a:rPr>
            <a:t>AEE facilitated the development of a Position Paper by an informal NY working group, posted on AEE web site February 26, 2014*</a:t>
          </a:r>
          <a:endParaRPr lang="en-US" sz="2000" kern="1200" dirty="0">
            <a:latin typeface="Arial"/>
            <a:cs typeface="Arial"/>
          </a:endParaRPr>
        </a:p>
      </dsp:txBody>
      <dsp:txXfrm>
        <a:off x="1218071" y="2869329"/>
        <a:ext cx="5461267" cy="1280160"/>
      </dsp:txXfrm>
    </dsp:sp>
    <dsp:sp modelId="{807432E3-76AD-A546-92EA-D9001A8070A6}">
      <dsp:nvSpPr>
        <dsp:cNvPr id="0" name=""/>
        <dsp:cNvSpPr/>
      </dsp:nvSpPr>
      <dsp:spPr>
        <a:xfrm>
          <a:off x="6070303" y="970788"/>
          <a:ext cx="832104" cy="832104"/>
        </a:xfrm>
        <a:prstGeom prst="downArrow">
          <a:avLst>
            <a:gd name="adj1" fmla="val 55000"/>
            <a:gd name="adj2" fmla="val 45000"/>
          </a:avLst>
        </a:prstGeom>
        <a:solidFill>
          <a:srgbClr val="800000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6070303" y="970788"/>
        <a:ext cx="832104" cy="832104"/>
      </dsp:txXfrm>
    </dsp:sp>
    <dsp:sp modelId="{C83BF867-5154-234C-8899-0AFF7EFEA638}">
      <dsp:nvSpPr>
        <dsp:cNvPr id="0" name=""/>
        <dsp:cNvSpPr/>
      </dsp:nvSpPr>
      <dsp:spPr>
        <a:xfrm>
          <a:off x="6679339" y="2455773"/>
          <a:ext cx="832104" cy="832104"/>
        </a:xfrm>
        <a:prstGeom prst="downArrow">
          <a:avLst>
            <a:gd name="adj1" fmla="val 55000"/>
            <a:gd name="adj2" fmla="val 45000"/>
          </a:avLst>
        </a:prstGeom>
        <a:solidFill>
          <a:srgbClr val="800000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/>
        </a:p>
      </dsp:txBody>
      <dsp:txXfrm>
        <a:off x="6679339" y="2455773"/>
        <a:ext cx="832104" cy="8321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DA4AB-9B30-8948-A2A0-39E2B60144E5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FE3D4-7FE5-EC49-8E1B-DE8DAAB1C0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822917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07676-0F63-5D43-848B-BBF347B10344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72D49-962E-774C-87C1-E23B40349F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04629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668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331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998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662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330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993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660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324" algn="l" defTabSz="4566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EE / AEEI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34636" y="-57725"/>
            <a:ext cx="9271000" cy="71697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24" y="5870448"/>
            <a:ext cx="1837300" cy="676593"/>
          </a:xfrm>
          <a:prstGeom prst="rect">
            <a:avLst/>
          </a:prstGeom>
        </p:spPr>
      </p:pic>
      <p:sp>
        <p:nvSpPr>
          <p:cNvPr id="6" name="Isosceles Triangle 6"/>
          <p:cNvSpPr/>
          <p:nvPr userDrawn="1"/>
        </p:nvSpPr>
        <p:spPr>
          <a:xfrm>
            <a:off x="-57726" y="-69270"/>
            <a:ext cx="2153229" cy="6476997"/>
          </a:xfrm>
          <a:custGeom>
            <a:avLst/>
            <a:gdLst>
              <a:gd name="connsiteX0" fmla="*/ 0 w 2366817"/>
              <a:gd name="connsiteY0" fmla="*/ 4306453 h 4306453"/>
              <a:gd name="connsiteX1" fmla="*/ 1183409 w 2366817"/>
              <a:gd name="connsiteY1" fmla="*/ 0 h 4306453"/>
              <a:gd name="connsiteX2" fmla="*/ 2366817 w 2366817"/>
              <a:gd name="connsiteY2" fmla="*/ 4306453 h 4306453"/>
              <a:gd name="connsiteX3" fmla="*/ 0 w 2366817"/>
              <a:gd name="connsiteY3" fmla="*/ 4306453 h 4306453"/>
              <a:gd name="connsiteX0" fmla="*/ 0 w 2343726"/>
              <a:gd name="connsiteY0" fmla="*/ 0 h 4306455"/>
              <a:gd name="connsiteX1" fmla="*/ 1160318 w 2343726"/>
              <a:gd name="connsiteY1" fmla="*/ 2 h 4306455"/>
              <a:gd name="connsiteX2" fmla="*/ 2343726 w 2343726"/>
              <a:gd name="connsiteY2" fmla="*/ 4306455 h 4306455"/>
              <a:gd name="connsiteX3" fmla="*/ 0 w 2343726"/>
              <a:gd name="connsiteY3" fmla="*/ 0 h 4306455"/>
              <a:gd name="connsiteX0" fmla="*/ 0 w 2343726"/>
              <a:gd name="connsiteY0" fmla="*/ 11543 h 4317998"/>
              <a:gd name="connsiteX1" fmla="*/ 2130137 w 2343726"/>
              <a:gd name="connsiteY1" fmla="*/ 0 h 4317998"/>
              <a:gd name="connsiteX2" fmla="*/ 2343726 w 2343726"/>
              <a:gd name="connsiteY2" fmla="*/ 4317998 h 4317998"/>
              <a:gd name="connsiteX3" fmla="*/ 0 w 2343726"/>
              <a:gd name="connsiteY3" fmla="*/ 11543 h 4317998"/>
              <a:gd name="connsiteX0" fmla="*/ 23092 w 2153229"/>
              <a:gd name="connsiteY0" fmla="*/ 11543 h 6453907"/>
              <a:gd name="connsiteX1" fmla="*/ 2153229 w 2153229"/>
              <a:gd name="connsiteY1" fmla="*/ 0 h 6453907"/>
              <a:gd name="connsiteX2" fmla="*/ 0 w 2153229"/>
              <a:gd name="connsiteY2" fmla="*/ 6453907 h 6453907"/>
              <a:gd name="connsiteX3" fmla="*/ 23092 w 2153229"/>
              <a:gd name="connsiteY3" fmla="*/ 11543 h 6453907"/>
              <a:gd name="connsiteX0" fmla="*/ 103910 w 2234047"/>
              <a:gd name="connsiteY0" fmla="*/ 11543 h 6707907"/>
              <a:gd name="connsiteX1" fmla="*/ 2234047 w 2234047"/>
              <a:gd name="connsiteY1" fmla="*/ 0 h 6707907"/>
              <a:gd name="connsiteX2" fmla="*/ 0 w 2234047"/>
              <a:gd name="connsiteY2" fmla="*/ 6707907 h 6707907"/>
              <a:gd name="connsiteX3" fmla="*/ 103910 w 2234047"/>
              <a:gd name="connsiteY3" fmla="*/ 11543 h 6707907"/>
              <a:gd name="connsiteX0" fmla="*/ 144 w 2130281"/>
              <a:gd name="connsiteY0" fmla="*/ 11543 h 6049816"/>
              <a:gd name="connsiteX1" fmla="*/ 2130281 w 2130281"/>
              <a:gd name="connsiteY1" fmla="*/ 0 h 6049816"/>
              <a:gd name="connsiteX2" fmla="*/ 288779 w 2130281"/>
              <a:gd name="connsiteY2" fmla="*/ 6049816 h 6049816"/>
              <a:gd name="connsiteX3" fmla="*/ 144 w 2130281"/>
              <a:gd name="connsiteY3" fmla="*/ 11543 h 6049816"/>
              <a:gd name="connsiteX0" fmla="*/ 23092 w 2153229"/>
              <a:gd name="connsiteY0" fmla="*/ 11543 h 6476997"/>
              <a:gd name="connsiteX1" fmla="*/ 2153229 w 2153229"/>
              <a:gd name="connsiteY1" fmla="*/ 0 h 6476997"/>
              <a:gd name="connsiteX2" fmla="*/ 0 w 2153229"/>
              <a:gd name="connsiteY2" fmla="*/ 6476997 h 6476997"/>
              <a:gd name="connsiteX3" fmla="*/ 23092 w 2153229"/>
              <a:gd name="connsiteY3" fmla="*/ 11543 h 6476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3229" h="6476997">
                <a:moveTo>
                  <a:pt x="23092" y="11543"/>
                </a:moveTo>
                <a:lnTo>
                  <a:pt x="2153229" y="0"/>
                </a:lnTo>
                <a:lnTo>
                  <a:pt x="0" y="6476997"/>
                </a:lnTo>
                <a:cubicBezTo>
                  <a:pt x="7697" y="4329542"/>
                  <a:pt x="15395" y="2158998"/>
                  <a:pt x="23092" y="11543"/>
                </a:cubicBezTo>
                <a:close/>
              </a:path>
            </a:pathLst>
          </a:custGeom>
          <a:solidFill>
            <a:srgbClr val="7D0F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A141A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>
          <a:xfrm>
            <a:off x="1939636" y="2212957"/>
            <a:ext cx="7012340" cy="98755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3600" b="1" i="0" cap="all" baseline="0">
                <a:solidFill>
                  <a:srgbClr val="7D0F1A"/>
                </a:solidFill>
                <a:latin typeface="Arial"/>
              </a:defRPr>
            </a:lvl1pPr>
          </a:lstStyle>
          <a:p>
            <a:r>
              <a:rPr lang="en-US" dirty="0" smtClean="0"/>
              <a:t>Headline goes here</a:t>
            </a:r>
            <a:br>
              <a:rPr lang="en-US" dirty="0" smtClean="0"/>
            </a:br>
            <a:r>
              <a:rPr lang="en-US" dirty="0" smtClean="0"/>
              <a:t>(2 Lines Max)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939636" y="3231301"/>
            <a:ext cx="7012339" cy="1259897"/>
          </a:xfrm>
          <a:prstGeom prst="rect">
            <a:avLst/>
          </a:prstGeom>
        </p:spPr>
        <p:txBody>
          <a:bodyPr vert="horz" anchor="ctr" anchorCtr="0"/>
          <a:lstStyle>
            <a:lvl1pPr marL="0" indent="0" algn="r">
              <a:buNone/>
              <a:defRPr b="0" i="0" baseline="0">
                <a:solidFill>
                  <a:srgbClr val="7D0F1A"/>
                </a:solidFill>
                <a:latin typeface="Arial"/>
              </a:defRPr>
            </a:lvl1pPr>
          </a:lstStyle>
          <a:p>
            <a:pPr lvl="0"/>
            <a:r>
              <a:rPr lang="en-US" dirty="0" smtClean="0"/>
              <a:t>Sub-headline goes here </a:t>
            </a:r>
          </a:p>
          <a:p>
            <a:pPr lvl="0"/>
            <a:r>
              <a:rPr lang="en-US" dirty="0" smtClean="0"/>
              <a:t>(2 lines max)</a:t>
            </a:r>
          </a:p>
        </p:txBody>
      </p:sp>
    </p:spTree>
    <p:extLst>
      <p:ext uri="{BB962C8B-B14F-4D97-AF65-F5344CB8AC3E}">
        <p14:creationId xmlns="" xmlns:p14="http://schemas.microsoft.com/office/powerpoint/2010/main" val="1800032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28600" y="1513840"/>
            <a:ext cx="8723376" cy="4216400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marL="274320" indent="-27432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>
                <a:srgbClr val="800000"/>
              </a:buClr>
              <a:buSzPct val="125000"/>
              <a:defRPr sz="2800">
                <a:latin typeface="Arial"/>
              </a:defRPr>
            </a:lvl1pPr>
            <a:lvl2pPr marL="742950" indent="-285750">
              <a:lnSpc>
                <a:spcPct val="100000"/>
              </a:lnSpc>
              <a:buClr>
                <a:srgbClr val="800000"/>
              </a:buClr>
              <a:buSzPct val="125000"/>
              <a:buFont typeface="Arial"/>
              <a:buChar char="•"/>
              <a:defRPr>
                <a:latin typeface="Arial"/>
              </a:defRPr>
            </a:lvl2pPr>
            <a:lvl3pPr>
              <a:lnSpc>
                <a:spcPct val="100000"/>
              </a:lnSpc>
              <a:buClr>
                <a:srgbClr val="800000"/>
              </a:buClr>
              <a:defRPr>
                <a:latin typeface="Arial"/>
              </a:defRPr>
            </a:lvl3pPr>
            <a:lvl4pPr marL="1600200" indent="-228600">
              <a:lnSpc>
                <a:spcPct val="100000"/>
              </a:lnSpc>
              <a:buClr>
                <a:srgbClr val="800000"/>
              </a:buClr>
              <a:buFont typeface="Arial"/>
              <a:buChar char="•"/>
              <a:defRPr>
                <a:latin typeface="Arial"/>
              </a:defRPr>
            </a:lvl4pPr>
            <a:lvl5pPr marL="2057400" indent="-228600">
              <a:lnSpc>
                <a:spcPct val="100000"/>
              </a:lnSpc>
              <a:buClr>
                <a:srgbClr val="800000"/>
              </a:buClr>
              <a:buSzPct val="75000"/>
              <a:buFont typeface="Arial"/>
              <a:buChar char="•"/>
              <a:defRPr>
                <a:latin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146304"/>
            <a:ext cx="8723376" cy="987552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3200" b="1" i="0" cap="all" baseline="0">
                <a:latin typeface="Arial"/>
                <a:cs typeface="Arial"/>
              </a:defRPr>
            </a:lvl1pPr>
          </a:lstStyle>
          <a:p>
            <a:r>
              <a:rPr lang="en-US" dirty="0" smtClean="0"/>
              <a:t>Headline goes here</a:t>
            </a:r>
            <a:br>
              <a:rPr lang="en-US" dirty="0" smtClean="0"/>
            </a:br>
            <a:r>
              <a:rPr lang="en-US" dirty="0" smtClean="0"/>
              <a:t>(2 Lines Max)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8376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B3E0F5-2862-A442-9AEE-3F65CDDAF8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9950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" y="-108852"/>
            <a:ext cx="9133552" cy="7065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4601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8600" y="76200"/>
            <a:ext cx="8723376" cy="990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 smtClean="0"/>
              <a:t>Headline goes here</a:t>
            </a:r>
            <a:br>
              <a:rPr lang="en-US" dirty="0" smtClean="0"/>
            </a:br>
            <a:r>
              <a:rPr lang="en-US" dirty="0" smtClean="0"/>
              <a:t>(2 Lines Max)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59616" y="6560201"/>
            <a:ext cx="192360" cy="221599"/>
          </a:xfrm>
          <a:prstGeom prst="rect">
            <a:avLst/>
          </a:prstGeom>
          <a:noFill/>
        </p:spPr>
        <p:txBody>
          <a:bodyPr vert="horz" wrap="none" lIns="0" tIns="18288" rIns="0" bIns="18288" rtlCol="0" anchor="ctr">
            <a:spAutoFit/>
          </a:bodyPr>
          <a:lstStyle>
            <a:lvl1pPr>
              <a:defRPr lang="en-US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1CB3E0F5-2862-A442-9AEE-3F65CDDAF8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28600" y="1143000"/>
            <a:ext cx="8723376" cy="5105400"/>
          </a:xfrm>
          <a:prstGeom prst="rect">
            <a:avLst/>
          </a:prstGeom>
        </p:spPr>
        <p:txBody>
          <a:bodyPr vert="horz" anchor="t" anchorCtr="0">
            <a:normAutofit/>
          </a:bodyPr>
          <a:lstStyle>
            <a:lvl1pPr marL="274320" indent="-27432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3D5C99"/>
              </a:buClr>
              <a:buSzPct val="125000"/>
              <a:defRPr sz="2800"/>
            </a:lvl1pPr>
            <a:lvl2pPr marL="7429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E9A151"/>
              </a:buClr>
              <a:buSzPct val="125000"/>
              <a:buFont typeface="Arial"/>
              <a:buChar char="•"/>
              <a:defRPr/>
            </a:lvl2pPr>
            <a:lvl3pPr>
              <a:lnSpc>
                <a:spcPct val="100000"/>
              </a:lnSpc>
              <a:spcBef>
                <a:spcPts val="0"/>
              </a:spcBef>
              <a:buClr>
                <a:srgbClr val="3D5C99"/>
              </a:buClr>
              <a:defRPr/>
            </a:lvl3pPr>
            <a:lvl4pPr marL="1600200" indent="-228600">
              <a:lnSpc>
                <a:spcPct val="100000"/>
              </a:lnSpc>
              <a:buClr>
                <a:srgbClr val="E9A151"/>
              </a:buClr>
              <a:buFont typeface="Arial"/>
              <a:buChar char="•"/>
              <a:defRPr/>
            </a:lvl4pPr>
            <a:lvl5pPr marL="2057400" indent="-228600">
              <a:lnSpc>
                <a:spcPct val="100000"/>
              </a:lnSpc>
              <a:buClr>
                <a:srgbClr val="3D5C99"/>
              </a:buClr>
              <a:buSzPct val="75000"/>
              <a:buFont typeface="Arial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7362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" y="1261872"/>
            <a:ext cx="8732520" cy="4878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6802582" y="6356350"/>
            <a:ext cx="21336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A6B56-8488-BD42-8F3A-C142220C897F}" type="slidenum">
              <a:rPr lang="en-US" smtClean="0">
                <a:latin typeface="Arial"/>
                <a:cs typeface="Arial"/>
              </a:rPr>
              <a:pPr/>
              <a:t>‹#›</a:t>
            </a:fld>
            <a:endParaRPr lang="en-US" dirty="0"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34" y="6212876"/>
            <a:ext cx="1381191" cy="50862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12" y="5934456"/>
            <a:ext cx="8732520" cy="48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0907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://info.aee.net/21st-century-ny-energy-industry-wg-position-paper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i="1" dirty="0" smtClean="0"/>
              <a:t>Creating a 21</a:t>
            </a:r>
            <a:r>
              <a:rPr lang="en-US" i="1" baseline="30000" dirty="0" smtClean="0"/>
              <a:t>st</a:t>
            </a:r>
            <a:r>
              <a:rPr lang="en-US" i="1" dirty="0" smtClean="0"/>
              <a:t> Century Electricity System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9636" y="3231301"/>
            <a:ext cx="7012339" cy="2331299"/>
          </a:xfrm>
        </p:spPr>
        <p:txBody>
          <a:bodyPr/>
          <a:lstStyle/>
          <a:p>
            <a:endParaRPr lang="en-US" sz="2200" dirty="0" smtClean="0"/>
          </a:p>
          <a:p>
            <a:r>
              <a:rPr lang="en-US" sz="2000" dirty="0" smtClean="0"/>
              <a:t>Lisa Frantzis, Advanced Energy Economy</a:t>
            </a:r>
          </a:p>
          <a:p>
            <a:r>
              <a:rPr lang="en-US" sz="2000" dirty="0" smtClean="0"/>
              <a:t>Symposium on Reforming the Energy Vision</a:t>
            </a:r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Albany, NY</a:t>
            </a:r>
          </a:p>
          <a:p>
            <a:r>
              <a:rPr lang="en-US" sz="1600" dirty="0" smtClean="0"/>
              <a:t>May 22, 2014</a:t>
            </a:r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212061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0"/>
            <a:ext cx="8723376" cy="98755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NETWORK INFRASTRUCTURE &amp; OPERATIONAL MODEL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15200" y="533400"/>
            <a:ext cx="16764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Network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1293674"/>
            <a:ext cx="7391400" cy="18928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800000"/>
              </a:buClr>
              <a:buFont typeface="Arial"/>
              <a:buChar char="•"/>
            </a:pPr>
            <a:r>
              <a:rPr lang="en-US" b="1" dirty="0" smtClean="0">
                <a:latin typeface="Arial"/>
                <a:cs typeface="Arial"/>
              </a:rPr>
              <a:t>DER integration to </a:t>
            </a:r>
            <a:r>
              <a:rPr lang="en-US" b="1" dirty="0" smtClean="0"/>
              <a:t>s</a:t>
            </a:r>
            <a:r>
              <a:rPr lang="en-US" b="1" dirty="0" smtClean="0">
                <a:latin typeface="Arial"/>
                <a:cs typeface="Arial"/>
              </a:rPr>
              <a:t>upport, not hinder, grid operation</a:t>
            </a:r>
          </a:p>
          <a:p>
            <a:pPr marL="285750" indent="-285750">
              <a:spcAft>
                <a:spcPts val="600"/>
              </a:spcAft>
              <a:buClr>
                <a:srgbClr val="800000"/>
              </a:buClr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Two-way, low latency communications network to give greater visibility/control, including behind the meter</a:t>
            </a:r>
          </a:p>
          <a:p>
            <a:pPr marL="285750" indent="-285750">
              <a:spcAft>
                <a:spcPts val="600"/>
              </a:spcAft>
              <a:buClr>
                <a:srgbClr val="800000"/>
              </a:buClr>
              <a:buFont typeface="Arial"/>
              <a:buChar char="•"/>
            </a:pPr>
            <a:r>
              <a:rPr lang="en-US" b="1" dirty="0" smtClean="0">
                <a:latin typeface="Arial"/>
                <a:cs typeface="Arial"/>
              </a:rPr>
              <a:t>Distribution Management Systems/Outage Management Systems for better management and control</a:t>
            </a:r>
          </a:p>
          <a:p>
            <a:pPr marL="285750" indent="-285750">
              <a:spcAft>
                <a:spcPts val="600"/>
              </a:spcAft>
              <a:buClr>
                <a:srgbClr val="800000"/>
              </a:buClr>
              <a:buFont typeface="Arial"/>
              <a:buChar char="•"/>
            </a:pPr>
            <a:r>
              <a:rPr lang="en-US" b="1" dirty="0" smtClean="0">
                <a:latin typeface="Arial"/>
                <a:cs typeface="Arial"/>
              </a:rPr>
              <a:t>Coordination with and participation in the wholesale market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9875411"/>
              </p:ext>
            </p:extLst>
          </p:nvPr>
        </p:nvGraphicFramePr>
        <p:xfrm>
          <a:off x="304800" y="3234969"/>
          <a:ext cx="8534400" cy="2556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4400"/>
              </a:tblGrid>
              <a:tr h="40739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Arial"/>
                          <a:cs typeface="Arial"/>
                        </a:rPr>
                        <a:t>Some Key Considerations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</a:tr>
              <a:tr h="2148840">
                <a:tc>
                  <a:txBody>
                    <a:bodyPr/>
                    <a:lstStyle/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1800" dirty="0" smtClean="0">
                          <a:latin typeface="Arial"/>
                          <a:cs typeface="Arial"/>
                        </a:rPr>
                        <a:t>What capabilities are required for basic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vs. value-added added services</a:t>
                      </a:r>
                      <a:endParaRPr lang="en-US" sz="1800" dirty="0" smtClean="0">
                        <a:latin typeface="Arial"/>
                        <a:cs typeface="Arial"/>
                      </a:endParaRP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1800" dirty="0" smtClean="0">
                          <a:latin typeface="Arial"/>
                          <a:cs typeface="Arial"/>
                        </a:rPr>
                        <a:t>Data requirements, metering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requirements and </a:t>
                      </a:r>
                      <a:r>
                        <a:rPr lang="en-US" sz="1800" dirty="0" smtClean="0">
                          <a:latin typeface="Arial"/>
                          <a:cs typeface="Arial"/>
                        </a:rPr>
                        <a:t>access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to data</a:t>
                      </a:r>
                      <a:endParaRPr lang="en-US" sz="1800" kern="1200" baseline="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Arial"/>
                      </a:endParaRP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1800" dirty="0" smtClean="0">
                          <a:latin typeface="Arial"/>
                          <a:cs typeface="Arial"/>
                        </a:rPr>
                        <a:t>Use of tariffs vs. distribution-level market mechanisms for DER services</a:t>
                      </a: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1800" dirty="0" smtClean="0">
                          <a:latin typeface="Arial"/>
                          <a:cs typeface="Arial"/>
                        </a:rPr>
                        <a:t>Role of utility: </a:t>
                      </a: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distribution services</a:t>
                      </a:r>
                      <a:r>
                        <a:rPr lang="en-US" sz="18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provider or distribution system operator (i.e., like 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an ISO at the distribution level)?</a:t>
                      </a:r>
                      <a:endParaRPr lang="en-US" sz="1800" dirty="0" smtClean="0">
                        <a:latin typeface="Arial"/>
                        <a:cs typeface="Arial"/>
                      </a:endParaRP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Coordination with ISO for planning, forecasting, and operations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553596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Maintain effective aspects of the current regulatory approach that will serve as the foundation for the future</a:t>
            </a:r>
          </a:p>
          <a:p>
            <a:r>
              <a:rPr lang="en-US" dirty="0" smtClean="0"/>
              <a:t>Supplement traditional cost of service with symmetrical incentives</a:t>
            </a:r>
          </a:p>
          <a:p>
            <a:r>
              <a:rPr lang="en-US" dirty="0" smtClean="0"/>
              <a:t>Create greater clarity for long-term investments and cost recovery </a:t>
            </a:r>
          </a:p>
          <a:p>
            <a:r>
              <a:rPr lang="en-US" dirty="0" smtClean="0"/>
              <a:t>Adjust ratemaking, including rate design, to allocate costs equitably and address structural changes in utility load profiles</a:t>
            </a:r>
          </a:p>
          <a:p>
            <a:r>
              <a:rPr lang="en-US" dirty="0" smtClean="0"/>
              <a:t>Improve rate design to allow customers to make informed choices to enhance their value of service, aligned with policy objectives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GUIDING PRINCIPLES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162800" y="533400"/>
            <a:ext cx="18288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Regulatory</a:t>
            </a:r>
          </a:p>
        </p:txBody>
      </p:sp>
    </p:spTree>
    <p:extLst>
      <p:ext uri="{BB962C8B-B14F-4D97-AF65-F5344CB8AC3E}">
        <p14:creationId xmlns="" xmlns:p14="http://schemas.microsoft.com/office/powerpoint/2010/main" val="4377907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OUTCOME-BASED REGULATION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9677272"/>
              </p:ext>
            </p:extLst>
          </p:nvPr>
        </p:nvGraphicFramePr>
        <p:xfrm>
          <a:off x="2133600" y="1828800"/>
          <a:ext cx="4648200" cy="2403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8200"/>
              </a:tblGrid>
              <a:tr h="3288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Outcome Category</a:t>
                      </a:r>
                      <a:endParaRPr lang="en-US" sz="1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/>
                          <a:cs typeface="Arial"/>
                        </a:rPr>
                        <a:t>Advancement</a:t>
                      </a:r>
                      <a:r>
                        <a:rPr lang="en-US" sz="1600" b="1" baseline="0" dirty="0" smtClean="0">
                          <a:latin typeface="Arial"/>
                          <a:cs typeface="Arial"/>
                        </a:rPr>
                        <a:t> of Clean Energy Goals</a:t>
                      </a:r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13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/>
                          <a:cs typeface="Arial"/>
                        </a:rPr>
                        <a:t>Customer</a:t>
                      </a:r>
                      <a:r>
                        <a:rPr lang="en-US" sz="1600" b="1" baseline="0" dirty="0" smtClean="0">
                          <a:latin typeface="Arial"/>
                          <a:cs typeface="Arial"/>
                        </a:rPr>
                        <a:t> Engagement</a:t>
                      </a:r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063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/>
                          <a:cs typeface="Arial"/>
                        </a:rPr>
                        <a:t>Operating Safe,</a:t>
                      </a:r>
                      <a:r>
                        <a:rPr lang="en-US" sz="1600" b="1" baseline="0" dirty="0" smtClean="0">
                          <a:latin typeface="Arial"/>
                          <a:cs typeface="Arial"/>
                        </a:rPr>
                        <a:t> Reliable, &amp; Resilient Systems</a:t>
                      </a:r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17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/>
                          <a:cs typeface="Arial"/>
                        </a:rPr>
                        <a:t>Operational Efficiency</a:t>
                      </a:r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Arial"/>
                          <a:cs typeface="Arial"/>
                        </a:rPr>
                        <a:t>Innovation</a:t>
                      </a:r>
                      <a:endParaRPr lang="en-US" sz="1600" b="1" dirty="0"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 bwMode="auto">
          <a:xfrm>
            <a:off x="914400" y="4495800"/>
            <a:ext cx="7467600" cy="914400"/>
          </a:xfrm>
          <a:prstGeom prst="rect">
            <a:avLst/>
          </a:prstGeom>
          <a:solidFill>
            <a:srgbClr val="8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5pPr>
            <a:lvl6pPr marL="2286000" algn="l" defTabSz="914400" rtl="0" eaLnBrk="1" latinLnBrk="0" hangingPunct="1"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6pPr>
            <a:lvl7pPr marL="2743200" algn="l" defTabSz="914400" rtl="0" eaLnBrk="1" latinLnBrk="0" hangingPunct="1"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7pPr>
            <a:lvl8pPr marL="3200400" algn="l" defTabSz="914400" rtl="0" eaLnBrk="1" latinLnBrk="0" hangingPunct="1"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8pPr>
            <a:lvl9pPr marL="3657600" algn="l" defTabSz="914400" rtl="0" eaLnBrk="1" latinLnBrk="0" hangingPunct="1">
              <a:defRPr sz="2800" b="1" kern="1200">
                <a:solidFill>
                  <a:srgbClr val="0079C1"/>
                </a:solidFill>
                <a:latin typeface="Arial" charset="0"/>
                <a:ea typeface="ＭＳ Ｐゴシック"/>
                <a:cs typeface="ＭＳ Ｐゴシック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Currently utilities are measured on the ability to maintain reliability </a:t>
            </a:r>
            <a:r>
              <a:rPr lang="en-US" sz="1800" dirty="0" smtClean="0">
                <a:solidFill>
                  <a:schemeClr val="bg1"/>
                </a:solidFill>
              </a:rPr>
              <a:t>safety, and </a:t>
            </a:r>
            <a:r>
              <a:rPr lang="en-US" sz="1800" dirty="0">
                <a:solidFill>
                  <a:schemeClr val="bg1"/>
                </a:solidFill>
              </a:rPr>
              <a:t>adequate service. In the future, utilities should be measured by outcomes that go beyond </a:t>
            </a:r>
            <a:r>
              <a:rPr lang="en-US" sz="1800" dirty="0" smtClean="0">
                <a:solidFill>
                  <a:schemeClr val="bg1"/>
                </a:solidFill>
              </a:rPr>
              <a:t>these metrics.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162800" y="523240"/>
            <a:ext cx="18288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Regulatory</a:t>
            </a:r>
          </a:p>
        </p:txBody>
      </p:sp>
    </p:spTree>
    <p:extLst>
      <p:ext uri="{BB962C8B-B14F-4D97-AF65-F5344CB8AC3E}">
        <p14:creationId xmlns="" xmlns:p14="http://schemas.microsoft.com/office/powerpoint/2010/main" val="3650531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BUSINESS CASE APPROACH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81000" y="2057400"/>
            <a:ext cx="8305801" cy="34290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2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6"/>
              </a:buClr>
            </a:pPr>
            <a:r>
              <a:rPr lang="en-US" sz="2400" dirty="0" smtClean="0">
                <a:latin typeface="Arial"/>
                <a:cs typeface="Arial"/>
              </a:rPr>
              <a:t>Broader </a:t>
            </a:r>
            <a:r>
              <a:rPr lang="en-US" sz="2400" b="1" i="1" dirty="0">
                <a:latin typeface="Arial"/>
                <a:cs typeface="Arial"/>
              </a:rPr>
              <a:t>business case </a:t>
            </a:r>
            <a:r>
              <a:rPr lang="en-US" sz="2400" dirty="0">
                <a:latin typeface="Arial"/>
                <a:cs typeface="Arial"/>
              </a:rPr>
              <a:t>approach </a:t>
            </a:r>
            <a:r>
              <a:rPr lang="en-US" sz="2400" dirty="0" smtClean="0">
                <a:latin typeface="Arial"/>
                <a:cs typeface="Arial"/>
              </a:rPr>
              <a:t>needed </a:t>
            </a:r>
            <a:r>
              <a:rPr lang="en-US" sz="2400" dirty="0">
                <a:latin typeface="Arial"/>
                <a:cs typeface="Arial"/>
              </a:rPr>
              <a:t>for benefit-cost assessment that:</a:t>
            </a:r>
          </a:p>
          <a:p>
            <a:pPr lvl="1">
              <a:buClr>
                <a:srgbClr val="800000"/>
              </a:buClr>
            </a:pP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Accounts for benefits/costs broadly, including value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to 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customers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, quantifiable and difficult to quantify benefits, 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system benefits to utility, and societal 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benefits that contribute to state policy goals</a:t>
            </a:r>
          </a:p>
          <a:p>
            <a:pPr lvl="1">
              <a:buClr>
                <a:srgbClr val="800000"/>
              </a:buClr>
            </a:pPr>
            <a:r>
              <a:rPr lang="en-US" sz="2400" dirty="0">
                <a:latin typeface="Arial"/>
                <a:cs typeface="Arial"/>
              </a:rPr>
              <a:t>More fully accounts for the effects of new technologies</a:t>
            </a:r>
          </a:p>
          <a:p>
            <a:pPr lvl="1">
              <a:buClr>
                <a:srgbClr val="800000"/>
              </a:buClr>
            </a:pPr>
            <a:r>
              <a:rPr lang="en-US" sz="2400" dirty="0">
                <a:latin typeface="Arial"/>
                <a:cs typeface="Arial"/>
              </a:rPr>
              <a:t>Considers risk and </a:t>
            </a:r>
            <a:r>
              <a:rPr lang="en-US" sz="2400" dirty="0" smtClean="0">
                <a:latin typeface="Arial"/>
                <a:cs typeface="Arial"/>
              </a:rPr>
              <a:t>uncertainty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81000" y="1600200"/>
            <a:ext cx="8305801" cy="457200"/>
          </a:xfrm>
          <a:prstGeom prst="rect">
            <a:avLst/>
          </a:prstGeom>
          <a:solidFill>
            <a:srgbClr val="8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/>
                <a:cs typeface="Arial"/>
              </a:rPr>
              <a:t>New </a:t>
            </a:r>
            <a:r>
              <a:rPr lang="en-US" sz="2000" b="1" dirty="0">
                <a:solidFill>
                  <a:schemeClr val="bg1"/>
                </a:solidFill>
                <a:latin typeface="Arial"/>
                <a:cs typeface="Arial"/>
              </a:rPr>
              <a:t>Benefit-Cost Analytical Framework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85526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NEXT STEPS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28600" y="1447800"/>
            <a:ext cx="8763000" cy="41910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2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800000"/>
              </a:buClr>
            </a:pPr>
            <a:r>
              <a:rPr lang="en-US" dirty="0" smtClean="0">
                <a:latin typeface="Arial"/>
                <a:cs typeface="Arial"/>
              </a:rPr>
              <a:t>AEE intends to be an active participant in the REV process – ensuring the voice of the advanced energy industry is heard</a:t>
            </a:r>
          </a:p>
          <a:p>
            <a:pPr>
              <a:buClr>
                <a:srgbClr val="800000"/>
              </a:buClr>
            </a:pPr>
            <a:r>
              <a:rPr lang="en-US" dirty="0" smtClean="0">
                <a:latin typeface="Arial"/>
                <a:cs typeface="Arial"/>
              </a:rPr>
              <a:t>AEE will interface with the NY Position Paper Working Group and other stakeholders, as appropriate</a:t>
            </a:r>
          </a:p>
          <a:p>
            <a:pPr>
              <a:buClr>
                <a:srgbClr val="800000"/>
              </a:buClr>
            </a:pPr>
            <a:r>
              <a:rPr lang="en-US" dirty="0" smtClean="0">
                <a:latin typeface="Arial"/>
                <a:cs typeface="Arial"/>
              </a:rPr>
              <a:t>AEE will continue to engage with other states through CEO Forums and Working </a:t>
            </a:r>
            <a:r>
              <a:rPr lang="en-US" dirty="0">
                <a:latin typeface="Arial"/>
                <a:cs typeface="Arial"/>
              </a:rPr>
              <a:t>G</a:t>
            </a:r>
            <a:r>
              <a:rPr lang="en-US" dirty="0" smtClean="0">
                <a:latin typeface="Arial"/>
                <a:cs typeface="Arial"/>
              </a:rPr>
              <a:t>roups to communicate lessons learned to date</a:t>
            </a:r>
          </a:p>
          <a:p>
            <a:pPr lvl="1"/>
            <a:endParaRPr lang="en-US" dirty="0">
              <a:latin typeface="Arial"/>
              <a:cs typeface="Arial"/>
            </a:endParaRPr>
          </a:p>
          <a:p>
            <a:pPr lvl="1"/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11180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57121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EXPECTATIONS OF WHAT THE GRID MUST DELIVER ARE CHANGING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90600" y="1447800"/>
            <a:ext cx="3200400" cy="304800"/>
          </a:xfrm>
          <a:prstGeom prst="rect">
            <a:avLst/>
          </a:prstGeom>
          <a:solidFill>
            <a:srgbClr val="3D5C99"/>
          </a:solidFill>
          <a:ln w="28575" cmpd="sng">
            <a:solidFill>
              <a:srgbClr val="3D5C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/>
                <a:cs typeface="Arial"/>
              </a:rPr>
              <a:t>Core Grid Attributes</a:t>
            </a:r>
          </a:p>
        </p:txBody>
      </p:sp>
      <p:sp>
        <p:nvSpPr>
          <p:cNvPr id="6" name="Rectangle 5"/>
          <p:cNvSpPr/>
          <p:nvPr/>
        </p:nvSpPr>
        <p:spPr>
          <a:xfrm>
            <a:off x="990600" y="1752600"/>
            <a:ext cx="3200400" cy="16002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3D5C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1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Universal access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1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Safety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1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Reliability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1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Affordability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8200" y="1447800"/>
            <a:ext cx="3657600" cy="304800"/>
          </a:xfrm>
          <a:prstGeom prst="rect">
            <a:avLst/>
          </a:prstGeom>
          <a:solidFill>
            <a:schemeClr val="accent6"/>
          </a:solidFill>
          <a:ln w="28575" cmpd="sng">
            <a:solidFill>
              <a:srgbClr val="E9A15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/>
                <a:cs typeface="Arial"/>
              </a:rPr>
              <a:t>Emerging Grid Attributes</a:t>
            </a:r>
          </a:p>
        </p:txBody>
      </p:sp>
      <p:sp>
        <p:nvSpPr>
          <p:cNvPr id="8" name="Rectangle 7"/>
          <p:cNvSpPr/>
          <p:nvPr/>
        </p:nvSpPr>
        <p:spPr>
          <a:xfrm>
            <a:off x="4648200" y="1752600"/>
            <a:ext cx="3657600" cy="1600200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E9A15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Environmental sustainability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Resiliency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Adaptability/flexibility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Greater customer control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6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More service options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8200" y="3429000"/>
            <a:ext cx="7543800" cy="304800"/>
          </a:xfrm>
          <a:prstGeom prst="rect">
            <a:avLst/>
          </a:prstGeom>
          <a:solidFill>
            <a:schemeClr val="accent3"/>
          </a:solidFill>
          <a:ln w="28575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Arial"/>
                <a:cs typeface="Arial"/>
              </a:rPr>
              <a:t>Additional Pressures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8200" y="3733800"/>
            <a:ext cx="7543800" cy="129540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3"/>
              </a:buClr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Need to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replace/renew 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aging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infrastructure (rising costs)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3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Minimal to 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declining load growth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(falling revenues)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3"/>
              </a:buCl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Variable renewable energy integration (wholesale &amp; retail)</a:t>
            </a:r>
          </a:p>
          <a:p>
            <a:pPr marL="285750" indent="-285750">
              <a:lnSpc>
                <a:spcPct val="95000"/>
              </a:lnSpc>
              <a:spcAft>
                <a:spcPts val="300"/>
              </a:spcAft>
              <a:buClr>
                <a:schemeClr val="accent3"/>
              </a:buClr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Cyber </a:t>
            </a:r>
            <a:r>
              <a:rPr lang="en-US" sz="2000" dirty="0" smtClean="0">
                <a:solidFill>
                  <a:schemeClr val="tx1"/>
                </a:solidFill>
                <a:latin typeface="Arial"/>
                <a:cs typeface="Arial"/>
              </a:rPr>
              <a:t>and data security</a:t>
            </a:r>
            <a:endParaRPr lang="en-US"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20624" y="5105400"/>
            <a:ext cx="8723376" cy="838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2800" b="1" i="0" kern="1200" cap="none" baseline="0" dirty="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n-US" dirty="0" smtClean="0"/>
              <a:t>Some utilities and commissions recognize that new </a:t>
            </a:r>
            <a:r>
              <a:rPr lang="en-US" dirty="0"/>
              <a:t>regulatory </a:t>
            </a:r>
            <a:r>
              <a:rPr lang="en-US" dirty="0" smtClean="0"/>
              <a:t>&amp; business models are needed.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5215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smtClean="0">
                <a:latin typeface="Arial"/>
                <a:cs typeface="Arial"/>
              </a:rPr>
              <a:t>21ST CENTURY ELECTRICITY SYSTEM INITIATIVE – CONVENING FOR ACTION</a:t>
            </a:r>
            <a:endParaRPr lang="en-US" sz="2800" dirty="0">
              <a:latin typeface="Arial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96627361"/>
              </p:ext>
            </p:extLst>
          </p:nvPr>
        </p:nvGraphicFramePr>
        <p:xfrm>
          <a:off x="413921" y="1524000"/>
          <a:ext cx="8120479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5000" y="5999202"/>
            <a:ext cx="7086600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lvl="0"/>
            <a:r>
              <a:rPr lang="en-US" sz="1200" dirty="0" smtClean="0"/>
              <a:t>* </a:t>
            </a:r>
            <a:r>
              <a:rPr lang="en-US" sz="1200" dirty="0" smtClean="0">
                <a:hlinkClick r:id="rId7"/>
              </a:rPr>
              <a:t>http</a:t>
            </a:r>
            <a:r>
              <a:rPr lang="en-US" sz="1200" dirty="0">
                <a:hlinkClick r:id="rId7"/>
              </a:rPr>
              <a:t>://info.aee.net/21st-century-ny-energy-industry-wg-position-</a:t>
            </a:r>
            <a:r>
              <a:rPr lang="en-US" sz="1200" dirty="0" smtClean="0">
                <a:hlinkClick r:id="rId7"/>
              </a:rPr>
              <a:t>paper</a:t>
            </a:r>
            <a:r>
              <a:rPr lang="en-US" sz="1200" dirty="0" smtClean="0"/>
              <a:t> provided leadership/input to policymakers, regulators, and other stakeholders on potential electric industry changes needed to achieve the “utility of the future” Vision.</a:t>
            </a:r>
            <a:endParaRPr lang="en-US" sz="1200" dirty="0">
              <a:cs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35349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NEW YORK WORKING GROUP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57200" y="1371600"/>
            <a:ext cx="8229600" cy="457200"/>
          </a:xfrm>
          <a:prstGeom prst="rect">
            <a:avLst/>
          </a:prstGeom>
          <a:solidFill>
            <a:srgbClr val="8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-80" charset="-128"/>
              </a:rPr>
              <a:t>Working Group Members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57200" y="1828800"/>
            <a:ext cx="4038600" cy="3810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Advanced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Energy Economy*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BRIDGE Energy Group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Central Hudson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Con Edison/O&amp;R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Conservation Services Group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err="1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EnerNOC</a:t>
            </a:r>
            <a:endParaRPr lang="en-US" sz="2000" b="0" dirty="0" smtClean="0">
              <a:solidFill>
                <a:srgbClr val="000000"/>
              </a:solidFill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Environmental Defense Fund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General Electric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GridCo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Systems</a:t>
            </a:r>
          </a:p>
          <a:p>
            <a:pPr marL="228600" indent="-228600">
              <a:spcAft>
                <a:spcPts val="300"/>
              </a:spcAft>
              <a:buClr>
                <a:srgbClr val="800000"/>
              </a:buClr>
              <a:buFont typeface="Arial"/>
              <a:buChar char="•"/>
            </a:pPr>
            <a:r>
              <a:rPr lang="en-US" sz="2000" b="0" dirty="0" err="1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Iberdrola</a:t>
            </a:r>
            <a:r>
              <a:rPr lang="en-US" sz="2000" b="0" dirty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 </a:t>
            </a: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USA</a:t>
            </a:r>
          </a:p>
          <a:p>
            <a:pPr marL="228600" indent="-228600">
              <a:spcAft>
                <a:spcPts val="300"/>
              </a:spcAft>
              <a:buClr>
                <a:srgbClr val="800000"/>
              </a:buClr>
              <a:buFont typeface="Arial"/>
              <a:buChar char="•"/>
            </a:pPr>
            <a:r>
              <a:rPr lang="en-US" sz="2000" b="0" dirty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Johnson Controls, Inc</a:t>
            </a: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495800" y="1828800"/>
            <a:ext cx="4191000" cy="3810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err="1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Landis+Gyr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National Grid USA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New England Clean Energy Council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New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York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Independent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System Operator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New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 York Power Authority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New York Smart Grid Consortium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Opower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/>
              <a:ea typeface="ＭＳ Ｐゴシック" pitchFamily="-80" charset="-128"/>
              <a:cs typeface="Arial"/>
            </a:endParaRP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ＭＳ Ｐゴシック" pitchFamily="-80" charset="-128"/>
                <a:cs typeface="Arial"/>
              </a:rPr>
              <a:t>PSEG Long Island</a:t>
            </a:r>
          </a:p>
          <a:p>
            <a:pPr marL="228600" marR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800000"/>
              </a:buClr>
              <a:buSzTx/>
              <a:buFont typeface="Arial"/>
              <a:buChar char="•"/>
              <a:tabLst/>
            </a:pPr>
            <a:r>
              <a:rPr lang="en-US" sz="2000" b="0" dirty="0" smtClean="0">
                <a:solidFill>
                  <a:srgbClr val="000000"/>
                </a:solidFill>
                <a:latin typeface="Arial"/>
                <a:ea typeface="ＭＳ Ｐゴシック" pitchFamily="-80" charset="-128"/>
                <a:cs typeface="Arial"/>
              </a:rPr>
              <a:t>Verizon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5638800"/>
            <a:ext cx="662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*Advanced Energy Economy (AEE) served as the facilitator</a:t>
            </a:r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650942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NEW YORK GROUP VIEW:</a:t>
            </a:r>
            <a:br>
              <a:rPr lang="en-US" smtClean="0"/>
            </a:br>
            <a:r>
              <a:rPr lang="en-US" smtClean="0"/>
              <a:t>THREE “PILLARS” OF FUTURE INDUSTRY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666079" y="4495801"/>
            <a:ext cx="2106321" cy="13716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Regulatory Framework</a:t>
            </a:r>
          </a:p>
        </p:txBody>
      </p:sp>
      <p:sp>
        <p:nvSpPr>
          <p:cNvPr id="7" name="Oval 6"/>
          <p:cNvSpPr/>
          <p:nvPr/>
        </p:nvSpPr>
        <p:spPr>
          <a:xfrm>
            <a:off x="3456279" y="1447800"/>
            <a:ext cx="1953921" cy="1402633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Customer Products &amp; Services</a:t>
            </a:r>
          </a:p>
        </p:txBody>
      </p:sp>
      <p:sp>
        <p:nvSpPr>
          <p:cNvPr id="8" name="Oval 7"/>
          <p:cNvSpPr/>
          <p:nvPr/>
        </p:nvSpPr>
        <p:spPr>
          <a:xfrm>
            <a:off x="1143000" y="4544209"/>
            <a:ext cx="2133600" cy="1323191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  <a:latin typeface="Arial"/>
                <a:cs typeface="Arial"/>
              </a:rPr>
              <a:t>Network Infrastructure &amp; Operational Model</a:t>
            </a:r>
          </a:p>
        </p:txBody>
      </p:sp>
      <p:cxnSp>
        <p:nvCxnSpPr>
          <p:cNvPr id="79" name="Straight Arrow Connector 78"/>
          <p:cNvCxnSpPr>
            <a:stCxn id="8" idx="6"/>
            <a:endCxn id="5" idx="2"/>
          </p:cNvCxnSpPr>
          <p:nvPr/>
        </p:nvCxnSpPr>
        <p:spPr>
          <a:xfrm flipV="1">
            <a:off x="3276600" y="5181601"/>
            <a:ext cx="2389479" cy="24204"/>
          </a:xfrm>
          <a:prstGeom prst="straightConnector1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8" idx="0"/>
            <a:endCxn id="7" idx="3"/>
          </p:cNvCxnSpPr>
          <p:nvPr/>
        </p:nvCxnSpPr>
        <p:spPr>
          <a:xfrm rot="5400000" flipH="1" flipV="1">
            <a:off x="2026519" y="2828304"/>
            <a:ext cx="1899187" cy="1532624"/>
          </a:xfrm>
          <a:prstGeom prst="straightConnector1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7" idx="5"/>
            <a:endCxn id="5" idx="0"/>
          </p:cNvCxnSpPr>
          <p:nvPr/>
        </p:nvCxnSpPr>
        <p:spPr>
          <a:xfrm rot="16200000" flipH="1">
            <a:off x="4996258" y="2772818"/>
            <a:ext cx="1850779" cy="1595185"/>
          </a:xfrm>
          <a:prstGeom prst="straightConnector1">
            <a:avLst/>
          </a:prstGeom>
          <a:ln>
            <a:solidFill>
              <a:schemeClr val="tx1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77983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CUSTOMER PRODUCTS &amp;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5</a:t>
            </a:fld>
            <a:endParaRPr lang="en-US"/>
          </a:p>
        </p:txBody>
      </p:sp>
      <p:cxnSp>
        <p:nvCxnSpPr>
          <p:cNvPr id="10" name="Straight Arrow Connector 9"/>
          <p:cNvCxnSpPr>
            <a:stCxn id="12" idx="6"/>
          </p:cNvCxnSpPr>
          <p:nvPr/>
        </p:nvCxnSpPr>
        <p:spPr>
          <a:xfrm flipV="1">
            <a:off x="2362200" y="1905001"/>
            <a:ext cx="914400" cy="1091004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27103" y="1723072"/>
            <a:ext cx="5207298" cy="147732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Basic service from the utility</a:t>
            </a:r>
          </a:p>
          <a:p>
            <a:pPr marL="173038" indent="-173038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Standard for all customers</a:t>
            </a:r>
          </a:p>
          <a:p>
            <a:pPr marL="173038" indent="-173038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May vary by customer class, utility and geography</a:t>
            </a:r>
          </a:p>
        </p:txBody>
      </p:sp>
      <p:cxnSp>
        <p:nvCxnSpPr>
          <p:cNvPr id="13" name="Straight Arrow Connector 12"/>
          <p:cNvCxnSpPr>
            <a:stCxn id="12" idx="6"/>
          </p:cNvCxnSpPr>
          <p:nvPr/>
        </p:nvCxnSpPr>
        <p:spPr>
          <a:xfrm>
            <a:off x="2362200" y="2996005"/>
            <a:ext cx="914400" cy="966395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23257" y="3727609"/>
            <a:ext cx="5363543" cy="22159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Value-added services</a:t>
            </a:r>
          </a:p>
          <a:p>
            <a:pPr marL="173038" indent="-173038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Optional (for a fee)</a:t>
            </a:r>
          </a:p>
          <a:p>
            <a:pPr marL="173038" indent="-173038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Provided by 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cs typeface="Arial"/>
              </a:rPr>
              <a:t>utility and/or </a:t>
            </a:r>
            <a:r>
              <a:rPr lang="en-US" sz="2400" dirty="0" smtClean="0">
                <a:latin typeface="Arial"/>
                <a:cs typeface="Arial"/>
              </a:rPr>
              <a:t>non-utility companies</a:t>
            </a:r>
          </a:p>
          <a:p>
            <a:pPr marL="173038" indent="-173038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Some may migrate to basic service over time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28600" y="2182009"/>
            <a:ext cx="2133600" cy="1627991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/>
                <a:cs typeface="Arial"/>
              </a:rPr>
              <a:t>Customer Products &amp; Services</a:t>
            </a:r>
          </a:p>
        </p:txBody>
      </p:sp>
    </p:spTree>
    <p:extLst>
      <p:ext uri="{BB962C8B-B14F-4D97-AF65-F5344CB8AC3E}">
        <p14:creationId xmlns="" xmlns:p14="http://schemas.microsoft.com/office/powerpoint/2010/main" val="3630269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Provide access to the distribution system and DG interconnection</a:t>
            </a:r>
          </a:p>
          <a:p>
            <a:r>
              <a:rPr lang="en-US" dirty="0"/>
              <a:t>Meet reliability requirements, and use EE, DR, DER in combination with traditional investments to do so</a:t>
            </a:r>
          </a:p>
          <a:p>
            <a:r>
              <a:rPr lang="en-US" dirty="0"/>
              <a:t>Billing, collection and customer service relating to utility bill/services</a:t>
            </a:r>
          </a:p>
          <a:p>
            <a:r>
              <a:rPr lang="en-US" dirty="0"/>
              <a:t>Metering services and associated data/information</a:t>
            </a:r>
          </a:p>
          <a:p>
            <a:r>
              <a:rPr lang="en-US" dirty="0"/>
              <a:t>Cyber and data security</a:t>
            </a:r>
          </a:p>
          <a:p>
            <a:r>
              <a:rPr lang="en-US" dirty="0"/>
              <a:t>Outage services (restoration and anticipated outages)</a:t>
            </a:r>
          </a:p>
          <a:p>
            <a:r>
              <a:rPr lang="en-US" dirty="0"/>
              <a:t>Transactions to buy/sell from/to the </a:t>
            </a:r>
            <a:r>
              <a:rPr lang="en-US" dirty="0" smtClean="0"/>
              <a:t>grid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BASIC UTILITY SERVICE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15200" y="497840"/>
            <a:ext cx="16764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Customer Products &amp; Services</a:t>
            </a:r>
          </a:p>
        </p:txBody>
      </p:sp>
    </p:spTree>
    <p:extLst>
      <p:ext uri="{BB962C8B-B14F-4D97-AF65-F5344CB8AC3E}">
        <p14:creationId xmlns="" xmlns:p14="http://schemas.microsoft.com/office/powerpoint/2010/main" val="1420285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Enhanced customer and grid management services</a:t>
            </a:r>
          </a:p>
          <a:p>
            <a:pPr lvl="1"/>
            <a:r>
              <a:rPr lang="en-US" dirty="0" smtClean="0"/>
              <a:t>Commodity and distribution-level ancillary services</a:t>
            </a:r>
          </a:p>
          <a:p>
            <a:pPr lvl="1"/>
            <a:r>
              <a:rPr lang="en-US" dirty="0" smtClean="0"/>
              <a:t>Billing services for third parties</a:t>
            </a:r>
          </a:p>
          <a:p>
            <a:pPr lvl="1"/>
            <a:r>
              <a:rPr lang="en-US" dirty="0" smtClean="0"/>
              <a:t>Behind the meter supply services</a:t>
            </a:r>
          </a:p>
          <a:p>
            <a:pPr lvl="2"/>
            <a:r>
              <a:rPr lang="en-US" dirty="0" err="1" smtClean="0"/>
              <a:t>Microgrids</a:t>
            </a:r>
            <a:endParaRPr lang="en-US" dirty="0" smtClean="0"/>
          </a:p>
          <a:p>
            <a:pPr lvl="2"/>
            <a:r>
              <a:rPr lang="en-US" dirty="0" smtClean="0"/>
              <a:t>Energy storage facilities</a:t>
            </a:r>
          </a:p>
          <a:p>
            <a:pPr lvl="2"/>
            <a:r>
              <a:rPr lang="en-US" dirty="0" smtClean="0"/>
              <a:t>Back-up supplies (emergency and non-emergency operation)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VALUE-ADDED SERVICES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15200" y="497840"/>
            <a:ext cx="16764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Customer Products &amp; Services</a:t>
            </a:r>
          </a:p>
        </p:txBody>
      </p:sp>
    </p:spTree>
    <p:extLst>
      <p:ext uri="{BB962C8B-B14F-4D97-AF65-F5344CB8AC3E}">
        <p14:creationId xmlns="" xmlns:p14="http://schemas.microsoft.com/office/powerpoint/2010/main" val="1291067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KEY CONSIDERATIONS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E0F5-2862-A442-9AEE-3F65CDDAF8E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15200" y="497840"/>
            <a:ext cx="1676400" cy="1143000"/>
          </a:xfrm>
          <a:prstGeom prst="ellipse">
            <a:avLst/>
          </a:prstGeom>
          <a:solidFill>
            <a:srgbClr val="800000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/>
                <a:cs typeface="Arial"/>
              </a:rPr>
              <a:t>Customer Products &amp; Services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63731699"/>
              </p:ext>
            </p:extLst>
          </p:nvPr>
        </p:nvGraphicFramePr>
        <p:xfrm>
          <a:off x="304800" y="2209800"/>
          <a:ext cx="8534400" cy="297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4400"/>
              </a:tblGrid>
              <a:tr h="25863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"/>
                          <a:cs typeface="Arial"/>
                        </a:rPr>
                        <a:t>Some Key Considerations</a:t>
                      </a:r>
                      <a:endParaRPr lang="en-US" sz="2400" dirty="0">
                        <a:latin typeface="Arial"/>
                        <a:cs typeface="Arial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</a:tr>
              <a:tr h="2194560">
                <a:tc>
                  <a:txBody>
                    <a:bodyPr/>
                    <a:lstStyle/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2400" dirty="0" smtClean="0">
                          <a:latin typeface="Arial"/>
                          <a:cs typeface="Arial"/>
                        </a:rPr>
                        <a:t>What is in basic</a:t>
                      </a:r>
                      <a:r>
                        <a:rPr lang="en-US" sz="2400" baseline="0" dirty="0" smtClean="0">
                          <a:latin typeface="Arial"/>
                          <a:cs typeface="Arial"/>
                        </a:rPr>
                        <a:t> vs. value-added</a:t>
                      </a:r>
                      <a:endParaRPr lang="en-US" sz="2400" dirty="0" smtClean="0">
                        <a:latin typeface="Arial"/>
                        <a:cs typeface="Arial"/>
                      </a:endParaRP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2400" dirty="0" smtClean="0">
                          <a:latin typeface="Arial"/>
                          <a:cs typeface="Arial"/>
                        </a:rPr>
                        <a:t>Utility/customer/non-utility</a:t>
                      </a:r>
                      <a:r>
                        <a:rPr lang="en-US" sz="2400" baseline="0" dirty="0" smtClean="0">
                          <a:latin typeface="Arial"/>
                          <a:cs typeface="Arial"/>
                        </a:rPr>
                        <a:t> relationships (i.e., services to and from the different parties)</a:t>
                      </a:r>
                      <a:endParaRPr lang="en-US" sz="2400" kern="1200" baseline="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Arial"/>
                      </a:endParaRP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2400" dirty="0" smtClean="0">
                          <a:latin typeface="Arial"/>
                          <a:cs typeface="Arial"/>
                        </a:rPr>
                        <a:t>How are utilities compensated 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for basic services</a:t>
                      </a:r>
                    </a:p>
                    <a:p>
                      <a:pPr marL="342900" lvl="0" indent="-282575">
                        <a:spcAft>
                          <a:spcPts val="600"/>
                        </a:spcAft>
                        <a:buClr>
                          <a:schemeClr val="accent6"/>
                        </a:buClr>
                        <a:buFont typeface="Arial"/>
                        <a:buChar char="•"/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Do or how</a:t>
                      </a: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can utilities participate in competitive value-added services market?  How are they compensated?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2031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EEI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Ryan's proposed AEE template.potx</Template>
  <TotalTime>6393</TotalTime>
  <Words>878</Words>
  <Application>Microsoft Office PowerPoint</Application>
  <PresentationFormat>Letter Paper (8.5x11 in)</PresentationFormat>
  <Paragraphs>144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AEEI Master</vt:lpstr>
      <vt:lpstr>Creating a 21st Century Electricity System</vt:lpstr>
      <vt:lpstr>EXPECTATIONS OF WHAT THE GRID MUST DELIVER ARE CHANGING</vt:lpstr>
      <vt:lpstr>21ST CENTURY ELECTRICITY SYSTEM INITIATIVE – CONVENING FOR ACTION</vt:lpstr>
      <vt:lpstr>NEW YORK WORKING GROUP</vt:lpstr>
      <vt:lpstr>NEW YORK GROUP VIEW: THREE “PILLARS” OF FUTURE INDUSTRY</vt:lpstr>
      <vt:lpstr>CUSTOMER PRODUCTS &amp; SERVICES</vt:lpstr>
      <vt:lpstr>BASIC UTILITY SERVICE</vt:lpstr>
      <vt:lpstr>VALUE-ADDED SERVICES</vt:lpstr>
      <vt:lpstr>KEY CONSIDERATIONS</vt:lpstr>
      <vt:lpstr> NETWORK INFRASTRUCTURE &amp; OPERATIONAL MODEL</vt:lpstr>
      <vt:lpstr>GUIDING PRINCIPLES</vt:lpstr>
      <vt:lpstr>OUTCOME-BASED REGULATION</vt:lpstr>
      <vt:lpstr>BUSINESS CASE APPROACH</vt:lpstr>
      <vt:lpstr>NEXT STEPS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Holden Hardcastle</dc:creator>
  <cp:lastModifiedBy>admin-jjg</cp:lastModifiedBy>
  <cp:revision>599</cp:revision>
  <cp:lastPrinted>2014-05-20T17:17:51Z</cp:lastPrinted>
  <dcterms:created xsi:type="dcterms:W3CDTF">2014-05-08T15:35:10Z</dcterms:created>
  <dcterms:modified xsi:type="dcterms:W3CDTF">2014-05-21T20:04:57Z</dcterms:modified>
</cp:coreProperties>
</file>