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diagrams/layout4.xml" ContentType="application/vnd.openxmlformats-officedocument.drawingml.diagramLayout+xml"/>
  <Override PartName="/docProps/custom.xml" ContentType="application/vnd.openxmlformats-officedocument.custom-properties+xml"/>
  <Default Extension="wdp" ContentType="image/vnd.ms-photo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337" r:id="rId5"/>
    <p:sldId id="338" r:id="rId6"/>
    <p:sldId id="343" r:id="rId7"/>
    <p:sldId id="311" r:id="rId8"/>
    <p:sldId id="344" r:id="rId9"/>
    <p:sldId id="291" r:id="rId10"/>
    <p:sldId id="348" r:id="rId11"/>
    <p:sldId id="345" r:id="rId12"/>
    <p:sldId id="349" r:id="rId13"/>
    <p:sldId id="299" r:id="rId14"/>
  </p:sldIdLst>
  <p:sldSz cx="9144000" cy="6858000" type="screen4x3"/>
  <p:notesSz cx="6997700" cy="9271000"/>
  <p:defaultTextStyle>
    <a:defPPr>
      <a:defRPr lang="en-US"/>
    </a:defPPr>
    <a:lvl1pPr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99CC"/>
    <a:srgbClr val="C0C0C0"/>
    <a:srgbClr val="F8F8F8"/>
    <a:srgbClr val="FF0000"/>
    <a:srgbClr val="808080"/>
    <a:srgbClr val="B2B2B2"/>
    <a:srgbClr val="969696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0871" autoAdjust="0"/>
  </p:normalViewPr>
  <p:slideViewPr>
    <p:cSldViewPr snapToGrid="0">
      <p:cViewPr>
        <p:scale>
          <a:sx n="60" d="100"/>
          <a:sy n="60" d="100"/>
        </p:scale>
        <p:origin x="-12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8CAEB4-DFB6-4294-AA48-741B299DF564}" type="doc">
      <dgm:prSet loTypeId="urn:microsoft.com/office/officeart/2005/8/layout/hList7" loCatId="process" qsTypeId="urn:microsoft.com/office/officeart/2005/8/quickstyle/simple2" qsCatId="simple" csTypeId="urn:microsoft.com/office/officeart/2005/8/colors/accent1_2" csCatId="accent1" phldr="1"/>
      <dgm:spPr/>
    </dgm:pt>
    <dgm:pt modelId="{952BA8D4-A8E4-4618-B4FE-6560B6F7C1E6}">
      <dgm:prSet phldrT="[Text]" custT="1"/>
      <dgm:spPr>
        <a:solidFill>
          <a:schemeClr val="accent1">
            <a:hueOff val="0"/>
            <a:satOff val="0"/>
            <a:lumOff val="0"/>
            <a:alpha val="99000"/>
          </a:schemeClr>
        </a:solidFill>
      </dgm:spPr>
      <dgm:t>
        <a:bodyPr/>
        <a:lstStyle/>
        <a:p>
          <a:r>
            <a:rPr lang="en-US" sz="2200" b="1" dirty="0" smtClean="0"/>
            <a:t>Develop an Assessment Framework</a:t>
          </a:r>
          <a:endParaRPr lang="en-US" sz="2200" b="1" dirty="0"/>
        </a:p>
      </dgm:t>
    </dgm:pt>
    <dgm:pt modelId="{CEADDFF1-A542-4F01-8B77-309C3341E69F}" type="parTrans" cxnId="{4A2880BC-66D3-448F-B427-E97F5435A1BE}">
      <dgm:prSet/>
      <dgm:spPr/>
      <dgm:t>
        <a:bodyPr/>
        <a:lstStyle/>
        <a:p>
          <a:endParaRPr lang="en-US" sz="2200"/>
        </a:p>
      </dgm:t>
    </dgm:pt>
    <dgm:pt modelId="{1B916527-9F97-40EB-B127-97E7547C34B0}" type="sibTrans" cxnId="{4A2880BC-66D3-448F-B427-E97F5435A1BE}">
      <dgm:prSet/>
      <dgm:spPr/>
      <dgm:t>
        <a:bodyPr/>
        <a:lstStyle/>
        <a:p>
          <a:endParaRPr lang="en-US" sz="2200"/>
        </a:p>
      </dgm:t>
    </dgm:pt>
    <dgm:pt modelId="{D403EF57-3C2C-407C-8FBD-22E8B4339CA7}">
      <dgm:prSet phldrT="[Text]" custT="1"/>
      <dgm:spPr>
        <a:solidFill>
          <a:schemeClr val="accent1">
            <a:hueOff val="0"/>
            <a:satOff val="0"/>
            <a:lumOff val="0"/>
            <a:alpha val="99000"/>
          </a:schemeClr>
        </a:solidFill>
      </dgm:spPr>
      <dgm:t>
        <a:bodyPr/>
        <a:lstStyle/>
        <a:p>
          <a:r>
            <a:rPr lang="en-US" sz="2200" b="1" dirty="0" smtClean="0"/>
            <a:t>Interconnection Technical Requirements</a:t>
          </a:r>
          <a:endParaRPr lang="en-US" sz="2200" b="1" dirty="0"/>
        </a:p>
      </dgm:t>
    </dgm:pt>
    <dgm:pt modelId="{34A81DB4-550E-4932-B3E1-097C73DB085A}" type="parTrans" cxnId="{B7536FEF-62DA-40AA-A5BA-A2B5B792E2A3}">
      <dgm:prSet/>
      <dgm:spPr/>
      <dgm:t>
        <a:bodyPr/>
        <a:lstStyle/>
        <a:p>
          <a:endParaRPr lang="en-US" sz="2200"/>
        </a:p>
      </dgm:t>
    </dgm:pt>
    <dgm:pt modelId="{B02A97CA-C0C3-4039-8032-DC9D89C2CBC2}" type="sibTrans" cxnId="{B7536FEF-62DA-40AA-A5BA-A2B5B792E2A3}">
      <dgm:prSet/>
      <dgm:spPr/>
      <dgm:t>
        <a:bodyPr/>
        <a:lstStyle/>
        <a:p>
          <a:endParaRPr lang="en-US" sz="2200"/>
        </a:p>
      </dgm:t>
    </dgm:pt>
    <dgm:pt modelId="{AF3DF2C9-FBB1-4240-96DC-FFA8053A265E}">
      <dgm:prSet phldrT="[Text]" custT="1"/>
      <dgm:spPr>
        <a:solidFill>
          <a:schemeClr val="accent1">
            <a:hueOff val="0"/>
            <a:satOff val="0"/>
            <a:lumOff val="0"/>
            <a:alpha val="99000"/>
          </a:schemeClr>
        </a:solidFill>
      </dgm:spPr>
      <dgm:t>
        <a:bodyPr/>
        <a:lstStyle/>
        <a:p>
          <a:r>
            <a:rPr lang="en-US" sz="2200" b="1" dirty="0" smtClean="0"/>
            <a:t>Integrated Grid Planning &amp; Operations</a:t>
          </a:r>
          <a:endParaRPr lang="en-US" sz="2200" b="1" dirty="0"/>
        </a:p>
      </dgm:t>
    </dgm:pt>
    <dgm:pt modelId="{64264880-7FA1-4245-8AE6-77F74827D49C}" type="parTrans" cxnId="{EE8039C0-1737-49A6-83AF-E99BEC5BA482}">
      <dgm:prSet/>
      <dgm:spPr/>
      <dgm:t>
        <a:bodyPr/>
        <a:lstStyle/>
        <a:p>
          <a:endParaRPr lang="en-US" sz="2200"/>
        </a:p>
      </dgm:t>
    </dgm:pt>
    <dgm:pt modelId="{484ECD53-D0B6-470C-B756-231EC61D2CF7}" type="sibTrans" cxnId="{EE8039C0-1737-49A6-83AF-E99BEC5BA482}">
      <dgm:prSet/>
      <dgm:spPr/>
      <dgm:t>
        <a:bodyPr/>
        <a:lstStyle/>
        <a:p>
          <a:endParaRPr lang="en-US" sz="2200"/>
        </a:p>
      </dgm:t>
    </dgm:pt>
    <dgm:pt modelId="{2558D3CB-498B-4902-B7CC-32C85450DD6B}" type="pres">
      <dgm:prSet presAssocID="{D68CAEB4-DFB6-4294-AA48-741B299DF564}" presName="Name0" presStyleCnt="0">
        <dgm:presLayoutVars>
          <dgm:dir/>
          <dgm:resizeHandles val="exact"/>
        </dgm:presLayoutVars>
      </dgm:prSet>
      <dgm:spPr/>
    </dgm:pt>
    <dgm:pt modelId="{9142AEFC-DEE7-4D2B-A7A0-B5BEEB90C079}" type="pres">
      <dgm:prSet presAssocID="{D68CAEB4-DFB6-4294-AA48-741B299DF564}" presName="fgShape" presStyleLbl="fgShp" presStyleIdx="0" presStyleCnt="1"/>
      <dgm:spPr/>
    </dgm:pt>
    <dgm:pt modelId="{E7CCFCC3-6608-400B-A84D-42B63F690C1B}" type="pres">
      <dgm:prSet presAssocID="{D68CAEB4-DFB6-4294-AA48-741B299DF564}" presName="linComp" presStyleCnt="0"/>
      <dgm:spPr/>
    </dgm:pt>
    <dgm:pt modelId="{59688E7F-4401-4DC2-A128-BBA312059801}" type="pres">
      <dgm:prSet presAssocID="{952BA8D4-A8E4-4618-B4FE-6560B6F7C1E6}" presName="compNode" presStyleCnt="0"/>
      <dgm:spPr/>
    </dgm:pt>
    <dgm:pt modelId="{44DE7BAC-A2F0-4BE6-B6A2-6D3A6698CBD8}" type="pres">
      <dgm:prSet presAssocID="{952BA8D4-A8E4-4618-B4FE-6560B6F7C1E6}" presName="bkgdShape" presStyleLbl="node1" presStyleIdx="0" presStyleCnt="3"/>
      <dgm:spPr/>
      <dgm:t>
        <a:bodyPr/>
        <a:lstStyle/>
        <a:p>
          <a:endParaRPr lang="en-US"/>
        </a:p>
      </dgm:t>
    </dgm:pt>
    <dgm:pt modelId="{A2B665E6-E7BE-4B7E-AC84-EE762695884F}" type="pres">
      <dgm:prSet presAssocID="{952BA8D4-A8E4-4618-B4FE-6560B6F7C1E6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3D216E-1365-4B37-ACF2-59DF45A0F8C4}" type="pres">
      <dgm:prSet presAssocID="{952BA8D4-A8E4-4618-B4FE-6560B6F7C1E6}" presName="invisiNode" presStyleLbl="node1" presStyleIdx="0" presStyleCnt="3"/>
      <dgm:spPr/>
    </dgm:pt>
    <dgm:pt modelId="{04951599-A893-462E-92BF-6582E7792AF3}" type="pres">
      <dgm:prSet presAssocID="{952BA8D4-A8E4-4618-B4FE-6560B6F7C1E6}" presName="imagNode" presStyleLbl="fgImgPlace1" presStyleIdx="0" presStyleCnt="3" custScaleX="115471" custScaleY="11789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45F05EE-C4EB-45E4-B577-F125A4EDBDAE}" type="pres">
      <dgm:prSet presAssocID="{1B916527-9F97-40EB-B127-97E7547C34B0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13B01C5-4C2C-493C-B3C9-C150A9DAAB81}" type="pres">
      <dgm:prSet presAssocID="{D403EF57-3C2C-407C-8FBD-22E8B4339CA7}" presName="compNode" presStyleCnt="0"/>
      <dgm:spPr/>
    </dgm:pt>
    <dgm:pt modelId="{3F92AFE2-EEC9-4D4E-B62B-E0C7E2000635}" type="pres">
      <dgm:prSet presAssocID="{D403EF57-3C2C-407C-8FBD-22E8B4339CA7}" presName="bkgdShape" presStyleLbl="node1" presStyleIdx="1" presStyleCnt="3"/>
      <dgm:spPr/>
      <dgm:t>
        <a:bodyPr/>
        <a:lstStyle/>
        <a:p>
          <a:endParaRPr lang="en-US"/>
        </a:p>
      </dgm:t>
    </dgm:pt>
    <dgm:pt modelId="{5B7EC618-07DD-4062-A371-A5BDD7D4A4B9}" type="pres">
      <dgm:prSet presAssocID="{D403EF57-3C2C-407C-8FBD-22E8B4339CA7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7DC1EB-6DED-406B-8504-5ED2B1EB5592}" type="pres">
      <dgm:prSet presAssocID="{D403EF57-3C2C-407C-8FBD-22E8B4339CA7}" presName="invisiNode" presStyleLbl="node1" presStyleIdx="1" presStyleCnt="3"/>
      <dgm:spPr/>
    </dgm:pt>
    <dgm:pt modelId="{007953EB-1F87-4D13-A79F-5AFCCC5D64B2}" type="pres">
      <dgm:prSet presAssocID="{D403EF57-3C2C-407C-8FBD-22E8B4339CA7}" presName="imagNode" presStyleLbl="fgImgPlace1" presStyleIdx="1" presStyleCnt="3" custScaleX="115471" custScaleY="11789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62578E1-019C-47C2-AF0E-26BCA6FB6D8F}" type="pres">
      <dgm:prSet presAssocID="{B02A97CA-C0C3-4039-8032-DC9D89C2CBC2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DF08D9E-D9ED-4A93-A700-CE0B2F6EC752}" type="pres">
      <dgm:prSet presAssocID="{AF3DF2C9-FBB1-4240-96DC-FFA8053A265E}" presName="compNode" presStyleCnt="0"/>
      <dgm:spPr/>
    </dgm:pt>
    <dgm:pt modelId="{0EA14233-11D4-4D3C-B127-0ED2BC09E0A0}" type="pres">
      <dgm:prSet presAssocID="{AF3DF2C9-FBB1-4240-96DC-FFA8053A265E}" presName="bkgdShape" presStyleLbl="node1" presStyleIdx="2" presStyleCnt="3"/>
      <dgm:spPr/>
      <dgm:t>
        <a:bodyPr/>
        <a:lstStyle/>
        <a:p>
          <a:endParaRPr lang="en-US"/>
        </a:p>
      </dgm:t>
    </dgm:pt>
    <dgm:pt modelId="{70CF082F-AB8D-4A1F-AF03-AAE11CC6FD30}" type="pres">
      <dgm:prSet presAssocID="{AF3DF2C9-FBB1-4240-96DC-FFA8053A265E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F2C87B-B1AC-4C75-B4F1-27CE72C81A56}" type="pres">
      <dgm:prSet presAssocID="{AF3DF2C9-FBB1-4240-96DC-FFA8053A265E}" presName="invisiNode" presStyleLbl="node1" presStyleIdx="2" presStyleCnt="3"/>
      <dgm:spPr/>
    </dgm:pt>
    <dgm:pt modelId="{DAF823F1-77FB-443B-91A8-A9FB76EE2D9A}" type="pres">
      <dgm:prSet presAssocID="{AF3DF2C9-FBB1-4240-96DC-FFA8053A265E}" presName="imagNode" presStyleLbl="fgImgPlace1" presStyleIdx="2" presStyleCnt="3" custScaleX="115471" custScaleY="11789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ED314413-DB38-4E9E-BA7E-3505468D4FAA}" type="presOf" srcId="{AF3DF2C9-FBB1-4240-96DC-FFA8053A265E}" destId="{70CF082F-AB8D-4A1F-AF03-AAE11CC6FD30}" srcOrd="1" destOrd="0" presId="urn:microsoft.com/office/officeart/2005/8/layout/hList7"/>
    <dgm:cxn modelId="{36F983EE-AB1B-4010-8450-3EBDE65DB015}" type="presOf" srcId="{AF3DF2C9-FBB1-4240-96DC-FFA8053A265E}" destId="{0EA14233-11D4-4D3C-B127-0ED2BC09E0A0}" srcOrd="0" destOrd="0" presId="urn:microsoft.com/office/officeart/2005/8/layout/hList7"/>
    <dgm:cxn modelId="{DCC95E05-E1E1-45C3-AAFD-FD3938C156F8}" type="presOf" srcId="{952BA8D4-A8E4-4618-B4FE-6560B6F7C1E6}" destId="{A2B665E6-E7BE-4B7E-AC84-EE762695884F}" srcOrd="1" destOrd="0" presId="urn:microsoft.com/office/officeart/2005/8/layout/hList7"/>
    <dgm:cxn modelId="{4A2880BC-66D3-448F-B427-E97F5435A1BE}" srcId="{D68CAEB4-DFB6-4294-AA48-741B299DF564}" destId="{952BA8D4-A8E4-4618-B4FE-6560B6F7C1E6}" srcOrd="0" destOrd="0" parTransId="{CEADDFF1-A542-4F01-8B77-309C3341E69F}" sibTransId="{1B916527-9F97-40EB-B127-97E7547C34B0}"/>
    <dgm:cxn modelId="{947BC044-A794-41BF-815F-A432AD17466E}" type="presOf" srcId="{B02A97CA-C0C3-4039-8032-DC9D89C2CBC2}" destId="{262578E1-019C-47C2-AF0E-26BCA6FB6D8F}" srcOrd="0" destOrd="0" presId="urn:microsoft.com/office/officeart/2005/8/layout/hList7"/>
    <dgm:cxn modelId="{DD6F892B-E6EA-4A7E-B330-0AB9528B322B}" type="presOf" srcId="{D403EF57-3C2C-407C-8FBD-22E8B4339CA7}" destId="{5B7EC618-07DD-4062-A371-A5BDD7D4A4B9}" srcOrd="1" destOrd="0" presId="urn:microsoft.com/office/officeart/2005/8/layout/hList7"/>
    <dgm:cxn modelId="{E714FF3A-9468-444C-8CF7-714F5C93D3AB}" type="presOf" srcId="{D403EF57-3C2C-407C-8FBD-22E8B4339CA7}" destId="{3F92AFE2-EEC9-4D4E-B62B-E0C7E2000635}" srcOrd="0" destOrd="0" presId="urn:microsoft.com/office/officeart/2005/8/layout/hList7"/>
    <dgm:cxn modelId="{2D6B698F-5F7B-480E-A10B-E37AFD83D9FD}" type="presOf" srcId="{1B916527-9F97-40EB-B127-97E7547C34B0}" destId="{A45F05EE-C4EB-45E4-B577-F125A4EDBDAE}" srcOrd="0" destOrd="0" presId="urn:microsoft.com/office/officeart/2005/8/layout/hList7"/>
    <dgm:cxn modelId="{EE8039C0-1737-49A6-83AF-E99BEC5BA482}" srcId="{D68CAEB4-DFB6-4294-AA48-741B299DF564}" destId="{AF3DF2C9-FBB1-4240-96DC-FFA8053A265E}" srcOrd="2" destOrd="0" parTransId="{64264880-7FA1-4245-8AE6-77F74827D49C}" sibTransId="{484ECD53-D0B6-470C-B756-231EC61D2CF7}"/>
    <dgm:cxn modelId="{B7536FEF-62DA-40AA-A5BA-A2B5B792E2A3}" srcId="{D68CAEB4-DFB6-4294-AA48-741B299DF564}" destId="{D403EF57-3C2C-407C-8FBD-22E8B4339CA7}" srcOrd="1" destOrd="0" parTransId="{34A81DB4-550E-4932-B3E1-097C73DB085A}" sibTransId="{B02A97CA-C0C3-4039-8032-DC9D89C2CBC2}"/>
    <dgm:cxn modelId="{03B893CC-9D87-4B04-B422-DA52E860678A}" type="presOf" srcId="{952BA8D4-A8E4-4618-B4FE-6560B6F7C1E6}" destId="{44DE7BAC-A2F0-4BE6-B6A2-6D3A6698CBD8}" srcOrd="0" destOrd="0" presId="urn:microsoft.com/office/officeart/2005/8/layout/hList7"/>
    <dgm:cxn modelId="{8F82B8AC-BE63-4C61-AE78-4CEB7C5D7DCF}" type="presOf" srcId="{D68CAEB4-DFB6-4294-AA48-741B299DF564}" destId="{2558D3CB-498B-4902-B7CC-32C85450DD6B}" srcOrd="0" destOrd="0" presId="urn:microsoft.com/office/officeart/2005/8/layout/hList7"/>
    <dgm:cxn modelId="{346D55F5-D6A4-4C4C-ABB3-3B00B5860DDD}" type="presParOf" srcId="{2558D3CB-498B-4902-B7CC-32C85450DD6B}" destId="{9142AEFC-DEE7-4D2B-A7A0-B5BEEB90C079}" srcOrd="0" destOrd="0" presId="urn:microsoft.com/office/officeart/2005/8/layout/hList7"/>
    <dgm:cxn modelId="{9B5B6B36-A1D3-4B4F-82ED-A5D13AC9CA58}" type="presParOf" srcId="{2558D3CB-498B-4902-B7CC-32C85450DD6B}" destId="{E7CCFCC3-6608-400B-A84D-42B63F690C1B}" srcOrd="1" destOrd="0" presId="urn:microsoft.com/office/officeart/2005/8/layout/hList7"/>
    <dgm:cxn modelId="{314F8E87-DE96-4FF1-844C-FD38B19917F1}" type="presParOf" srcId="{E7CCFCC3-6608-400B-A84D-42B63F690C1B}" destId="{59688E7F-4401-4DC2-A128-BBA312059801}" srcOrd="0" destOrd="0" presId="urn:microsoft.com/office/officeart/2005/8/layout/hList7"/>
    <dgm:cxn modelId="{9DFD53A3-AD81-4386-B5DB-D95A860A5B0C}" type="presParOf" srcId="{59688E7F-4401-4DC2-A128-BBA312059801}" destId="{44DE7BAC-A2F0-4BE6-B6A2-6D3A6698CBD8}" srcOrd="0" destOrd="0" presId="urn:microsoft.com/office/officeart/2005/8/layout/hList7"/>
    <dgm:cxn modelId="{A5D6F544-1910-45AE-A9B6-EED282617AEF}" type="presParOf" srcId="{59688E7F-4401-4DC2-A128-BBA312059801}" destId="{A2B665E6-E7BE-4B7E-AC84-EE762695884F}" srcOrd="1" destOrd="0" presId="urn:microsoft.com/office/officeart/2005/8/layout/hList7"/>
    <dgm:cxn modelId="{3D40FAC7-1B9E-4803-9040-581D27CB76A5}" type="presParOf" srcId="{59688E7F-4401-4DC2-A128-BBA312059801}" destId="{823D216E-1365-4B37-ACF2-59DF45A0F8C4}" srcOrd="2" destOrd="0" presId="urn:microsoft.com/office/officeart/2005/8/layout/hList7"/>
    <dgm:cxn modelId="{50B68F7E-8C54-45B5-BC9F-10D79B76D82D}" type="presParOf" srcId="{59688E7F-4401-4DC2-A128-BBA312059801}" destId="{04951599-A893-462E-92BF-6582E7792AF3}" srcOrd="3" destOrd="0" presId="urn:microsoft.com/office/officeart/2005/8/layout/hList7"/>
    <dgm:cxn modelId="{C4E2D0FF-9F6B-4D16-AAB0-CD80B1AD1FB0}" type="presParOf" srcId="{E7CCFCC3-6608-400B-A84D-42B63F690C1B}" destId="{A45F05EE-C4EB-45E4-B577-F125A4EDBDAE}" srcOrd="1" destOrd="0" presId="urn:microsoft.com/office/officeart/2005/8/layout/hList7"/>
    <dgm:cxn modelId="{E1F27B42-7258-4A1C-B6C5-3F11FE005196}" type="presParOf" srcId="{E7CCFCC3-6608-400B-A84D-42B63F690C1B}" destId="{313B01C5-4C2C-493C-B3C9-C150A9DAAB81}" srcOrd="2" destOrd="0" presId="urn:microsoft.com/office/officeart/2005/8/layout/hList7"/>
    <dgm:cxn modelId="{656520B6-C2F2-44D6-A984-B246F2588D67}" type="presParOf" srcId="{313B01C5-4C2C-493C-B3C9-C150A9DAAB81}" destId="{3F92AFE2-EEC9-4D4E-B62B-E0C7E2000635}" srcOrd="0" destOrd="0" presId="urn:microsoft.com/office/officeart/2005/8/layout/hList7"/>
    <dgm:cxn modelId="{D30E5D6A-A5F9-4D50-8421-94D3C54AEB50}" type="presParOf" srcId="{313B01C5-4C2C-493C-B3C9-C150A9DAAB81}" destId="{5B7EC618-07DD-4062-A371-A5BDD7D4A4B9}" srcOrd="1" destOrd="0" presId="urn:microsoft.com/office/officeart/2005/8/layout/hList7"/>
    <dgm:cxn modelId="{C721C2FF-69A7-4813-A1A9-B9514CD51F6E}" type="presParOf" srcId="{313B01C5-4C2C-493C-B3C9-C150A9DAAB81}" destId="{477DC1EB-6DED-406B-8504-5ED2B1EB5592}" srcOrd="2" destOrd="0" presId="urn:microsoft.com/office/officeart/2005/8/layout/hList7"/>
    <dgm:cxn modelId="{BB6067D6-9A10-4176-979A-A56D258D6D69}" type="presParOf" srcId="{313B01C5-4C2C-493C-B3C9-C150A9DAAB81}" destId="{007953EB-1F87-4D13-A79F-5AFCCC5D64B2}" srcOrd="3" destOrd="0" presId="urn:microsoft.com/office/officeart/2005/8/layout/hList7"/>
    <dgm:cxn modelId="{BB7F6720-A0DD-4EC7-B701-44AE17B82421}" type="presParOf" srcId="{E7CCFCC3-6608-400B-A84D-42B63F690C1B}" destId="{262578E1-019C-47C2-AF0E-26BCA6FB6D8F}" srcOrd="3" destOrd="0" presId="urn:microsoft.com/office/officeart/2005/8/layout/hList7"/>
    <dgm:cxn modelId="{ACFCEA54-411B-4E59-A238-0E75A2ED4F43}" type="presParOf" srcId="{E7CCFCC3-6608-400B-A84D-42B63F690C1B}" destId="{3DF08D9E-D9ED-4A93-A700-CE0B2F6EC752}" srcOrd="4" destOrd="0" presId="urn:microsoft.com/office/officeart/2005/8/layout/hList7"/>
    <dgm:cxn modelId="{842EBDF9-90E8-4785-8113-ED07A2F91156}" type="presParOf" srcId="{3DF08D9E-D9ED-4A93-A700-CE0B2F6EC752}" destId="{0EA14233-11D4-4D3C-B127-0ED2BC09E0A0}" srcOrd="0" destOrd="0" presId="urn:microsoft.com/office/officeart/2005/8/layout/hList7"/>
    <dgm:cxn modelId="{84D564E6-82C7-460A-90E5-A551B47242DB}" type="presParOf" srcId="{3DF08D9E-D9ED-4A93-A700-CE0B2F6EC752}" destId="{70CF082F-AB8D-4A1F-AF03-AAE11CC6FD30}" srcOrd="1" destOrd="0" presId="urn:microsoft.com/office/officeart/2005/8/layout/hList7"/>
    <dgm:cxn modelId="{C26269F2-CE95-4E95-9D46-3F99A5E35056}" type="presParOf" srcId="{3DF08D9E-D9ED-4A93-A700-CE0B2F6EC752}" destId="{BEF2C87B-B1AC-4C75-B4F1-27CE72C81A56}" srcOrd="2" destOrd="0" presId="urn:microsoft.com/office/officeart/2005/8/layout/hList7"/>
    <dgm:cxn modelId="{2FE9ECF6-7B1C-4FC1-9F72-BBCE10368105}" type="presParOf" srcId="{3DF08D9E-D9ED-4A93-A700-CE0B2F6EC752}" destId="{DAF823F1-77FB-443B-91A8-A9FB76EE2D9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2CFBC7-3806-49B2-8C8C-2A0DA4BE53D3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0506BAB-52C3-4301-9D1E-7DB93A2C1E7E}">
      <dgm:prSet phldrT="[Text]" custT="1"/>
      <dgm:spPr/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Interconnection Rules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A886C3-D77B-4428-B397-613B23F91DD4}" type="parTrans" cxnId="{EB9D7A67-ED1E-47B5-A195-42EE5AAABD3D}">
      <dgm:prSet/>
      <dgm:spPr/>
      <dgm:t>
        <a:bodyPr/>
        <a:lstStyle/>
        <a:p>
          <a:endParaRPr lang="en-US" sz="2400"/>
        </a:p>
      </dgm:t>
    </dgm:pt>
    <dgm:pt modelId="{D02D870E-B335-45E9-99EF-2202288F8199}" type="sibTrans" cxnId="{EB9D7A67-ED1E-47B5-A195-42EE5AAABD3D}">
      <dgm:prSet/>
      <dgm:spPr/>
      <dgm:t>
        <a:bodyPr/>
        <a:lstStyle/>
        <a:p>
          <a:endParaRPr lang="en-US" sz="2400"/>
        </a:p>
      </dgm:t>
    </dgm:pt>
    <dgm:pt modelId="{5881D692-660C-4B5A-BC39-CF29B855E99D}">
      <dgm:prSet phldrT="[Text]" custT="1"/>
      <dgm:spPr/>
      <dgm:t>
        <a:bodyPr/>
        <a:lstStyle/>
        <a:p>
          <a:r>
            <a:rPr lang="en-US" sz="2000" dirty="0" smtClean="0"/>
            <a:t>Responding to frequency variations</a:t>
          </a:r>
          <a:endParaRPr lang="en-US" sz="2000" dirty="0"/>
        </a:p>
      </dgm:t>
    </dgm:pt>
    <dgm:pt modelId="{DDC85D73-CDD9-44FE-8AA5-77FAC91C580A}" type="parTrans" cxnId="{193C0344-6A43-4B2F-9CE9-5EC72699E438}">
      <dgm:prSet/>
      <dgm:spPr/>
      <dgm:t>
        <a:bodyPr/>
        <a:lstStyle/>
        <a:p>
          <a:endParaRPr lang="en-US" sz="2400"/>
        </a:p>
      </dgm:t>
    </dgm:pt>
    <dgm:pt modelId="{BE2D52BD-1E54-45B2-ABFE-5DE1BC3079C9}" type="sibTrans" cxnId="{193C0344-6A43-4B2F-9CE9-5EC72699E438}">
      <dgm:prSet/>
      <dgm:spPr/>
      <dgm:t>
        <a:bodyPr/>
        <a:lstStyle/>
        <a:p>
          <a:endParaRPr lang="en-US" sz="2400"/>
        </a:p>
      </dgm:t>
    </dgm:pt>
    <dgm:pt modelId="{92C65B8C-33A3-4DF5-BEC8-3140AF7A1FC7}">
      <dgm:prSet phldrT="[Text]" custT="1"/>
      <dgm:spPr/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Grid Infrastructure Upgrades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CF1A7C-A52F-41D0-B490-4E0B09CBDAB0}" type="parTrans" cxnId="{73B26EEF-B9CC-49EF-A2EF-30F32E93629F}">
      <dgm:prSet/>
      <dgm:spPr/>
      <dgm:t>
        <a:bodyPr/>
        <a:lstStyle/>
        <a:p>
          <a:endParaRPr lang="en-US" sz="2400"/>
        </a:p>
      </dgm:t>
    </dgm:pt>
    <dgm:pt modelId="{0B606167-03E4-49FA-84DF-1484B71D2DD1}" type="sibTrans" cxnId="{73B26EEF-B9CC-49EF-A2EF-30F32E93629F}">
      <dgm:prSet/>
      <dgm:spPr/>
      <dgm:t>
        <a:bodyPr/>
        <a:lstStyle/>
        <a:p>
          <a:endParaRPr lang="en-US" sz="2400"/>
        </a:p>
      </dgm:t>
    </dgm:pt>
    <dgm:pt modelId="{918CBDCA-7137-454E-B942-C6F0EAC31AC0}">
      <dgm:prSet phldrT="[Text]" custT="1"/>
      <dgm:spPr/>
      <dgm:t>
        <a:bodyPr/>
        <a:lstStyle/>
        <a:p>
          <a:r>
            <a:rPr lang="en-US" sz="2000" dirty="0" smtClean="0"/>
            <a:t>~$27.5B-$42.5B upgrade</a:t>
          </a:r>
          <a:endParaRPr lang="en-US" sz="2000" dirty="0"/>
        </a:p>
      </dgm:t>
    </dgm:pt>
    <dgm:pt modelId="{FF7ED456-CF2A-4E81-A8FE-F8FBA5544237}" type="parTrans" cxnId="{6CAD16F3-38D0-4E7B-8064-6FCCA0095CB8}">
      <dgm:prSet/>
      <dgm:spPr/>
      <dgm:t>
        <a:bodyPr/>
        <a:lstStyle/>
        <a:p>
          <a:endParaRPr lang="en-US" sz="2400"/>
        </a:p>
      </dgm:t>
    </dgm:pt>
    <dgm:pt modelId="{6F8E60B9-B5D5-49C0-BE59-54AF7B763B2C}" type="sibTrans" cxnId="{6CAD16F3-38D0-4E7B-8064-6FCCA0095CB8}">
      <dgm:prSet/>
      <dgm:spPr/>
      <dgm:t>
        <a:bodyPr/>
        <a:lstStyle/>
        <a:p>
          <a:endParaRPr lang="en-US" sz="2400"/>
        </a:p>
      </dgm:t>
    </dgm:pt>
    <dgm:pt modelId="{7F9E1D7E-8FF3-429A-A09A-8E850E5A0386}">
      <dgm:prSet phldrT="[Text]" custT="1"/>
      <dgm:spPr/>
      <dgm:t>
        <a:bodyPr/>
        <a:lstStyle/>
        <a:p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Integration with Operations </a:t>
          </a:r>
          <a:endParaRPr lang="en-U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B2DC3E-B8B7-4719-8596-B6EC6AEB1172}" type="parTrans" cxnId="{A51D7685-2C75-4EC2-80C5-836B384F0048}">
      <dgm:prSet/>
      <dgm:spPr/>
      <dgm:t>
        <a:bodyPr/>
        <a:lstStyle/>
        <a:p>
          <a:endParaRPr lang="en-US" sz="2400"/>
        </a:p>
      </dgm:t>
    </dgm:pt>
    <dgm:pt modelId="{3EE49317-A83A-42DD-9419-5C071FC15E2F}" type="sibTrans" cxnId="{A51D7685-2C75-4EC2-80C5-836B384F0048}">
      <dgm:prSet/>
      <dgm:spPr/>
      <dgm:t>
        <a:bodyPr/>
        <a:lstStyle/>
        <a:p>
          <a:endParaRPr lang="en-US" sz="2400"/>
        </a:p>
      </dgm:t>
    </dgm:pt>
    <dgm:pt modelId="{C50C7DE3-9EB3-4E71-848B-1514CAB882FB}">
      <dgm:prSet phldrT="[Text]" custT="1"/>
      <dgm:spPr/>
      <dgm:t>
        <a:bodyPr/>
        <a:lstStyle/>
        <a:p>
          <a:r>
            <a:rPr lang="en-US" sz="2000" dirty="0" smtClean="0"/>
            <a:t>Visibility</a:t>
          </a:r>
          <a:endParaRPr lang="en-US" sz="2000" dirty="0"/>
        </a:p>
      </dgm:t>
    </dgm:pt>
    <dgm:pt modelId="{C9D6B5C3-9A15-41E1-A6B2-715B713BDFC8}" type="parTrans" cxnId="{EAFD0567-3C54-4E71-ACFE-05BE7D7DEE13}">
      <dgm:prSet/>
      <dgm:spPr/>
      <dgm:t>
        <a:bodyPr/>
        <a:lstStyle/>
        <a:p>
          <a:endParaRPr lang="en-US" sz="2400"/>
        </a:p>
      </dgm:t>
    </dgm:pt>
    <dgm:pt modelId="{8F8CC847-55EA-4362-B749-729BA0E80FF9}" type="sibTrans" cxnId="{EAFD0567-3C54-4E71-ACFE-05BE7D7DEE13}">
      <dgm:prSet/>
      <dgm:spPr/>
      <dgm:t>
        <a:bodyPr/>
        <a:lstStyle/>
        <a:p>
          <a:endParaRPr lang="en-US" sz="2400"/>
        </a:p>
      </dgm:t>
    </dgm:pt>
    <dgm:pt modelId="{6680D632-604C-4DB6-8F97-7054CEB7045F}">
      <dgm:prSet phldrT="[Text]" custT="1"/>
      <dgm:spPr/>
      <dgm:t>
        <a:bodyPr/>
        <a:lstStyle/>
        <a:p>
          <a:r>
            <a:rPr lang="en-US" sz="2000" dirty="0" smtClean="0"/>
            <a:t>Voltage support</a:t>
          </a:r>
          <a:endParaRPr lang="en-US" sz="2000" dirty="0"/>
        </a:p>
      </dgm:t>
    </dgm:pt>
    <dgm:pt modelId="{9830FA89-1B12-4ED5-B297-EE07B7BB1C67}" type="parTrans" cxnId="{B3BB309A-30AE-48E6-9BEB-B657BA2760CB}">
      <dgm:prSet/>
      <dgm:spPr/>
    </dgm:pt>
    <dgm:pt modelId="{80A24538-F963-4E4D-94DC-843192E40B06}" type="sibTrans" cxnId="{B3BB309A-30AE-48E6-9BEB-B657BA2760CB}">
      <dgm:prSet/>
      <dgm:spPr/>
    </dgm:pt>
    <dgm:pt modelId="{B18FD345-1344-4404-9890-D624D381C3CC}">
      <dgm:prSet phldrT="[Text]" custT="1"/>
      <dgm:spPr/>
      <dgm:t>
        <a:bodyPr/>
        <a:lstStyle/>
        <a:p>
          <a:r>
            <a:rPr lang="en-US" sz="2000" dirty="0" smtClean="0"/>
            <a:t>Ride through</a:t>
          </a:r>
          <a:endParaRPr lang="en-US" sz="2000" dirty="0"/>
        </a:p>
      </dgm:t>
    </dgm:pt>
    <dgm:pt modelId="{2152758B-EA75-4C88-96AC-6A88AD5032FE}" type="parTrans" cxnId="{2FF7139E-FA70-435D-981D-3F56D26BC3CD}">
      <dgm:prSet/>
      <dgm:spPr/>
    </dgm:pt>
    <dgm:pt modelId="{A26BE7A7-97CB-470C-BBDE-88B2E246473F}" type="sibTrans" cxnId="{2FF7139E-FA70-435D-981D-3F56D26BC3CD}">
      <dgm:prSet/>
      <dgm:spPr/>
    </dgm:pt>
    <dgm:pt modelId="{43776ACD-4382-4378-9867-1DB40A11A911}">
      <dgm:prSet phldrT="[Text]" custT="1"/>
      <dgm:spPr/>
      <dgm:t>
        <a:bodyPr/>
        <a:lstStyle/>
        <a:p>
          <a:r>
            <a:rPr lang="en-US" sz="2000" dirty="0" smtClean="0"/>
            <a:t>Coordination of controls</a:t>
          </a:r>
          <a:endParaRPr lang="en-US" sz="2000" dirty="0"/>
        </a:p>
      </dgm:t>
    </dgm:pt>
    <dgm:pt modelId="{4F127066-D167-42C6-9681-26B3A1E89FDB}" type="parTrans" cxnId="{437B8606-0EB5-440C-BF44-7B1083B6A102}">
      <dgm:prSet/>
      <dgm:spPr/>
    </dgm:pt>
    <dgm:pt modelId="{EB429987-F391-4AA0-B0E0-BBFEA9AAFBD9}" type="sibTrans" cxnId="{437B8606-0EB5-440C-BF44-7B1083B6A102}">
      <dgm:prSet/>
      <dgm:spPr/>
    </dgm:pt>
    <dgm:pt modelId="{6F567B5D-DA30-494B-9996-9B92ADFB7971}">
      <dgm:prSet phldrT="[Text]" custT="1"/>
      <dgm:spPr/>
      <dgm:t>
        <a:bodyPr/>
        <a:lstStyle/>
        <a:p>
          <a:r>
            <a:rPr lang="en-US" sz="2000" dirty="0" smtClean="0"/>
            <a:t>Communications</a:t>
          </a:r>
          <a:endParaRPr lang="en-US" sz="2000" dirty="0"/>
        </a:p>
      </dgm:t>
    </dgm:pt>
    <dgm:pt modelId="{C5DDDCE4-ADC5-4B85-B110-87DD6014742C}" type="parTrans" cxnId="{8D263E5F-3EA7-4A4A-9D43-C2DC435F2A6F}">
      <dgm:prSet/>
      <dgm:spPr/>
    </dgm:pt>
    <dgm:pt modelId="{1DF5ABA1-6247-4204-BF67-3F2E9D33F0DD}" type="sibTrans" cxnId="{8D263E5F-3EA7-4A4A-9D43-C2DC435F2A6F}">
      <dgm:prSet/>
      <dgm:spPr/>
    </dgm:pt>
    <dgm:pt modelId="{1A6EDA3E-EB3F-40EC-A7CB-70A9EA992003}">
      <dgm:prSet phldrT="[Text]" custT="1"/>
      <dgm:spPr/>
      <dgm:t>
        <a:bodyPr/>
        <a:lstStyle/>
        <a:p>
          <a:endParaRPr lang="en-US" sz="2000" dirty="0"/>
        </a:p>
      </dgm:t>
    </dgm:pt>
    <dgm:pt modelId="{0E6278C3-46F6-4F97-B4F0-82AD795DCC38}" type="parTrans" cxnId="{08C07ABE-2601-479B-A408-FEF054496259}">
      <dgm:prSet/>
      <dgm:spPr/>
    </dgm:pt>
    <dgm:pt modelId="{2A49C454-FED2-43A7-9B86-48B4BC0CAC7A}" type="sibTrans" cxnId="{08C07ABE-2601-479B-A408-FEF054496259}">
      <dgm:prSet/>
      <dgm:spPr/>
    </dgm:pt>
    <dgm:pt modelId="{60B51F0C-7579-434A-8F87-BD235A853BC3}" type="pres">
      <dgm:prSet presAssocID="{B12CFBC7-3806-49B2-8C8C-2A0DA4BE53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F7D1E70-33FC-497B-B367-C5479F4CCF05}" type="pres">
      <dgm:prSet presAssocID="{D0506BAB-52C3-4301-9D1E-7DB93A2C1E7E}" presName="parentText" presStyleLbl="node1" presStyleIdx="0" presStyleCnt="3" custScaleY="6240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75C84B-0944-4D94-88CF-0D166FBFDF3B}" type="pres">
      <dgm:prSet presAssocID="{D0506BAB-52C3-4301-9D1E-7DB93A2C1E7E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3B9DFA-C7D1-4DCF-90AF-953FA2C0B5FA}" type="pres">
      <dgm:prSet presAssocID="{92C65B8C-33A3-4DF5-BEC8-3140AF7A1FC7}" presName="parentText" presStyleLbl="node1" presStyleIdx="1" presStyleCnt="3" custScaleY="58781" custLinFactNeighborX="-977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D0147-04DF-4250-BD14-A74E410213F2}" type="pres">
      <dgm:prSet presAssocID="{92C65B8C-33A3-4DF5-BEC8-3140AF7A1FC7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0AAC91-E160-441D-BB11-C7A0F129B3F7}" type="pres">
      <dgm:prSet presAssocID="{7F9E1D7E-8FF3-429A-A09A-8E850E5A0386}" presName="parentText" presStyleLbl="node1" presStyleIdx="2" presStyleCnt="3" custScaleY="5205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E344C7-DB64-41C1-B8E6-A13F336A0ADC}" type="pres">
      <dgm:prSet presAssocID="{7F9E1D7E-8FF3-429A-A09A-8E850E5A0386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FD0567-3C54-4E71-ACFE-05BE7D7DEE13}" srcId="{7F9E1D7E-8FF3-429A-A09A-8E850E5A0386}" destId="{C50C7DE3-9EB3-4E71-848B-1514CAB882FB}" srcOrd="1" destOrd="0" parTransId="{C9D6B5C3-9A15-41E1-A6B2-715B713BDFC8}" sibTransId="{8F8CC847-55EA-4362-B749-729BA0E80FF9}"/>
    <dgm:cxn modelId="{A51D7685-2C75-4EC2-80C5-836B384F0048}" srcId="{B12CFBC7-3806-49B2-8C8C-2A0DA4BE53D3}" destId="{7F9E1D7E-8FF3-429A-A09A-8E850E5A0386}" srcOrd="2" destOrd="0" parTransId="{ECB2DC3E-B8B7-4719-8596-B6EC6AEB1172}" sibTransId="{3EE49317-A83A-42DD-9419-5C071FC15E2F}"/>
    <dgm:cxn modelId="{48948825-3935-4EF8-B5F6-1C6EBF7BEB98}" type="presOf" srcId="{918CBDCA-7137-454E-B942-C6F0EAC31AC0}" destId="{66AD0147-04DF-4250-BD14-A74E410213F2}" srcOrd="0" destOrd="0" presId="urn:microsoft.com/office/officeart/2005/8/layout/vList2"/>
    <dgm:cxn modelId="{8D263E5F-3EA7-4A4A-9D43-C2DC435F2A6F}" srcId="{7F9E1D7E-8FF3-429A-A09A-8E850E5A0386}" destId="{6F567B5D-DA30-494B-9996-9B92ADFB7971}" srcOrd="0" destOrd="0" parTransId="{C5DDDCE4-ADC5-4B85-B110-87DD6014742C}" sibTransId="{1DF5ABA1-6247-4204-BF67-3F2E9D33F0DD}"/>
    <dgm:cxn modelId="{CAFE51D3-7825-4087-A5B0-85808E70702E}" type="presOf" srcId="{D0506BAB-52C3-4301-9D1E-7DB93A2C1E7E}" destId="{AF7D1E70-33FC-497B-B367-C5479F4CCF05}" srcOrd="0" destOrd="0" presId="urn:microsoft.com/office/officeart/2005/8/layout/vList2"/>
    <dgm:cxn modelId="{F2111B48-733E-4733-BAE6-E7C00A8FA76C}" type="presOf" srcId="{43776ACD-4382-4378-9867-1DB40A11A911}" destId="{0FE344C7-DB64-41C1-B8E6-A13F336A0ADC}" srcOrd="0" destOrd="2" presId="urn:microsoft.com/office/officeart/2005/8/layout/vList2"/>
    <dgm:cxn modelId="{2FF7139E-FA70-435D-981D-3F56D26BC3CD}" srcId="{D0506BAB-52C3-4301-9D1E-7DB93A2C1E7E}" destId="{B18FD345-1344-4404-9890-D624D381C3CC}" srcOrd="2" destOrd="0" parTransId="{2152758B-EA75-4C88-96AC-6A88AD5032FE}" sibTransId="{A26BE7A7-97CB-470C-BBDE-88B2E246473F}"/>
    <dgm:cxn modelId="{633650B5-3228-4905-9AD5-47FF9F744CB7}" type="presOf" srcId="{92C65B8C-33A3-4DF5-BEC8-3140AF7A1FC7}" destId="{D23B9DFA-C7D1-4DCF-90AF-953FA2C0B5FA}" srcOrd="0" destOrd="0" presId="urn:microsoft.com/office/officeart/2005/8/layout/vList2"/>
    <dgm:cxn modelId="{434EAFD5-76D1-40FB-AF90-04D83E71CDDF}" type="presOf" srcId="{1A6EDA3E-EB3F-40EC-A7CB-70A9EA992003}" destId="{6F75C84B-0944-4D94-88CF-0D166FBFDF3B}" srcOrd="0" destOrd="3" presId="urn:microsoft.com/office/officeart/2005/8/layout/vList2"/>
    <dgm:cxn modelId="{E50A0417-3FB6-4C1D-94A4-40DB20A355CE}" type="presOf" srcId="{B18FD345-1344-4404-9890-D624D381C3CC}" destId="{6F75C84B-0944-4D94-88CF-0D166FBFDF3B}" srcOrd="0" destOrd="2" presId="urn:microsoft.com/office/officeart/2005/8/layout/vList2"/>
    <dgm:cxn modelId="{6CAD16F3-38D0-4E7B-8064-6FCCA0095CB8}" srcId="{92C65B8C-33A3-4DF5-BEC8-3140AF7A1FC7}" destId="{918CBDCA-7137-454E-B942-C6F0EAC31AC0}" srcOrd="0" destOrd="0" parTransId="{FF7ED456-CF2A-4E81-A8FE-F8FBA5544237}" sibTransId="{6F8E60B9-B5D5-49C0-BE59-54AF7B763B2C}"/>
    <dgm:cxn modelId="{B3BB309A-30AE-48E6-9BEB-B657BA2760CB}" srcId="{D0506BAB-52C3-4301-9D1E-7DB93A2C1E7E}" destId="{6680D632-604C-4DB6-8F97-7054CEB7045F}" srcOrd="1" destOrd="0" parTransId="{9830FA89-1B12-4ED5-B297-EE07B7BB1C67}" sibTransId="{80A24538-F963-4E4D-94DC-843192E40B06}"/>
    <dgm:cxn modelId="{14ECDE24-386C-4C0A-AE29-9D7E35610F5B}" type="presOf" srcId="{6680D632-604C-4DB6-8F97-7054CEB7045F}" destId="{6F75C84B-0944-4D94-88CF-0D166FBFDF3B}" srcOrd="0" destOrd="1" presId="urn:microsoft.com/office/officeart/2005/8/layout/vList2"/>
    <dgm:cxn modelId="{DDF17E6F-B9A7-4DCB-937D-F65A82D30527}" type="presOf" srcId="{C50C7DE3-9EB3-4E71-848B-1514CAB882FB}" destId="{0FE344C7-DB64-41C1-B8E6-A13F336A0ADC}" srcOrd="0" destOrd="1" presId="urn:microsoft.com/office/officeart/2005/8/layout/vList2"/>
    <dgm:cxn modelId="{193C0344-6A43-4B2F-9CE9-5EC72699E438}" srcId="{D0506BAB-52C3-4301-9D1E-7DB93A2C1E7E}" destId="{5881D692-660C-4B5A-BC39-CF29B855E99D}" srcOrd="0" destOrd="0" parTransId="{DDC85D73-CDD9-44FE-8AA5-77FAC91C580A}" sibTransId="{BE2D52BD-1E54-45B2-ABFE-5DE1BC3079C9}"/>
    <dgm:cxn modelId="{9FE7CD07-FF31-4D53-8ADA-9827F8E5BC23}" type="presOf" srcId="{B12CFBC7-3806-49B2-8C8C-2A0DA4BE53D3}" destId="{60B51F0C-7579-434A-8F87-BD235A853BC3}" srcOrd="0" destOrd="0" presId="urn:microsoft.com/office/officeart/2005/8/layout/vList2"/>
    <dgm:cxn modelId="{73B26EEF-B9CC-49EF-A2EF-30F32E93629F}" srcId="{B12CFBC7-3806-49B2-8C8C-2A0DA4BE53D3}" destId="{92C65B8C-33A3-4DF5-BEC8-3140AF7A1FC7}" srcOrd="1" destOrd="0" parTransId="{8CCF1A7C-A52F-41D0-B490-4E0B09CBDAB0}" sibTransId="{0B606167-03E4-49FA-84DF-1484B71D2DD1}"/>
    <dgm:cxn modelId="{5D4CD4B4-00DE-4077-8460-B3440EF64EBD}" type="presOf" srcId="{5881D692-660C-4B5A-BC39-CF29B855E99D}" destId="{6F75C84B-0944-4D94-88CF-0D166FBFDF3B}" srcOrd="0" destOrd="0" presId="urn:microsoft.com/office/officeart/2005/8/layout/vList2"/>
    <dgm:cxn modelId="{59F55CCF-22ED-4BEB-8E30-73E958A87BDF}" type="presOf" srcId="{6F567B5D-DA30-494B-9996-9B92ADFB7971}" destId="{0FE344C7-DB64-41C1-B8E6-A13F336A0ADC}" srcOrd="0" destOrd="0" presId="urn:microsoft.com/office/officeart/2005/8/layout/vList2"/>
    <dgm:cxn modelId="{08C07ABE-2601-479B-A408-FEF054496259}" srcId="{D0506BAB-52C3-4301-9D1E-7DB93A2C1E7E}" destId="{1A6EDA3E-EB3F-40EC-A7CB-70A9EA992003}" srcOrd="3" destOrd="0" parTransId="{0E6278C3-46F6-4F97-B4F0-82AD795DCC38}" sibTransId="{2A49C454-FED2-43A7-9B86-48B4BC0CAC7A}"/>
    <dgm:cxn modelId="{EB9D7A67-ED1E-47B5-A195-42EE5AAABD3D}" srcId="{B12CFBC7-3806-49B2-8C8C-2A0DA4BE53D3}" destId="{D0506BAB-52C3-4301-9D1E-7DB93A2C1E7E}" srcOrd="0" destOrd="0" parTransId="{66A886C3-D77B-4428-B397-613B23F91DD4}" sibTransId="{D02D870E-B335-45E9-99EF-2202288F8199}"/>
    <dgm:cxn modelId="{3E13EA5E-A645-41F5-AF89-C8F6E9DA6509}" type="presOf" srcId="{7F9E1D7E-8FF3-429A-A09A-8E850E5A0386}" destId="{700AAC91-E160-441D-BB11-C7A0F129B3F7}" srcOrd="0" destOrd="0" presId="urn:microsoft.com/office/officeart/2005/8/layout/vList2"/>
    <dgm:cxn modelId="{437B8606-0EB5-440C-BF44-7B1083B6A102}" srcId="{7F9E1D7E-8FF3-429A-A09A-8E850E5A0386}" destId="{43776ACD-4382-4378-9867-1DB40A11A911}" srcOrd="2" destOrd="0" parTransId="{4F127066-D167-42C6-9681-26B3A1E89FDB}" sibTransId="{EB429987-F391-4AA0-B0E0-BBFEA9AAFBD9}"/>
    <dgm:cxn modelId="{18F2986C-7922-4D81-B92A-05F4207132B4}" type="presParOf" srcId="{60B51F0C-7579-434A-8F87-BD235A853BC3}" destId="{AF7D1E70-33FC-497B-B367-C5479F4CCF05}" srcOrd="0" destOrd="0" presId="urn:microsoft.com/office/officeart/2005/8/layout/vList2"/>
    <dgm:cxn modelId="{DF4BAA24-3226-4E1E-ACF3-9E75A986B31C}" type="presParOf" srcId="{60B51F0C-7579-434A-8F87-BD235A853BC3}" destId="{6F75C84B-0944-4D94-88CF-0D166FBFDF3B}" srcOrd="1" destOrd="0" presId="urn:microsoft.com/office/officeart/2005/8/layout/vList2"/>
    <dgm:cxn modelId="{ABB2AA59-EFB0-41B1-9CCB-D71C80A19F9A}" type="presParOf" srcId="{60B51F0C-7579-434A-8F87-BD235A853BC3}" destId="{D23B9DFA-C7D1-4DCF-90AF-953FA2C0B5FA}" srcOrd="2" destOrd="0" presId="urn:microsoft.com/office/officeart/2005/8/layout/vList2"/>
    <dgm:cxn modelId="{1B7E289D-ED17-4736-A4AA-228B60F4EE9D}" type="presParOf" srcId="{60B51F0C-7579-434A-8F87-BD235A853BC3}" destId="{66AD0147-04DF-4250-BD14-A74E410213F2}" srcOrd="3" destOrd="0" presId="urn:microsoft.com/office/officeart/2005/8/layout/vList2"/>
    <dgm:cxn modelId="{EA9E943E-975A-4DFA-BC33-D7705679BDB8}" type="presParOf" srcId="{60B51F0C-7579-434A-8F87-BD235A853BC3}" destId="{700AAC91-E160-441D-BB11-C7A0F129B3F7}" srcOrd="4" destOrd="0" presId="urn:microsoft.com/office/officeart/2005/8/layout/vList2"/>
    <dgm:cxn modelId="{341F09B8-84B1-444D-AD2F-A1E107E9C579}" type="presParOf" srcId="{60B51F0C-7579-434A-8F87-BD235A853BC3}" destId="{0FE344C7-DB64-41C1-B8E6-A13F336A0ADC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1CB611-FCA7-495A-AD82-34D75DFC354E}" type="doc">
      <dgm:prSet loTypeId="urn:microsoft.com/office/officeart/2005/8/layout/gear1" loCatId="process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075CA9F-38B5-4B0F-83EE-26E7E7B10AEB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Transmission/ Independent System Operator (TSO/ISO)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AB16A0-4C16-4D94-B4F6-2245BAB7F209}" type="parTrans" cxnId="{91DC3B14-F505-4E51-A534-7DE3B3B364E7}">
      <dgm:prSet/>
      <dgm:spPr/>
      <dgm:t>
        <a:bodyPr/>
        <a:lstStyle/>
        <a:p>
          <a:endParaRPr lang="en-US"/>
        </a:p>
      </dgm:t>
    </dgm:pt>
    <dgm:pt modelId="{73669F69-2317-4F85-992D-4FF5D6A263E4}" type="sibTrans" cxnId="{91DC3B14-F505-4E51-A534-7DE3B3B364E7}">
      <dgm:prSet/>
      <dgm:spPr/>
      <dgm:t>
        <a:bodyPr/>
        <a:lstStyle/>
        <a:p>
          <a:endParaRPr lang="en-US" dirty="0"/>
        </a:p>
      </dgm:t>
    </dgm:pt>
    <dgm:pt modelId="{4ED5999B-A1AC-4E84-9BED-166CCFC4E520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Distribution System Operator (DSO)</a:t>
          </a:r>
        </a:p>
      </dgm:t>
    </dgm:pt>
    <dgm:pt modelId="{A812A30A-C288-4142-A488-11961B1EFF64}" type="parTrans" cxnId="{F4822006-1DAC-4160-ABF2-612704AAF905}">
      <dgm:prSet/>
      <dgm:spPr/>
      <dgm:t>
        <a:bodyPr/>
        <a:lstStyle/>
        <a:p>
          <a:endParaRPr lang="en-US"/>
        </a:p>
      </dgm:t>
    </dgm:pt>
    <dgm:pt modelId="{C8DE2CA9-3F92-4BDF-A2E1-35F118C55616}" type="sibTrans" cxnId="{F4822006-1DAC-4160-ABF2-612704AAF905}">
      <dgm:prSet/>
      <dgm:spPr/>
      <dgm:t>
        <a:bodyPr/>
        <a:lstStyle/>
        <a:p>
          <a:endParaRPr lang="en-US" dirty="0"/>
        </a:p>
      </dgm:t>
    </dgm:pt>
    <dgm:pt modelId="{5D2E53DB-AE43-46B1-8F44-ED26BA4F7EF5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Distributed Energy Resources (DER)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EF270D-9F49-4BEB-ABFD-A274A38E2478}" type="parTrans" cxnId="{180BD605-17A2-482E-9BC5-1EB3334F8B31}">
      <dgm:prSet/>
      <dgm:spPr/>
      <dgm:t>
        <a:bodyPr/>
        <a:lstStyle/>
        <a:p>
          <a:endParaRPr lang="en-US"/>
        </a:p>
      </dgm:t>
    </dgm:pt>
    <dgm:pt modelId="{C4C453FC-40C2-4D5E-BFDE-26FFF9AD10C6}" type="sibTrans" cxnId="{180BD605-17A2-482E-9BC5-1EB3334F8B31}">
      <dgm:prSet/>
      <dgm:spPr/>
      <dgm:t>
        <a:bodyPr/>
        <a:lstStyle/>
        <a:p>
          <a:endParaRPr lang="en-US" dirty="0"/>
        </a:p>
      </dgm:t>
    </dgm:pt>
    <dgm:pt modelId="{5023F3FA-9DF6-43FB-8E96-1B64F366F2A5}" type="pres">
      <dgm:prSet presAssocID="{761CB611-FCA7-495A-AD82-34D75DFC354E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56B474-D8A8-4DCF-B8BA-CCBF051E9367}" type="pres">
      <dgm:prSet presAssocID="{1075CA9F-38B5-4B0F-83EE-26E7E7B10AEB}" presName="gear1" presStyleLbl="node1" presStyleIdx="0" presStyleCnt="3" custLinFactNeighborX="-1188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9743F6-2ADA-4DC4-A6E5-E77C4DE36125}" type="pres">
      <dgm:prSet presAssocID="{1075CA9F-38B5-4B0F-83EE-26E7E7B10AEB}" presName="gear1srcNode" presStyleLbl="node1" presStyleIdx="0" presStyleCnt="3"/>
      <dgm:spPr/>
      <dgm:t>
        <a:bodyPr/>
        <a:lstStyle/>
        <a:p>
          <a:endParaRPr lang="en-US"/>
        </a:p>
      </dgm:t>
    </dgm:pt>
    <dgm:pt modelId="{48AA3D13-EF0E-4582-B410-443671DD3B4B}" type="pres">
      <dgm:prSet presAssocID="{1075CA9F-38B5-4B0F-83EE-26E7E7B10AEB}" presName="gear1dstNode" presStyleLbl="node1" presStyleIdx="0" presStyleCnt="3"/>
      <dgm:spPr/>
      <dgm:t>
        <a:bodyPr/>
        <a:lstStyle/>
        <a:p>
          <a:endParaRPr lang="en-US"/>
        </a:p>
      </dgm:t>
    </dgm:pt>
    <dgm:pt modelId="{9A34B51F-C298-4D6D-8BCE-6ED18D4084D3}" type="pres">
      <dgm:prSet presAssocID="{4ED5999B-A1AC-4E84-9BED-166CCFC4E520}" presName="gear2" presStyleLbl="node1" presStyleIdx="1" presStyleCnt="3" custScaleX="111231" custScaleY="109465" custLinFactNeighborX="-1708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993380-C976-4095-A72D-CCAC07BE41FF}" type="pres">
      <dgm:prSet presAssocID="{4ED5999B-A1AC-4E84-9BED-166CCFC4E520}" presName="gear2srcNode" presStyleLbl="node1" presStyleIdx="1" presStyleCnt="3"/>
      <dgm:spPr/>
      <dgm:t>
        <a:bodyPr/>
        <a:lstStyle/>
        <a:p>
          <a:endParaRPr lang="en-US"/>
        </a:p>
      </dgm:t>
    </dgm:pt>
    <dgm:pt modelId="{A8E9FB7B-7B60-47AD-9886-E7A569D9261B}" type="pres">
      <dgm:prSet presAssocID="{4ED5999B-A1AC-4E84-9BED-166CCFC4E520}" presName="gear2dstNode" presStyleLbl="node1" presStyleIdx="1" presStyleCnt="3"/>
      <dgm:spPr/>
      <dgm:t>
        <a:bodyPr/>
        <a:lstStyle/>
        <a:p>
          <a:endParaRPr lang="en-US"/>
        </a:p>
      </dgm:t>
    </dgm:pt>
    <dgm:pt modelId="{DBA314E5-2FB5-474F-A1BE-7A21DEE4CBD5}" type="pres">
      <dgm:prSet presAssocID="{5D2E53DB-AE43-46B1-8F44-ED26BA4F7EF5}" presName="gear3" presStyleLbl="node1" presStyleIdx="2" presStyleCnt="3" custLinFactNeighborX="-14237"/>
      <dgm:spPr/>
      <dgm:t>
        <a:bodyPr/>
        <a:lstStyle/>
        <a:p>
          <a:endParaRPr lang="en-US"/>
        </a:p>
      </dgm:t>
    </dgm:pt>
    <dgm:pt modelId="{C36CFCC5-A8C2-40DD-93E0-8D8184295B32}" type="pres">
      <dgm:prSet presAssocID="{5D2E53DB-AE43-46B1-8F44-ED26BA4F7EF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A9080F-5024-4787-BE4D-FEDC81EB61E0}" type="pres">
      <dgm:prSet presAssocID="{5D2E53DB-AE43-46B1-8F44-ED26BA4F7EF5}" presName="gear3srcNode" presStyleLbl="node1" presStyleIdx="2" presStyleCnt="3"/>
      <dgm:spPr/>
      <dgm:t>
        <a:bodyPr/>
        <a:lstStyle/>
        <a:p>
          <a:endParaRPr lang="en-US"/>
        </a:p>
      </dgm:t>
    </dgm:pt>
    <dgm:pt modelId="{FC074897-DD04-40D7-9C89-362088EF057A}" type="pres">
      <dgm:prSet presAssocID="{5D2E53DB-AE43-46B1-8F44-ED26BA4F7EF5}" presName="gear3dstNode" presStyleLbl="node1" presStyleIdx="2" presStyleCnt="3"/>
      <dgm:spPr/>
      <dgm:t>
        <a:bodyPr/>
        <a:lstStyle/>
        <a:p>
          <a:endParaRPr lang="en-US"/>
        </a:p>
      </dgm:t>
    </dgm:pt>
    <dgm:pt modelId="{BD1CBAD6-33AA-4FB4-BB22-1BADD93B529A}" type="pres">
      <dgm:prSet presAssocID="{73669F69-2317-4F85-992D-4FF5D6A263E4}" presName="connector1" presStyleLbl="sibTrans2D1" presStyleIdx="0" presStyleCnt="3" custLinFactNeighborX="-9284"/>
      <dgm:spPr/>
      <dgm:t>
        <a:bodyPr/>
        <a:lstStyle/>
        <a:p>
          <a:endParaRPr lang="en-US"/>
        </a:p>
      </dgm:t>
    </dgm:pt>
    <dgm:pt modelId="{854D8A48-6A42-481D-8FCB-37D322B18662}" type="pres">
      <dgm:prSet presAssocID="{C8DE2CA9-3F92-4BDF-A2E1-35F118C55616}" presName="connector2" presStyleLbl="sibTrans2D1" presStyleIdx="1" presStyleCnt="3" custLinFactNeighborX="-12782"/>
      <dgm:spPr/>
      <dgm:t>
        <a:bodyPr/>
        <a:lstStyle/>
        <a:p>
          <a:endParaRPr lang="en-US"/>
        </a:p>
      </dgm:t>
    </dgm:pt>
    <dgm:pt modelId="{AD6A7483-C005-4023-813D-35CBAA4CC623}" type="pres">
      <dgm:prSet presAssocID="{C4C453FC-40C2-4D5E-BFDE-26FFF9AD10C6}" presName="connector3" presStyleLbl="sibTrans2D1" presStyleIdx="2" presStyleCnt="3" custLinFactNeighborX="-11858"/>
      <dgm:spPr/>
      <dgm:t>
        <a:bodyPr/>
        <a:lstStyle/>
        <a:p>
          <a:endParaRPr lang="en-US"/>
        </a:p>
      </dgm:t>
    </dgm:pt>
  </dgm:ptLst>
  <dgm:cxnLst>
    <dgm:cxn modelId="{293C3A68-6F70-4745-B337-9323BF5264A3}" type="presOf" srcId="{C8DE2CA9-3F92-4BDF-A2E1-35F118C55616}" destId="{854D8A48-6A42-481D-8FCB-37D322B18662}" srcOrd="0" destOrd="0" presId="urn:microsoft.com/office/officeart/2005/8/layout/gear1"/>
    <dgm:cxn modelId="{B53CA001-7DDA-4BC0-8485-8D80EB326F32}" type="presOf" srcId="{4ED5999B-A1AC-4E84-9BED-166CCFC4E520}" destId="{38993380-C976-4095-A72D-CCAC07BE41FF}" srcOrd="1" destOrd="0" presId="urn:microsoft.com/office/officeart/2005/8/layout/gear1"/>
    <dgm:cxn modelId="{91DC3B14-F505-4E51-A534-7DE3B3B364E7}" srcId="{761CB611-FCA7-495A-AD82-34D75DFC354E}" destId="{1075CA9F-38B5-4B0F-83EE-26E7E7B10AEB}" srcOrd="0" destOrd="0" parTransId="{6DAB16A0-4C16-4D94-B4F6-2245BAB7F209}" sibTransId="{73669F69-2317-4F85-992D-4FF5D6A263E4}"/>
    <dgm:cxn modelId="{95325DD9-AFB0-4DFB-AC8B-209C44534739}" type="presOf" srcId="{C4C453FC-40C2-4D5E-BFDE-26FFF9AD10C6}" destId="{AD6A7483-C005-4023-813D-35CBAA4CC623}" srcOrd="0" destOrd="0" presId="urn:microsoft.com/office/officeart/2005/8/layout/gear1"/>
    <dgm:cxn modelId="{BC2A9B8E-DCD7-4FDF-A668-AD2C2072B34E}" type="presOf" srcId="{1075CA9F-38B5-4B0F-83EE-26E7E7B10AEB}" destId="{D156B474-D8A8-4DCF-B8BA-CCBF051E9367}" srcOrd="0" destOrd="0" presId="urn:microsoft.com/office/officeart/2005/8/layout/gear1"/>
    <dgm:cxn modelId="{459F9DD0-66BC-4A58-BFFC-12AC2CB8D0D4}" type="presOf" srcId="{73669F69-2317-4F85-992D-4FF5D6A263E4}" destId="{BD1CBAD6-33AA-4FB4-BB22-1BADD93B529A}" srcOrd="0" destOrd="0" presId="urn:microsoft.com/office/officeart/2005/8/layout/gear1"/>
    <dgm:cxn modelId="{08F18170-0B71-4EE3-B917-1DF50C6B14C9}" type="presOf" srcId="{4ED5999B-A1AC-4E84-9BED-166CCFC4E520}" destId="{9A34B51F-C298-4D6D-8BCE-6ED18D4084D3}" srcOrd="0" destOrd="0" presId="urn:microsoft.com/office/officeart/2005/8/layout/gear1"/>
    <dgm:cxn modelId="{5C56A986-3BA1-4346-B967-CF998EB60AAB}" type="presOf" srcId="{1075CA9F-38B5-4B0F-83EE-26E7E7B10AEB}" destId="{2B9743F6-2ADA-4DC4-A6E5-E77C4DE36125}" srcOrd="1" destOrd="0" presId="urn:microsoft.com/office/officeart/2005/8/layout/gear1"/>
    <dgm:cxn modelId="{589B0591-001A-4F68-8298-D76FB3DA4250}" type="presOf" srcId="{5D2E53DB-AE43-46B1-8F44-ED26BA4F7EF5}" destId="{8AA9080F-5024-4787-BE4D-FEDC81EB61E0}" srcOrd="2" destOrd="0" presId="urn:microsoft.com/office/officeart/2005/8/layout/gear1"/>
    <dgm:cxn modelId="{0F5C25F4-CD04-4001-83B3-3BC93533672E}" type="presOf" srcId="{5D2E53DB-AE43-46B1-8F44-ED26BA4F7EF5}" destId="{FC074897-DD04-40D7-9C89-362088EF057A}" srcOrd="3" destOrd="0" presId="urn:microsoft.com/office/officeart/2005/8/layout/gear1"/>
    <dgm:cxn modelId="{2FF4089D-63CD-464F-AEC5-B9DD978CBC6B}" type="presOf" srcId="{1075CA9F-38B5-4B0F-83EE-26E7E7B10AEB}" destId="{48AA3D13-EF0E-4582-B410-443671DD3B4B}" srcOrd="2" destOrd="0" presId="urn:microsoft.com/office/officeart/2005/8/layout/gear1"/>
    <dgm:cxn modelId="{F4822006-1DAC-4160-ABF2-612704AAF905}" srcId="{761CB611-FCA7-495A-AD82-34D75DFC354E}" destId="{4ED5999B-A1AC-4E84-9BED-166CCFC4E520}" srcOrd="1" destOrd="0" parTransId="{A812A30A-C288-4142-A488-11961B1EFF64}" sibTransId="{C8DE2CA9-3F92-4BDF-A2E1-35F118C55616}"/>
    <dgm:cxn modelId="{7AAB4855-C9F3-433C-9185-36DB60FCE858}" type="presOf" srcId="{5D2E53DB-AE43-46B1-8F44-ED26BA4F7EF5}" destId="{C36CFCC5-A8C2-40DD-93E0-8D8184295B32}" srcOrd="1" destOrd="0" presId="urn:microsoft.com/office/officeart/2005/8/layout/gear1"/>
    <dgm:cxn modelId="{78AFFB13-68F2-4864-B1C5-94889DDF0E5A}" type="presOf" srcId="{761CB611-FCA7-495A-AD82-34D75DFC354E}" destId="{5023F3FA-9DF6-43FB-8E96-1B64F366F2A5}" srcOrd="0" destOrd="0" presId="urn:microsoft.com/office/officeart/2005/8/layout/gear1"/>
    <dgm:cxn modelId="{180BD605-17A2-482E-9BC5-1EB3334F8B31}" srcId="{761CB611-FCA7-495A-AD82-34D75DFC354E}" destId="{5D2E53DB-AE43-46B1-8F44-ED26BA4F7EF5}" srcOrd="2" destOrd="0" parTransId="{A7EF270D-9F49-4BEB-ABFD-A274A38E2478}" sibTransId="{C4C453FC-40C2-4D5E-BFDE-26FFF9AD10C6}"/>
    <dgm:cxn modelId="{2BAC25AD-13C5-407C-B84F-FBA990771CF3}" type="presOf" srcId="{5D2E53DB-AE43-46B1-8F44-ED26BA4F7EF5}" destId="{DBA314E5-2FB5-474F-A1BE-7A21DEE4CBD5}" srcOrd="0" destOrd="0" presId="urn:microsoft.com/office/officeart/2005/8/layout/gear1"/>
    <dgm:cxn modelId="{52966864-A9F5-45FC-A0D3-5567D14DDEBE}" type="presOf" srcId="{4ED5999B-A1AC-4E84-9BED-166CCFC4E520}" destId="{A8E9FB7B-7B60-47AD-9886-E7A569D9261B}" srcOrd="2" destOrd="0" presId="urn:microsoft.com/office/officeart/2005/8/layout/gear1"/>
    <dgm:cxn modelId="{03EC42C4-4FE7-48B6-BA99-0CA97B1D5FA1}" type="presParOf" srcId="{5023F3FA-9DF6-43FB-8E96-1B64F366F2A5}" destId="{D156B474-D8A8-4DCF-B8BA-CCBF051E9367}" srcOrd="0" destOrd="0" presId="urn:microsoft.com/office/officeart/2005/8/layout/gear1"/>
    <dgm:cxn modelId="{5E1772D9-7E9E-4D4D-968E-F4A2109B1C64}" type="presParOf" srcId="{5023F3FA-9DF6-43FB-8E96-1B64F366F2A5}" destId="{2B9743F6-2ADA-4DC4-A6E5-E77C4DE36125}" srcOrd="1" destOrd="0" presId="urn:microsoft.com/office/officeart/2005/8/layout/gear1"/>
    <dgm:cxn modelId="{36F79F18-0681-4B6B-850F-610A267A7604}" type="presParOf" srcId="{5023F3FA-9DF6-43FB-8E96-1B64F366F2A5}" destId="{48AA3D13-EF0E-4582-B410-443671DD3B4B}" srcOrd="2" destOrd="0" presId="urn:microsoft.com/office/officeart/2005/8/layout/gear1"/>
    <dgm:cxn modelId="{70BF4E06-49E3-4A8E-801D-845B8402EAD9}" type="presParOf" srcId="{5023F3FA-9DF6-43FB-8E96-1B64F366F2A5}" destId="{9A34B51F-C298-4D6D-8BCE-6ED18D4084D3}" srcOrd="3" destOrd="0" presId="urn:microsoft.com/office/officeart/2005/8/layout/gear1"/>
    <dgm:cxn modelId="{F93DF78A-1CF9-4D16-8F69-0D819419E004}" type="presParOf" srcId="{5023F3FA-9DF6-43FB-8E96-1B64F366F2A5}" destId="{38993380-C976-4095-A72D-CCAC07BE41FF}" srcOrd="4" destOrd="0" presId="urn:microsoft.com/office/officeart/2005/8/layout/gear1"/>
    <dgm:cxn modelId="{67DAD913-DFB4-4DDF-B77C-32E311E7475B}" type="presParOf" srcId="{5023F3FA-9DF6-43FB-8E96-1B64F366F2A5}" destId="{A8E9FB7B-7B60-47AD-9886-E7A569D9261B}" srcOrd="5" destOrd="0" presId="urn:microsoft.com/office/officeart/2005/8/layout/gear1"/>
    <dgm:cxn modelId="{0F282125-75F0-48DD-AA7B-3D8DB08B4A78}" type="presParOf" srcId="{5023F3FA-9DF6-43FB-8E96-1B64F366F2A5}" destId="{DBA314E5-2FB5-474F-A1BE-7A21DEE4CBD5}" srcOrd="6" destOrd="0" presId="urn:microsoft.com/office/officeart/2005/8/layout/gear1"/>
    <dgm:cxn modelId="{269372CB-05E2-421B-AB50-E09822F612A3}" type="presParOf" srcId="{5023F3FA-9DF6-43FB-8E96-1B64F366F2A5}" destId="{C36CFCC5-A8C2-40DD-93E0-8D8184295B32}" srcOrd="7" destOrd="0" presId="urn:microsoft.com/office/officeart/2005/8/layout/gear1"/>
    <dgm:cxn modelId="{FB5BF5A0-1583-470F-8D6B-590C8E5084A5}" type="presParOf" srcId="{5023F3FA-9DF6-43FB-8E96-1B64F366F2A5}" destId="{8AA9080F-5024-4787-BE4D-FEDC81EB61E0}" srcOrd="8" destOrd="0" presId="urn:microsoft.com/office/officeart/2005/8/layout/gear1"/>
    <dgm:cxn modelId="{DFD43599-F51A-45B5-B38C-6A80453DE462}" type="presParOf" srcId="{5023F3FA-9DF6-43FB-8E96-1B64F366F2A5}" destId="{FC074897-DD04-40D7-9C89-362088EF057A}" srcOrd="9" destOrd="0" presId="urn:microsoft.com/office/officeart/2005/8/layout/gear1"/>
    <dgm:cxn modelId="{4FE5024E-C616-4555-BF70-1F3B96EBB0A0}" type="presParOf" srcId="{5023F3FA-9DF6-43FB-8E96-1B64F366F2A5}" destId="{BD1CBAD6-33AA-4FB4-BB22-1BADD93B529A}" srcOrd="10" destOrd="0" presId="urn:microsoft.com/office/officeart/2005/8/layout/gear1"/>
    <dgm:cxn modelId="{2383ECC4-C136-4075-9DD8-D6202DA4D400}" type="presParOf" srcId="{5023F3FA-9DF6-43FB-8E96-1B64F366F2A5}" destId="{854D8A48-6A42-481D-8FCB-37D322B18662}" srcOrd="11" destOrd="0" presId="urn:microsoft.com/office/officeart/2005/8/layout/gear1"/>
    <dgm:cxn modelId="{39321A15-9391-4F4B-B63C-033805A5118D}" type="presParOf" srcId="{5023F3FA-9DF6-43FB-8E96-1B64F366F2A5}" destId="{AD6A7483-C005-4023-813D-35CBAA4CC623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68CAEB4-DFB6-4294-AA48-741B299DF564}" type="doc">
      <dgm:prSet loTypeId="urn:microsoft.com/office/officeart/2005/8/layout/hList7" loCatId="process" qsTypeId="urn:microsoft.com/office/officeart/2005/8/quickstyle/simple2" qsCatId="simple" csTypeId="urn:microsoft.com/office/officeart/2005/8/colors/accent1_2" csCatId="accent1" phldr="1"/>
      <dgm:spPr/>
    </dgm:pt>
    <dgm:pt modelId="{952BA8D4-A8E4-4618-B4FE-6560B6F7C1E6}">
      <dgm:prSet phldrT="[Text]" custT="1"/>
      <dgm:spPr>
        <a:solidFill>
          <a:schemeClr val="accent1">
            <a:hueOff val="0"/>
            <a:satOff val="0"/>
            <a:lumOff val="0"/>
            <a:alpha val="99000"/>
          </a:schemeClr>
        </a:solidFill>
      </dgm:spPr>
      <dgm:t>
        <a:bodyPr/>
        <a:lstStyle/>
        <a:p>
          <a:r>
            <a:rPr lang="en-US" sz="2200" b="1" dirty="0" smtClean="0"/>
            <a:t>Develop an Assessment Framework</a:t>
          </a:r>
          <a:endParaRPr lang="en-US" sz="2200" b="1" dirty="0"/>
        </a:p>
      </dgm:t>
    </dgm:pt>
    <dgm:pt modelId="{CEADDFF1-A542-4F01-8B77-309C3341E69F}" type="parTrans" cxnId="{4A2880BC-66D3-448F-B427-E97F5435A1BE}">
      <dgm:prSet/>
      <dgm:spPr/>
      <dgm:t>
        <a:bodyPr/>
        <a:lstStyle/>
        <a:p>
          <a:endParaRPr lang="en-US" sz="2200"/>
        </a:p>
      </dgm:t>
    </dgm:pt>
    <dgm:pt modelId="{1B916527-9F97-40EB-B127-97E7547C34B0}" type="sibTrans" cxnId="{4A2880BC-66D3-448F-B427-E97F5435A1BE}">
      <dgm:prSet/>
      <dgm:spPr/>
      <dgm:t>
        <a:bodyPr/>
        <a:lstStyle/>
        <a:p>
          <a:endParaRPr lang="en-US" sz="2200"/>
        </a:p>
      </dgm:t>
    </dgm:pt>
    <dgm:pt modelId="{D403EF57-3C2C-407C-8FBD-22E8B4339CA7}">
      <dgm:prSet phldrT="[Text]" custT="1"/>
      <dgm:spPr>
        <a:solidFill>
          <a:schemeClr val="accent1">
            <a:hueOff val="0"/>
            <a:satOff val="0"/>
            <a:lumOff val="0"/>
            <a:alpha val="99000"/>
          </a:schemeClr>
        </a:solidFill>
      </dgm:spPr>
      <dgm:t>
        <a:bodyPr/>
        <a:lstStyle/>
        <a:p>
          <a:r>
            <a:rPr lang="en-US" sz="2200" b="1" dirty="0" smtClean="0"/>
            <a:t>Interconnection Technical Requirements</a:t>
          </a:r>
          <a:endParaRPr lang="en-US" sz="2200" b="1" dirty="0"/>
        </a:p>
      </dgm:t>
    </dgm:pt>
    <dgm:pt modelId="{34A81DB4-550E-4932-B3E1-097C73DB085A}" type="parTrans" cxnId="{B7536FEF-62DA-40AA-A5BA-A2B5B792E2A3}">
      <dgm:prSet/>
      <dgm:spPr/>
      <dgm:t>
        <a:bodyPr/>
        <a:lstStyle/>
        <a:p>
          <a:endParaRPr lang="en-US" sz="2200"/>
        </a:p>
      </dgm:t>
    </dgm:pt>
    <dgm:pt modelId="{B02A97CA-C0C3-4039-8032-DC9D89C2CBC2}" type="sibTrans" cxnId="{B7536FEF-62DA-40AA-A5BA-A2B5B792E2A3}">
      <dgm:prSet/>
      <dgm:spPr/>
      <dgm:t>
        <a:bodyPr/>
        <a:lstStyle/>
        <a:p>
          <a:endParaRPr lang="en-US" sz="2200"/>
        </a:p>
      </dgm:t>
    </dgm:pt>
    <dgm:pt modelId="{AF3DF2C9-FBB1-4240-96DC-FFA8053A265E}">
      <dgm:prSet phldrT="[Text]" custT="1"/>
      <dgm:spPr>
        <a:solidFill>
          <a:schemeClr val="accent1">
            <a:hueOff val="0"/>
            <a:satOff val="0"/>
            <a:lumOff val="0"/>
            <a:alpha val="99000"/>
          </a:schemeClr>
        </a:solidFill>
      </dgm:spPr>
      <dgm:t>
        <a:bodyPr/>
        <a:lstStyle/>
        <a:p>
          <a:r>
            <a:rPr lang="en-US" sz="2200" b="1" dirty="0" smtClean="0"/>
            <a:t>Integrated Grid Planning &amp; Operations</a:t>
          </a:r>
          <a:endParaRPr lang="en-US" sz="2200" b="1" dirty="0"/>
        </a:p>
      </dgm:t>
    </dgm:pt>
    <dgm:pt modelId="{64264880-7FA1-4245-8AE6-77F74827D49C}" type="parTrans" cxnId="{EE8039C0-1737-49A6-83AF-E99BEC5BA482}">
      <dgm:prSet/>
      <dgm:spPr/>
      <dgm:t>
        <a:bodyPr/>
        <a:lstStyle/>
        <a:p>
          <a:endParaRPr lang="en-US" sz="2200"/>
        </a:p>
      </dgm:t>
    </dgm:pt>
    <dgm:pt modelId="{484ECD53-D0B6-470C-B756-231EC61D2CF7}" type="sibTrans" cxnId="{EE8039C0-1737-49A6-83AF-E99BEC5BA482}">
      <dgm:prSet/>
      <dgm:spPr/>
      <dgm:t>
        <a:bodyPr/>
        <a:lstStyle/>
        <a:p>
          <a:endParaRPr lang="en-US" sz="2200"/>
        </a:p>
      </dgm:t>
    </dgm:pt>
    <dgm:pt modelId="{2558D3CB-498B-4902-B7CC-32C85450DD6B}" type="pres">
      <dgm:prSet presAssocID="{D68CAEB4-DFB6-4294-AA48-741B299DF564}" presName="Name0" presStyleCnt="0">
        <dgm:presLayoutVars>
          <dgm:dir/>
          <dgm:resizeHandles val="exact"/>
        </dgm:presLayoutVars>
      </dgm:prSet>
      <dgm:spPr/>
    </dgm:pt>
    <dgm:pt modelId="{9142AEFC-DEE7-4D2B-A7A0-B5BEEB90C079}" type="pres">
      <dgm:prSet presAssocID="{D68CAEB4-DFB6-4294-AA48-741B299DF564}" presName="fgShape" presStyleLbl="fgShp" presStyleIdx="0" presStyleCnt="1"/>
      <dgm:spPr/>
    </dgm:pt>
    <dgm:pt modelId="{E7CCFCC3-6608-400B-A84D-42B63F690C1B}" type="pres">
      <dgm:prSet presAssocID="{D68CAEB4-DFB6-4294-AA48-741B299DF564}" presName="linComp" presStyleCnt="0"/>
      <dgm:spPr/>
    </dgm:pt>
    <dgm:pt modelId="{59688E7F-4401-4DC2-A128-BBA312059801}" type="pres">
      <dgm:prSet presAssocID="{952BA8D4-A8E4-4618-B4FE-6560B6F7C1E6}" presName="compNode" presStyleCnt="0"/>
      <dgm:spPr/>
    </dgm:pt>
    <dgm:pt modelId="{44DE7BAC-A2F0-4BE6-B6A2-6D3A6698CBD8}" type="pres">
      <dgm:prSet presAssocID="{952BA8D4-A8E4-4618-B4FE-6560B6F7C1E6}" presName="bkgdShape" presStyleLbl="node1" presStyleIdx="0" presStyleCnt="3"/>
      <dgm:spPr/>
      <dgm:t>
        <a:bodyPr/>
        <a:lstStyle/>
        <a:p>
          <a:endParaRPr lang="en-US"/>
        </a:p>
      </dgm:t>
    </dgm:pt>
    <dgm:pt modelId="{A2B665E6-E7BE-4B7E-AC84-EE762695884F}" type="pres">
      <dgm:prSet presAssocID="{952BA8D4-A8E4-4618-B4FE-6560B6F7C1E6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3D216E-1365-4B37-ACF2-59DF45A0F8C4}" type="pres">
      <dgm:prSet presAssocID="{952BA8D4-A8E4-4618-B4FE-6560B6F7C1E6}" presName="invisiNode" presStyleLbl="node1" presStyleIdx="0" presStyleCnt="3"/>
      <dgm:spPr/>
    </dgm:pt>
    <dgm:pt modelId="{04951599-A893-462E-92BF-6582E7792AF3}" type="pres">
      <dgm:prSet presAssocID="{952BA8D4-A8E4-4618-B4FE-6560B6F7C1E6}" presName="imagNode" presStyleLbl="fgImgPlace1" presStyleIdx="0" presStyleCnt="3" custScaleX="115471" custScaleY="11789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45F05EE-C4EB-45E4-B577-F125A4EDBDAE}" type="pres">
      <dgm:prSet presAssocID="{1B916527-9F97-40EB-B127-97E7547C34B0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13B01C5-4C2C-493C-B3C9-C150A9DAAB81}" type="pres">
      <dgm:prSet presAssocID="{D403EF57-3C2C-407C-8FBD-22E8B4339CA7}" presName="compNode" presStyleCnt="0"/>
      <dgm:spPr/>
    </dgm:pt>
    <dgm:pt modelId="{3F92AFE2-EEC9-4D4E-B62B-E0C7E2000635}" type="pres">
      <dgm:prSet presAssocID="{D403EF57-3C2C-407C-8FBD-22E8B4339CA7}" presName="bkgdShape" presStyleLbl="node1" presStyleIdx="1" presStyleCnt="3"/>
      <dgm:spPr/>
      <dgm:t>
        <a:bodyPr/>
        <a:lstStyle/>
        <a:p>
          <a:endParaRPr lang="en-US"/>
        </a:p>
      </dgm:t>
    </dgm:pt>
    <dgm:pt modelId="{5B7EC618-07DD-4062-A371-A5BDD7D4A4B9}" type="pres">
      <dgm:prSet presAssocID="{D403EF57-3C2C-407C-8FBD-22E8B4339CA7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7DC1EB-6DED-406B-8504-5ED2B1EB5592}" type="pres">
      <dgm:prSet presAssocID="{D403EF57-3C2C-407C-8FBD-22E8B4339CA7}" presName="invisiNode" presStyleLbl="node1" presStyleIdx="1" presStyleCnt="3"/>
      <dgm:spPr/>
    </dgm:pt>
    <dgm:pt modelId="{007953EB-1F87-4D13-A79F-5AFCCC5D64B2}" type="pres">
      <dgm:prSet presAssocID="{D403EF57-3C2C-407C-8FBD-22E8B4339CA7}" presName="imagNode" presStyleLbl="fgImgPlace1" presStyleIdx="1" presStyleCnt="3" custScaleX="115471" custScaleY="11789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62578E1-019C-47C2-AF0E-26BCA6FB6D8F}" type="pres">
      <dgm:prSet presAssocID="{B02A97CA-C0C3-4039-8032-DC9D89C2CBC2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DF08D9E-D9ED-4A93-A700-CE0B2F6EC752}" type="pres">
      <dgm:prSet presAssocID="{AF3DF2C9-FBB1-4240-96DC-FFA8053A265E}" presName="compNode" presStyleCnt="0"/>
      <dgm:spPr/>
    </dgm:pt>
    <dgm:pt modelId="{0EA14233-11D4-4D3C-B127-0ED2BC09E0A0}" type="pres">
      <dgm:prSet presAssocID="{AF3DF2C9-FBB1-4240-96DC-FFA8053A265E}" presName="bkgdShape" presStyleLbl="node1" presStyleIdx="2" presStyleCnt="3"/>
      <dgm:spPr/>
      <dgm:t>
        <a:bodyPr/>
        <a:lstStyle/>
        <a:p>
          <a:endParaRPr lang="en-US"/>
        </a:p>
      </dgm:t>
    </dgm:pt>
    <dgm:pt modelId="{70CF082F-AB8D-4A1F-AF03-AAE11CC6FD30}" type="pres">
      <dgm:prSet presAssocID="{AF3DF2C9-FBB1-4240-96DC-FFA8053A265E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F2C87B-B1AC-4C75-B4F1-27CE72C81A56}" type="pres">
      <dgm:prSet presAssocID="{AF3DF2C9-FBB1-4240-96DC-FFA8053A265E}" presName="invisiNode" presStyleLbl="node1" presStyleIdx="2" presStyleCnt="3"/>
      <dgm:spPr/>
    </dgm:pt>
    <dgm:pt modelId="{DAF823F1-77FB-443B-91A8-A9FB76EE2D9A}" type="pres">
      <dgm:prSet presAssocID="{AF3DF2C9-FBB1-4240-96DC-FFA8053A265E}" presName="imagNode" presStyleLbl="fgImgPlace1" presStyleIdx="2" presStyleCnt="3" custScaleX="115471" custScaleY="11789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CD445846-FC33-41FF-976E-E6A5C27F13BF}" type="presOf" srcId="{AF3DF2C9-FBB1-4240-96DC-FFA8053A265E}" destId="{70CF082F-AB8D-4A1F-AF03-AAE11CC6FD30}" srcOrd="1" destOrd="0" presId="urn:microsoft.com/office/officeart/2005/8/layout/hList7"/>
    <dgm:cxn modelId="{51B4301D-5BEB-4EE7-B213-6AFAEC4610A1}" type="presOf" srcId="{AF3DF2C9-FBB1-4240-96DC-FFA8053A265E}" destId="{0EA14233-11D4-4D3C-B127-0ED2BC09E0A0}" srcOrd="0" destOrd="0" presId="urn:microsoft.com/office/officeart/2005/8/layout/hList7"/>
    <dgm:cxn modelId="{78E526DF-9467-4C34-A370-65AA23CADE94}" type="presOf" srcId="{952BA8D4-A8E4-4618-B4FE-6560B6F7C1E6}" destId="{44DE7BAC-A2F0-4BE6-B6A2-6D3A6698CBD8}" srcOrd="0" destOrd="0" presId="urn:microsoft.com/office/officeart/2005/8/layout/hList7"/>
    <dgm:cxn modelId="{789FEA3F-522E-4436-9A5A-031C01A34CAD}" type="presOf" srcId="{B02A97CA-C0C3-4039-8032-DC9D89C2CBC2}" destId="{262578E1-019C-47C2-AF0E-26BCA6FB6D8F}" srcOrd="0" destOrd="0" presId="urn:microsoft.com/office/officeart/2005/8/layout/hList7"/>
    <dgm:cxn modelId="{4A2880BC-66D3-448F-B427-E97F5435A1BE}" srcId="{D68CAEB4-DFB6-4294-AA48-741B299DF564}" destId="{952BA8D4-A8E4-4618-B4FE-6560B6F7C1E6}" srcOrd="0" destOrd="0" parTransId="{CEADDFF1-A542-4F01-8B77-309C3341E69F}" sibTransId="{1B916527-9F97-40EB-B127-97E7547C34B0}"/>
    <dgm:cxn modelId="{EB04896E-7A4B-4AE8-B6CC-4336E0ED7E11}" type="presOf" srcId="{952BA8D4-A8E4-4618-B4FE-6560B6F7C1E6}" destId="{A2B665E6-E7BE-4B7E-AC84-EE762695884F}" srcOrd="1" destOrd="0" presId="urn:microsoft.com/office/officeart/2005/8/layout/hList7"/>
    <dgm:cxn modelId="{EE8039C0-1737-49A6-83AF-E99BEC5BA482}" srcId="{D68CAEB4-DFB6-4294-AA48-741B299DF564}" destId="{AF3DF2C9-FBB1-4240-96DC-FFA8053A265E}" srcOrd="2" destOrd="0" parTransId="{64264880-7FA1-4245-8AE6-77F74827D49C}" sibTransId="{484ECD53-D0B6-470C-B756-231EC61D2CF7}"/>
    <dgm:cxn modelId="{8892FE94-B047-4AD3-9BCB-9741B2388A48}" type="presOf" srcId="{1B916527-9F97-40EB-B127-97E7547C34B0}" destId="{A45F05EE-C4EB-45E4-B577-F125A4EDBDAE}" srcOrd="0" destOrd="0" presId="urn:microsoft.com/office/officeart/2005/8/layout/hList7"/>
    <dgm:cxn modelId="{B7536FEF-62DA-40AA-A5BA-A2B5B792E2A3}" srcId="{D68CAEB4-DFB6-4294-AA48-741B299DF564}" destId="{D403EF57-3C2C-407C-8FBD-22E8B4339CA7}" srcOrd="1" destOrd="0" parTransId="{34A81DB4-550E-4932-B3E1-097C73DB085A}" sibTransId="{B02A97CA-C0C3-4039-8032-DC9D89C2CBC2}"/>
    <dgm:cxn modelId="{8D2C306F-C626-4B83-950C-8D6318753770}" type="presOf" srcId="{D403EF57-3C2C-407C-8FBD-22E8B4339CA7}" destId="{5B7EC618-07DD-4062-A371-A5BDD7D4A4B9}" srcOrd="1" destOrd="0" presId="urn:microsoft.com/office/officeart/2005/8/layout/hList7"/>
    <dgm:cxn modelId="{DB9FE947-DCE2-43B0-B99E-C6C7B5C5920C}" type="presOf" srcId="{D403EF57-3C2C-407C-8FBD-22E8B4339CA7}" destId="{3F92AFE2-EEC9-4D4E-B62B-E0C7E2000635}" srcOrd="0" destOrd="0" presId="urn:microsoft.com/office/officeart/2005/8/layout/hList7"/>
    <dgm:cxn modelId="{D50E59CC-AFC9-43DF-AA42-15820A3D25DD}" type="presOf" srcId="{D68CAEB4-DFB6-4294-AA48-741B299DF564}" destId="{2558D3CB-498B-4902-B7CC-32C85450DD6B}" srcOrd="0" destOrd="0" presId="urn:microsoft.com/office/officeart/2005/8/layout/hList7"/>
    <dgm:cxn modelId="{E3A5B731-221A-4FD7-9AC5-3D37B49FFD8C}" type="presParOf" srcId="{2558D3CB-498B-4902-B7CC-32C85450DD6B}" destId="{9142AEFC-DEE7-4D2B-A7A0-B5BEEB90C079}" srcOrd="0" destOrd="0" presId="urn:microsoft.com/office/officeart/2005/8/layout/hList7"/>
    <dgm:cxn modelId="{8BEBF141-B492-4295-AA44-D438AFA2BD8C}" type="presParOf" srcId="{2558D3CB-498B-4902-B7CC-32C85450DD6B}" destId="{E7CCFCC3-6608-400B-A84D-42B63F690C1B}" srcOrd="1" destOrd="0" presId="urn:microsoft.com/office/officeart/2005/8/layout/hList7"/>
    <dgm:cxn modelId="{E7D69C8B-4376-49A6-9D30-F70D10C4A8B8}" type="presParOf" srcId="{E7CCFCC3-6608-400B-A84D-42B63F690C1B}" destId="{59688E7F-4401-4DC2-A128-BBA312059801}" srcOrd="0" destOrd="0" presId="urn:microsoft.com/office/officeart/2005/8/layout/hList7"/>
    <dgm:cxn modelId="{8E17E2CA-C9AB-4EF0-988E-FDE5007E027E}" type="presParOf" srcId="{59688E7F-4401-4DC2-A128-BBA312059801}" destId="{44DE7BAC-A2F0-4BE6-B6A2-6D3A6698CBD8}" srcOrd="0" destOrd="0" presId="urn:microsoft.com/office/officeart/2005/8/layout/hList7"/>
    <dgm:cxn modelId="{D6468365-E653-43FA-B256-C74ACC75985D}" type="presParOf" srcId="{59688E7F-4401-4DC2-A128-BBA312059801}" destId="{A2B665E6-E7BE-4B7E-AC84-EE762695884F}" srcOrd="1" destOrd="0" presId="urn:microsoft.com/office/officeart/2005/8/layout/hList7"/>
    <dgm:cxn modelId="{B9C14547-D594-4884-A719-FCDE3AD55EEC}" type="presParOf" srcId="{59688E7F-4401-4DC2-A128-BBA312059801}" destId="{823D216E-1365-4B37-ACF2-59DF45A0F8C4}" srcOrd="2" destOrd="0" presId="urn:microsoft.com/office/officeart/2005/8/layout/hList7"/>
    <dgm:cxn modelId="{650FF31A-82EB-439F-9561-18E44B5579BA}" type="presParOf" srcId="{59688E7F-4401-4DC2-A128-BBA312059801}" destId="{04951599-A893-462E-92BF-6582E7792AF3}" srcOrd="3" destOrd="0" presId="urn:microsoft.com/office/officeart/2005/8/layout/hList7"/>
    <dgm:cxn modelId="{D33A9DC7-57D5-4340-8A2B-C8370D5E8CAD}" type="presParOf" srcId="{E7CCFCC3-6608-400B-A84D-42B63F690C1B}" destId="{A45F05EE-C4EB-45E4-B577-F125A4EDBDAE}" srcOrd="1" destOrd="0" presId="urn:microsoft.com/office/officeart/2005/8/layout/hList7"/>
    <dgm:cxn modelId="{2A9CA7A2-5B45-430B-8C60-86991EA4A8DF}" type="presParOf" srcId="{E7CCFCC3-6608-400B-A84D-42B63F690C1B}" destId="{313B01C5-4C2C-493C-B3C9-C150A9DAAB81}" srcOrd="2" destOrd="0" presId="urn:microsoft.com/office/officeart/2005/8/layout/hList7"/>
    <dgm:cxn modelId="{60E96776-5117-40FE-9658-C7244A481C8A}" type="presParOf" srcId="{313B01C5-4C2C-493C-B3C9-C150A9DAAB81}" destId="{3F92AFE2-EEC9-4D4E-B62B-E0C7E2000635}" srcOrd="0" destOrd="0" presId="urn:microsoft.com/office/officeart/2005/8/layout/hList7"/>
    <dgm:cxn modelId="{4E10CE29-7E68-445E-B680-B44FFFB49BF8}" type="presParOf" srcId="{313B01C5-4C2C-493C-B3C9-C150A9DAAB81}" destId="{5B7EC618-07DD-4062-A371-A5BDD7D4A4B9}" srcOrd="1" destOrd="0" presId="urn:microsoft.com/office/officeart/2005/8/layout/hList7"/>
    <dgm:cxn modelId="{253FDEC2-74A3-4568-9E0A-E7B96F7F119B}" type="presParOf" srcId="{313B01C5-4C2C-493C-B3C9-C150A9DAAB81}" destId="{477DC1EB-6DED-406B-8504-5ED2B1EB5592}" srcOrd="2" destOrd="0" presId="urn:microsoft.com/office/officeart/2005/8/layout/hList7"/>
    <dgm:cxn modelId="{36481FED-709F-4328-AEF4-9C1605EFFE84}" type="presParOf" srcId="{313B01C5-4C2C-493C-B3C9-C150A9DAAB81}" destId="{007953EB-1F87-4D13-A79F-5AFCCC5D64B2}" srcOrd="3" destOrd="0" presId="urn:microsoft.com/office/officeart/2005/8/layout/hList7"/>
    <dgm:cxn modelId="{413951BC-4952-4C26-89BD-2C568EC4E75E}" type="presParOf" srcId="{E7CCFCC3-6608-400B-A84D-42B63F690C1B}" destId="{262578E1-019C-47C2-AF0E-26BCA6FB6D8F}" srcOrd="3" destOrd="0" presId="urn:microsoft.com/office/officeart/2005/8/layout/hList7"/>
    <dgm:cxn modelId="{D2C55832-3406-4797-9C73-E31F6D23C17E}" type="presParOf" srcId="{E7CCFCC3-6608-400B-A84D-42B63F690C1B}" destId="{3DF08D9E-D9ED-4A93-A700-CE0B2F6EC752}" srcOrd="4" destOrd="0" presId="urn:microsoft.com/office/officeart/2005/8/layout/hList7"/>
    <dgm:cxn modelId="{7E4F77EE-E4C0-406C-BF86-AEB179F0BC5F}" type="presParOf" srcId="{3DF08D9E-D9ED-4A93-A700-CE0B2F6EC752}" destId="{0EA14233-11D4-4D3C-B127-0ED2BC09E0A0}" srcOrd="0" destOrd="0" presId="urn:microsoft.com/office/officeart/2005/8/layout/hList7"/>
    <dgm:cxn modelId="{A99A43A7-60A8-41CF-8A0C-246DC0FF532A}" type="presParOf" srcId="{3DF08D9E-D9ED-4A93-A700-CE0B2F6EC752}" destId="{70CF082F-AB8D-4A1F-AF03-AAE11CC6FD30}" srcOrd="1" destOrd="0" presId="urn:microsoft.com/office/officeart/2005/8/layout/hList7"/>
    <dgm:cxn modelId="{37223EB6-A566-4AF5-B3C4-AF1F049309CE}" type="presParOf" srcId="{3DF08D9E-D9ED-4A93-A700-CE0B2F6EC752}" destId="{BEF2C87B-B1AC-4C75-B4F1-27CE72C81A56}" srcOrd="2" destOrd="0" presId="urn:microsoft.com/office/officeart/2005/8/layout/hList7"/>
    <dgm:cxn modelId="{CEACA0D3-7797-4A37-A8F1-66DA823739D0}" type="presParOf" srcId="{3DF08D9E-D9ED-4A93-A700-CE0B2F6EC752}" destId="{DAF823F1-77FB-443B-91A8-A9FB76EE2D9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DE7BAC-A2F0-4BE6-B6A2-6D3A6698CBD8}">
      <dsp:nvSpPr>
        <dsp:cNvPr id="0" name=""/>
        <dsp:cNvSpPr/>
      </dsp:nvSpPr>
      <dsp:spPr>
        <a:xfrm>
          <a:off x="1589" y="0"/>
          <a:ext cx="2473219" cy="49743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99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Develop an Assessment Framework</a:t>
          </a:r>
          <a:endParaRPr lang="en-US" sz="2200" b="1" kern="1200" dirty="0"/>
        </a:p>
      </dsp:txBody>
      <dsp:txXfrm>
        <a:off x="1589" y="1989734"/>
        <a:ext cx="2473219" cy="1989734"/>
      </dsp:txXfrm>
    </dsp:sp>
    <dsp:sp modelId="{04951599-A893-462E-92BF-6582E7792AF3}">
      <dsp:nvSpPr>
        <dsp:cNvPr id="0" name=""/>
        <dsp:cNvSpPr/>
      </dsp:nvSpPr>
      <dsp:spPr>
        <a:xfrm>
          <a:off x="281837" y="150248"/>
          <a:ext cx="1912723" cy="195287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F92AFE2-EEC9-4D4E-B62B-E0C7E2000635}">
      <dsp:nvSpPr>
        <dsp:cNvPr id="0" name=""/>
        <dsp:cNvSpPr/>
      </dsp:nvSpPr>
      <dsp:spPr>
        <a:xfrm>
          <a:off x="2549006" y="0"/>
          <a:ext cx="2473219" cy="49743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99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Interconnection Technical Requirements</a:t>
          </a:r>
          <a:endParaRPr lang="en-US" sz="2200" b="1" kern="1200" dirty="0"/>
        </a:p>
      </dsp:txBody>
      <dsp:txXfrm>
        <a:off x="2549006" y="1989734"/>
        <a:ext cx="2473219" cy="1989734"/>
      </dsp:txXfrm>
    </dsp:sp>
    <dsp:sp modelId="{007953EB-1F87-4D13-A79F-5AFCCC5D64B2}">
      <dsp:nvSpPr>
        <dsp:cNvPr id="0" name=""/>
        <dsp:cNvSpPr/>
      </dsp:nvSpPr>
      <dsp:spPr>
        <a:xfrm>
          <a:off x="2829254" y="150248"/>
          <a:ext cx="1912723" cy="195287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EA14233-11D4-4D3C-B127-0ED2BC09E0A0}">
      <dsp:nvSpPr>
        <dsp:cNvPr id="0" name=""/>
        <dsp:cNvSpPr/>
      </dsp:nvSpPr>
      <dsp:spPr>
        <a:xfrm>
          <a:off x="5096422" y="0"/>
          <a:ext cx="2473219" cy="49743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99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Integrated Grid Planning &amp; Operations</a:t>
          </a:r>
          <a:endParaRPr lang="en-US" sz="2200" b="1" kern="1200" dirty="0"/>
        </a:p>
      </dsp:txBody>
      <dsp:txXfrm>
        <a:off x="5096422" y="1989734"/>
        <a:ext cx="2473219" cy="1989734"/>
      </dsp:txXfrm>
    </dsp:sp>
    <dsp:sp modelId="{DAF823F1-77FB-443B-91A8-A9FB76EE2D9A}">
      <dsp:nvSpPr>
        <dsp:cNvPr id="0" name=""/>
        <dsp:cNvSpPr/>
      </dsp:nvSpPr>
      <dsp:spPr>
        <a:xfrm>
          <a:off x="5376670" y="150248"/>
          <a:ext cx="1912723" cy="195287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142AEFC-DEE7-4D2B-A7A0-B5BEEB90C079}">
      <dsp:nvSpPr>
        <dsp:cNvPr id="0" name=""/>
        <dsp:cNvSpPr/>
      </dsp:nvSpPr>
      <dsp:spPr>
        <a:xfrm>
          <a:off x="302849" y="3979468"/>
          <a:ext cx="6965533" cy="74615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7D1E70-33FC-497B-B367-C5479F4CCF05}">
      <dsp:nvSpPr>
        <dsp:cNvPr id="0" name=""/>
        <dsp:cNvSpPr/>
      </dsp:nvSpPr>
      <dsp:spPr>
        <a:xfrm>
          <a:off x="0" y="6325"/>
          <a:ext cx="4472609" cy="3475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Interconnection Rules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6325"/>
        <a:ext cx="4472609" cy="347551"/>
      </dsp:txXfrm>
    </dsp:sp>
    <dsp:sp modelId="{6F75C84B-0944-4D94-88CF-0D166FBFDF3B}">
      <dsp:nvSpPr>
        <dsp:cNvPr id="0" name=""/>
        <dsp:cNvSpPr/>
      </dsp:nvSpPr>
      <dsp:spPr>
        <a:xfrm>
          <a:off x="0" y="353876"/>
          <a:ext cx="4472609" cy="1564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005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Responding to frequency variations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Voltage support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Ride through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000" kern="1200" dirty="0"/>
        </a:p>
      </dsp:txBody>
      <dsp:txXfrm>
        <a:off x="0" y="353876"/>
        <a:ext cx="4472609" cy="1564920"/>
      </dsp:txXfrm>
    </dsp:sp>
    <dsp:sp modelId="{D23B9DFA-C7D1-4DCF-90AF-953FA2C0B5FA}">
      <dsp:nvSpPr>
        <dsp:cNvPr id="0" name=""/>
        <dsp:cNvSpPr/>
      </dsp:nvSpPr>
      <dsp:spPr>
        <a:xfrm>
          <a:off x="0" y="1918796"/>
          <a:ext cx="4472609" cy="3273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Grid Infrastructure Upgrades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1918796"/>
        <a:ext cx="4472609" cy="327363"/>
      </dsp:txXfrm>
    </dsp:sp>
    <dsp:sp modelId="{66AD0147-04DF-4250-BD14-A74E410213F2}">
      <dsp:nvSpPr>
        <dsp:cNvPr id="0" name=""/>
        <dsp:cNvSpPr/>
      </dsp:nvSpPr>
      <dsp:spPr>
        <a:xfrm>
          <a:off x="0" y="2246160"/>
          <a:ext cx="4472609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005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~$27.5B-$42.5B upgrade</a:t>
          </a:r>
          <a:endParaRPr lang="en-US" sz="2000" kern="1200" dirty="0"/>
        </a:p>
      </dsp:txBody>
      <dsp:txXfrm>
        <a:off x="0" y="2246160"/>
        <a:ext cx="4472609" cy="463680"/>
      </dsp:txXfrm>
    </dsp:sp>
    <dsp:sp modelId="{700AAC91-E160-441D-BB11-C7A0F129B3F7}">
      <dsp:nvSpPr>
        <dsp:cNvPr id="0" name=""/>
        <dsp:cNvSpPr/>
      </dsp:nvSpPr>
      <dsp:spPr>
        <a:xfrm>
          <a:off x="0" y="2709840"/>
          <a:ext cx="4472609" cy="2898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Integration with Operations </a:t>
          </a:r>
          <a:endParaRPr lang="en-US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709840"/>
        <a:ext cx="4472609" cy="289893"/>
      </dsp:txXfrm>
    </dsp:sp>
    <dsp:sp modelId="{0FE344C7-DB64-41C1-B8E6-A13F336A0ADC}">
      <dsp:nvSpPr>
        <dsp:cNvPr id="0" name=""/>
        <dsp:cNvSpPr/>
      </dsp:nvSpPr>
      <dsp:spPr>
        <a:xfrm>
          <a:off x="0" y="2999733"/>
          <a:ext cx="4472609" cy="956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005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Communications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Visibility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smtClean="0"/>
            <a:t>Coordination of controls</a:t>
          </a:r>
          <a:endParaRPr lang="en-US" sz="2000" kern="1200" dirty="0"/>
        </a:p>
      </dsp:txBody>
      <dsp:txXfrm>
        <a:off x="0" y="2999733"/>
        <a:ext cx="4472609" cy="9563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56B474-D8A8-4DCF-B8BA-CCBF051E9367}">
      <dsp:nvSpPr>
        <dsp:cNvPr id="0" name=""/>
        <dsp:cNvSpPr/>
      </dsp:nvSpPr>
      <dsp:spPr>
        <a:xfrm>
          <a:off x="3424475" y="2194026"/>
          <a:ext cx="2681588" cy="2681588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Transmission/ Independent System Operator (TSO/ISO)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24475" y="2194026"/>
        <a:ext cx="2681588" cy="2681588"/>
      </dsp:txXfrm>
    </dsp:sp>
    <dsp:sp modelId="{9A34B51F-C298-4D6D-8BCE-6ED18D4084D3}">
      <dsp:nvSpPr>
        <dsp:cNvPr id="0" name=""/>
        <dsp:cNvSpPr/>
      </dsp:nvSpPr>
      <dsp:spPr>
        <a:xfrm>
          <a:off x="1740057" y="1467901"/>
          <a:ext cx="2169278" cy="2134836"/>
        </a:xfrm>
        <a:prstGeom prst="gear6">
          <a:avLst/>
        </a:prstGeom>
        <a:gradFill rotWithShape="0">
          <a:gsLst>
            <a:gs pos="0">
              <a:schemeClr val="accent2">
                <a:hueOff val="-6839978"/>
                <a:satOff val="-19998"/>
                <a:lumOff val="8823"/>
                <a:alphaOff val="0"/>
                <a:shade val="51000"/>
                <a:satMod val="130000"/>
              </a:schemeClr>
            </a:gs>
            <a:gs pos="80000">
              <a:schemeClr val="accent2">
                <a:hueOff val="-6839978"/>
                <a:satOff val="-19998"/>
                <a:lumOff val="8823"/>
                <a:alphaOff val="0"/>
                <a:shade val="93000"/>
                <a:satMod val="130000"/>
              </a:schemeClr>
            </a:gs>
            <a:gs pos="100000">
              <a:schemeClr val="accent2">
                <a:hueOff val="-6839978"/>
                <a:satOff val="-19998"/>
                <a:lumOff val="882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Distribution System Operator (DSO)</a:t>
          </a:r>
        </a:p>
      </dsp:txBody>
      <dsp:txXfrm>
        <a:off x="1740057" y="1467901"/>
        <a:ext cx="2169278" cy="2134836"/>
      </dsp:txXfrm>
    </dsp:sp>
    <dsp:sp modelId="{DBA314E5-2FB5-474F-A1BE-7A21DEE4CBD5}">
      <dsp:nvSpPr>
        <dsp:cNvPr id="0" name=""/>
        <dsp:cNvSpPr/>
      </dsp:nvSpPr>
      <dsp:spPr>
        <a:xfrm rot="20700000">
          <a:off x="2942000" y="214726"/>
          <a:ext cx="1910843" cy="1910843"/>
        </a:xfrm>
        <a:prstGeom prst="gear6">
          <a:avLst/>
        </a:prstGeom>
        <a:gradFill rotWithShape="0">
          <a:gsLst>
            <a:gs pos="0">
              <a:schemeClr val="accent2">
                <a:hueOff val="-13679956"/>
                <a:satOff val="-39997"/>
                <a:lumOff val="17646"/>
                <a:alphaOff val="0"/>
                <a:shade val="51000"/>
                <a:satMod val="130000"/>
              </a:schemeClr>
            </a:gs>
            <a:gs pos="80000">
              <a:schemeClr val="accent2">
                <a:hueOff val="-13679956"/>
                <a:satOff val="-39997"/>
                <a:lumOff val="17646"/>
                <a:alphaOff val="0"/>
                <a:shade val="93000"/>
                <a:satMod val="130000"/>
              </a:schemeClr>
            </a:gs>
            <a:gs pos="100000">
              <a:schemeClr val="accent2">
                <a:hueOff val="-13679956"/>
                <a:satOff val="-39997"/>
                <a:lumOff val="176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Distributed Energy Resources (DER)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61104" y="633829"/>
        <a:ext cx="1072635" cy="1072635"/>
      </dsp:txXfrm>
    </dsp:sp>
    <dsp:sp modelId="{BD1CBAD6-33AA-4FB4-BB22-1BADD93B529A}">
      <dsp:nvSpPr>
        <dsp:cNvPr id="0" name=""/>
        <dsp:cNvSpPr/>
      </dsp:nvSpPr>
      <dsp:spPr>
        <a:xfrm>
          <a:off x="3225735" y="1785072"/>
          <a:ext cx="3432432" cy="3432432"/>
        </a:xfrm>
        <a:prstGeom prst="circularArrow">
          <a:avLst>
            <a:gd name="adj1" fmla="val 4688"/>
            <a:gd name="adj2" fmla="val 299029"/>
            <a:gd name="adj3" fmla="val 2530339"/>
            <a:gd name="adj4" fmla="val 15831075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4D8A48-6A42-481D-8FCB-37D322B18662}">
      <dsp:nvSpPr>
        <dsp:cNvPr id="0" name=""/>
        <dsp:cNvSpPr/>
      </dsp:nvSpPr>
      <dsp:spPr>
        <a:xfrm>
          <a:off x="1518699" y="1125757"/>
          <a:ext cx="2493877" cy="249387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2">
                <a:hueOff val="-6839978"/>
                <a:satOff val="-19998"/>
                <a:lumOff val="8823"/>
                <a:alphaOff val="0"/>
                <a:shade val="51000"/>
                <a:satMod val="130000"/>
              </a:schemeClr>
            </a:gs>
            <a:gs pos="80000">
              <a:schemeClr val="accent2">
                <a:hueOff val="-6839978"/>
                <a:satOff val="-19998"/>
                <a:lumOff val="8823"/>
                <a:alphaOff val="0"/>
                <a:shade val="93000"/>
                <a:satMod val="130000"/>
              </a:schemeClr>
            </a:gs>
            <a:gs pos="100000">
              <a:schemeClr val="accent2">
                <a:hueOff val="-6839978"/>
                <a:satOff val="-19998"/>
                <a:lumOff val="882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6A7483-C005-4023-813D-35CBAA4CC623}">
      <dsp:nvSpPr>
        <dsp:cNvPr id="0" name=""/>
        <dsp:cNvSpPr/>
      </dsp:nvSpPr>
      <dsp:spPr>
        <a:xfrm>
          <a:off x="2514340" y="-206744"/>
          <a:ext cx="2688901" cy="268890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2">
                <a:hueOff val="-13679956"/>
                <a:satOff val="-39997"/>
                <a:lumOff val="17646"/>
                <a:alphaOff val="0"/>
                <a:shade val="51000"/>
                <a:satMod val="130000"/>
              </a:schemeClr>
            </a:gs>
            <a:gs pos="80000">
              <a:schemeClr val="accent2">
                <a:hueOff val="-13679956"/>
                <a:satOff val="-39997"/>
                <a:lumOff val="17646"/>
                <a:alphaOff val="0"/>
                <a:shade val="93000"/>
                <a:satMod val="130000"/>
              </a:schemeClr>
            </a:gs>
            <a:gs pos="100000">
              <a:schemeClr val="accent2">
                <a:hueOff val="-13679956"/>
                <a:satOff val="-39997"/>
                <a:lumOff val="176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DE7BAC-A2F0-4BE6-B6A2-6D3A6698CBD8}">
      <dsp:nvSpPr>
        <dsp:cNvPr id="0" name=""/>
        <dsp:cNvSpPr/>
      </dsp:nvSpPr>
      <dsp:spPr>
        <a:xfrm>
          <a:off x="1589" y="0"/>
          <a:ext cx="2473219" cy="49743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99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Develop an Assessment Framework</a:t>
          </a:r>
          <a:endParaRPr lang="en-US" sz="2200" b="1" kern="1200" dirty="0"/>
        </a:p>
      </dsp:txBody>
      <dsp:txXfrm>
        <a:off x="1589" y="1989734"/>
        <a:ext cx="2473219" cy="1989734"/>
      </dsp:txXfrm>
    </dsp:sp>
    <dsp:sp modelId="{04951599-A893-462E-92BF-6582E7792AF3}">
      <dsp:nvSpPr>
        <dsp:cNvPr id="0" name=""/>
        <dsp:cNvSpPr/>
      </dsp:nvSpPr>
      <dsp:spPr>
        <a:xfrm>
          <a:off x="281837" y="150248"/>
          <a:ext cx="1912723" cy="195287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F92AFE2-EEC9-4D4E-B62B-E0C7E2000635}">
      <dsp:nvSpPr>
        <dsp:cNvPr id="0" name=""/>
        <dsp:cNvSpPr/>
      </dsp:nvSpPr>
      <dsp:spPr>
        <a:xfrm>
          <a:off x="2549006" y="0"/>
          <a:ext cx="2473219" cy="49743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99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Interconnection Technical Requirements</a:t>
          </a:r>
          <a:endParaRPr lang="en-US" sz="2200" b="1" kern="1200" dirty="0"/>
        </a:p>
      </dsp:txBody>
      <dsp:txXfrm>
        <a:off x="2549006" y="1989734"/>
        <a:ext cx="2473219" cy="1989734"/>
      </dsp:txXfrm>
    </dsp:sp>
    <dsp:sp modelId="{007953EB-1F87-4D13-A79F-5AFCCC5D64B2}">
      <dsp:nvSpPr>
        <dsp:cNvPr id="0" name=""/>
        <dsp:cNvSpPr/>
      </dsp:nvSpPr>
      <dsp:spPr>
        <a:xfrm>
          <a:off x="2829254" y="150248"/>
          <a:ext cx="1912723" cy="195287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EA14233-11D4-4D3C-B127-0ED2BC09E0A0}">
      <dsp:nvSpPr>
        <dsp:cNvPr id="0" name=""/>
        <dsp:cNvSpPr/>
      </dsp:nvSpPr>
      <dsp:spPr>
        <a:xfrm>
          <a:off x="5096422" y="0"/>
          <a:ext cx="2473219" cy="49743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99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Integrated Grid Planning &amp; Operations</a:t>
          </a:r>
          <a:endParaRPr lang="en-US" sz="2200" b="1" kern="1200" dirty="0"/>
        </a:p>
      </dsp:txBody>
      <dsp:txXfrm>
        <a:off x="5096422" y="1989734"/>
        <a:ext cx="2473219" cy="1989734"/>
      </dsp:txXfrm>
    </dsp:sp>
    <dsp:sp modelId="{DAF823F1-77FB-443B-91A8-A9FB76EE2D9A}">
      <dsp:nvSpPr>
        <dsp:cNvPr id="0" name=""/>
        <dsp:cNvSpPr/>
      </dsp:nvSpPr>
      <dsp:spPr>
        <a:xfrm>
          <a:off x="5376670" y="150248"/>
          <a:ext cx="1912723" cy="195287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142AEFC-DEE7-4D2B-A7A0-B5BEEB90C079}">
      <dsp:nvSpPr>
        <dsp:cNvPr id="0" name=""/>
        <dsp:cNvSpPr/>
      </dsp:nvSpPr>
      <dsp:spPr>
        <a:xfrm>
          <a:off x="302849" y="3979468"/>
          <a:ext cx="6965533" cy="74615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ctr" anchorCtr="0" compatLnSpc="1">
            <a:prstTxWarp prst="textNoShape">
              <a:avLst/>
            </a:prstTxWarp>
          </a:bodyPr>
          <a:lstStyle>
            <a:lvl1pPr algn="l" defTabSz="930275">
              <a:defRPr sz="1200"/>
            </a:lvl1pPr>
          </a:lstStyle>
          <a:p>
            <a:endParaRPr lang="en-US"/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ctr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endParaRPr lang="en-US"/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>
              <a:defRPr sz="1200"/>
            </a:lvl1pPr>
          </a:lstStyle>
          <a:p>
            <a:endParaRPr lang="en-US"/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fld id="{991023A8-2C89-4E07-AC30-8C79A8F9371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3E8B9E4A-87F6-405A-BC2D-226273F4F99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9988" y="493713"/>
            <a:ext cx="4635500" cy="347662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9988" y="493713"/>
            <a:ext cx="4635500" cy="347662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>
          <a:xfrm>
            <a:off x="300798" y="4106889"/>
            <a:ext cx="6500549" cy="4747729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Many objectives</a:t>
            </a:r>
            <a:endParaRPr lang="en-US" sz="2800" dirty="0" smtClean="0"/>
          </a:p>
          <a:p>
            <a:pPr lvl="1"/>
            <a:r>
              <a:rPr lang="en-US" dirty="0" smtClean="0"/>
              <a:t>Resiliency and Reliability</a:t>
            </a:r>
            <a:endParaRPr lang="en-US" sz="2800" dirty="0" smtClean="0"/>
          </a:p>
          <a:p>
            <a:pPr lvl="1"/>
            <a:r>
              <a:rPr lang="en-US" dirty="0" smtClean="0"/>
              <a:t>Connection of distributed resources</a:t>
            </a:r>
            <a:endParaRPr lang="en-US" sz="2800" dirty="0" smtClean="0"/>
          </a:p>
          <a:p>
            <a:pPr lvl="1"/>
            <a:r>
              <a:rPr lang="en-US" dirty="0" smtClean="0"/>
              <a:t>Energy optimization</a:t>
            </a:r>
            <a:endParaRPr lang="en-US" sz="2800" dirty="0" smtClean="0"/>
          </a:p>
          <a:p>
            <a:pPr lvl="1"/>
            <a:r>
              <a:rPr lang="en-US" dirty="0" smtClean="0"/>
              <a:t>Efficiency</a:t>
            </a:r>
            <a:endParaRPr lang="en-US" sz="2800" dirty="0" smtClean="0"/>
          </a:p>
          <a:p>
            <a:pPr lvl="0"/>
            <a:r>
              <a:rPr lang="en-US" dirty="0" smtClean="0"/>
              <a:t>Technology investments influence one or more of these objectives</a:t>
            </a:r>
            <a:endParaRPr lang="en-US" sz="2800" dirty="0" smtClean="0"/>
          </a:p>
          <a:p>
            <a:pPr lvl="0"/>
            <a:r>
              <a:rPr lang="en-US" dirty="0" smtClean="0"/>
              <a:t>There are many choices to consider – they are all interrelated</a:t>
            </a:r>
            <a:endParaRPr lang="en-US" sz="2800" dirty="0" smtClean="0"/>
          </a:p>
          <a:p>
            <a:pPr lvl="0"/>
            <a:r>
              <a:rPr lang="en-US" dirty="0" smtClean="0"/>
              <a:t>Need a framework for evaluating options that takes the entire system into consideration</a:t>
            </a:r>
            <a:endParaRPr lang="en-US" sz="2800" dirty="0" smtClean="0"/>
          </a:p>
          <a:p>
            <a:pPr lvl="0"/>
            <a:r>
              <a:rPr lang="en-US" dirty="0" smtClean="0"/>
              <a:t>Examples – </a:t>
            </a:r>
            <a:endParaRPr lang="en-US" sz="2800" dirty="0" smtClean="0"/>
          </a:p>
          <a:p>
            <a:pPr lvl="1"/>
            <a:r>
              <a:rPr lang="en-US" dirty="0" smtClean="0"/>
              <a:t>Value stream for energy storage – what do we need to consider</a:t>
            </a:r>
            <a:endParaRPr lang="en-US" sz="2800" dirty="0" smtClean="0"/>
          </a:p>
          <a:p>
            <a:pPr lvl="1"/>
            <a:r>
              <a:rPr lang="en-US" dirty="0" smtClean="0"/>
              <a:t>Value streams for distributed PV – what do we need to consider</a:t>
            </a:r>
            <a:endParaRPr lang="en-US" sz="2800" dirty="0" smtClean="0"/>
          </a:p>
          <a:p>
            <a:pPr lvl="1"/>
            <a:r>
              <a:rPr lang="en-US" dirty="0" smtClean="0"/>
              <a:t>Voltage control strategy and how other factors impact this</a:t>
            </a:r>
            <a:endParaRPr lang="en-US" sz="2800" dirty="0" smtClean="0"/>
          </a:p>
          <a:p>
            <a:pPr lvl="1"/>
            <a:r>
              <a:rPr lang="en-US" dirty="0" smtClean="0"/>
              <a:t>Using demand response as both a local and system resource</a:t>
            </a:r>
            <a:endParaRPr lang="en-US" sz="2800" dirty="0" smtClean="0"/>
          </a:p>
          <a:p>
            <a:pPr lvl="0"/>
            <a:r>
              <a:rPr lang="en-US" dirty="0" smtClean="0"/>
              <a:t>We have to make investments that provide the most benefit to society in accomplishing the objectives listed above.</a:t>
            </a:r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Here are the questions the framework methodology</a:t>
            </a:r>
            <a:r>
              <a:rPr lang="en-US" baseline="0" dirty="0" smtClean="0">
                <a:solidFill>
                  <a:srgbClr val="FF0000"/>
                </a:solidFill>
              </a:rPr>
              <a:t> will answer.</a:t>
            </a:r>
          </a:p>
          <a:p>
            <a:endParaRPr lang="en-US" baseline="0" dirty="0" smtClean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r>
              <a:rPr lang="en-US" baseline="0" dirty="0" smtClean="0">
                <a:solidFill>
                  <a:srgbClr val="FF0000"/>
                </a:solidFill>
              </a:rPr>
              <a:t>How do I go from RPS requirements and energy storage application requirements in California and decide what this means to me in terms of system investment requirements – technology, infrastructure, etc. ?</a:t>
            </a: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en-US" baseline="0" dirty="0" smtClean="0">
              <a:solidFill>
                <a:srgbClr val="FF0000"/>
              </a:solidFill>
            </a:endParaRP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51985" y="4403725"/>
            <a:ext cx="6134085" cy="4171950"/>
          </a:xfrm>
        </p:spPr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Both for planning and operation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 – what information is needed, who communicated what with whom. We have done this in the EMS world on the transmission side – we need to do this for the distribution system as well.</a:t>
            </a:r>
          </a:p>
          <a:p>
            <a:r>
              <a:rPr lang="en-US" sz="1200" b="1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Two</a:t>
            </a:r>
            <a:r>
              <a:rPr lang="en-US" sz="12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 examples:</a:t>
            </a:r>
            <a:endParaRPr lang="en-US" sz="1200" b="1" kern="1200" baseline="0" dirty="0" smtClean="0">
              <a:solidFill>
                <a:schemeClr val="tx1"/>
              </a:solidFill>
              <a:latin typeface="Arial" charset="0"/>
              <a:ea typeface="+mn-ea"/>
              <a:cs typeface="Arial" charset="0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Imagine you have a distribution system with a feeder where you expect in future years to exceed the substation rating during</a:t>
            </a:r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 a </a:t>
            </a: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summer peak. You have the option to change the transformer or to install strategically placed storage near customer PV, which can defer the upgrade to a later date. How can you do this unless DER is part of the planning process?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Also imagine in a feeder you have significant penetration of PV and during a bright summer day you need to curtail the PV to ensure that feeder rating is not violated. Otherwise you may need to change the whole feeder and re-conductor the entire system. How do you do this without operationally integrating DER with the system?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While these two examples illustrate how DER can help in alleviating some of the need for grid augmentation but for widespread penetration grid HAVE to be augmented – an integrated grid allows this augmentation to be cost effective since in some cases DER can help in delaying or not requiring augmentation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5342817"/>
            <a:ext cx="9144000" cy="151518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indent="-219075"/>
            <a:endParaRPr lang="en-US" smtClean="0"/>
          </a:p>
        </p:txBody>
      </p:sp>
      <p:sp>
        <p:nvSpPr>
          <p:cNvPr id="28708" name="Rectangle 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65760" y="4297680"/>
            <a:ext cx="8412480" cy="219456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707" name="Rectangle 35"/>
          <p:cNvSpPr>
            <a:spLocks noGrp="1" noChangeArrowheads="1"/>
          </p:cNvSpPr>
          <p:nvPr>
            <p:ph type="ctrTitle" sz="quarter"/>
          </p:nvPr>
        </p:nvSpPr>
        <p:spPr>
          <a:xfrm>
            <a:off x="365760" y="2377440"/>
            <a:ext cx="8412480" cy="1828800"/>
          </a:xfrm>
        </p:spPr>
        <p:txBody>
          <a:bodyPr anchor="ctr">
            <a:normAutofit/>
          </a:bodyPr>
          <a:lstStyle>
            <a:lvl1pPr algn="ctr">
              <a:spcAft>
                <a:spcPts val="600"/>
              </a:spcAft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EPRI logo 2014_RGB_PPT-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971800" y="1629992"/>
            <a:ext cx="3200400" cy="521208"/>
          </a:xfrm>
          <a:prstGeom prst="rect">
            <a:avLst/>
          </a:prstGeom>
        </p:spPr>
      </p:pic>
      <p:pic>
        <p:nvPicPr>
          <p:cNvPr id="10" name="Picture 9" descr="2014 PowerPoint title banner_FINAL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5342817"/>
            <a:ext cx="9144000" cy="151518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indent="-219075"/>
            <a:endParaRPr lang="en-US" smtClean="0"/>
          </a:p>
        </p:txBody>
      </p:sp>
      <p:sp>
        <p:nvSpPr>
          <p:cNvPr id="28708" name="Rectangle 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65760" y="4297680"/>
            <a:ext cx="8412480" cy="219456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707" name="Rectangle 35"/>
          <p:cNvSpPr>
            <a:spLocks noGrp="1" noChangeArrowheads="1"/>
          </p:cNvSpPr>
          <p:nvPr>
            <p:ph type="ctrTitle" sz="quarter"/>
          </p:nvPr>
        </p:nvSpPr>
        <p:spPr>
          <a:xfrm>
            <a:off x="365760" y="2377440"/>
            <a:ext cx="8412480" cy="1828800"/>
          </a:xfrm>
        </p:spPr>
        <p:txBody>
          <a:bodyPr anchor="t">
            <a:normAutofit/>
          </a:bodyPr>
          <a:lstStyle>
            <a:lvl1pPr algn="ctr">
              <a:spcAft>
                <a:spcPts val="600"/>
              </a:spcAft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2014 PowerPoint title banner_FINAL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371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82563"/>
            <a:ext cx="8412480" cy="9144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" y="1280160"/>
            <a:ext cx="8412480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0" y="2011680"/>
            <a:ext cx="8412480" cy="1371600"/>
          </a:xfrm>
        </p:spPr>
        <p:txBody>
          <a:bodyPr anchor="ctr"/>
          <a:lstStyle>
            <a:lvl1pPr algn="ctr">
              <a:defRPr sz="32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" y="3383280"/>
            <a:ext cx="8412480" cy="1554480"/>
          </a:xfrm>
        </p:spPr>
        <p:txBody>
          <a:bodyPr anchor="t"/>
          <a:lstStyle>
            <a:lvl1pPr marL="0" indent="0" algn="ctr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59" y="1280160"/>
            <a:ext cx="4114800" cy="5029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280160"/>
            <a:ext cx="4114800" cy="5029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82880"/>
            <a:ext cx="841248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" y="1280160"/>
            <a:ext cx="4114800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5760" y="2011680"/>
            <a:ext cx="4114800" cy="429768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280160"/>
            <a:ext cx="4114800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39" y="2011680"/>
            <a:ext cx="4114800" cy="429768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182563"/>
            <a:ext cx="841248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65760" y="1280160"/>
            <a:ext cx="8412480" cy="5029200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0" y="0"/>
            <a:ext cx="914400" cy="109728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99CCFF"/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219075" indent="-219075"/>
            <a:endParaRPr lang="en-US" smtClean="0"/>
          </a:p>
        </p:txBody>
      </p:sp>
      <p:sp>
        <p:nvSpPr>
          <p:cNvPr id="1060" name="Text Box 36"/>
          <p:cNvSpPr txBox="1">
            <a:spLocks noChangeArrowheads="1"/>
          </p:cNvSpPr>
          <p:nvPr/>
        </p:nvSpPr>
        <p:spPr bwMode="auto">
          <a:xfrm>
            <a:off x="4267200" y="6594475"/>
            <a:ext cx="6080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fld id="{324FBA8B-C479-4BF9-A515-8ED623D42A4A}" type="slidenum">
              <a:rPr lang="en-US" sz="1000">
                <a:solidFill>
                  <a:srgbClr val="4D4D4D"/>
                </a:solidFill>
              </a:rPr>
              <a:pPr/>
              <a:t>‹#›</a:t>
            </a:fld>
            <a:endParaRPr lang="en-US" sz="1000" dirty="0">
              <a:solidFill>
                <a:srgbClr val="4D4D4D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760" y="182563"/>
            <a:ext cx="841248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5760" y="1280160"/>
            <a:ext cx="841248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71" name="Text Box 47"/>
          <p:cNvSpPr txBox="1">
            <a:spLocks noChangeArrowheads="1"/>
          </p:cNvSpPr>
          <p:nvPr/>
        </p:nvSpPr>
        <p:spPr bwMode="auto">
          <a:xfrm>
            <a:off x="228600" y="6629400"/>
            <a:ext cx="276383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700" dirty="0">
                <a:solidFill>
                  <a:srgbClr val="4D4D4D"/>
                </a:solidFill>
                <a:cs typeface="Arial" charset="0"/>
              </a:rPr>
              <a:t>© </a:t>
            </a:r>
            <a:r>
              <a:rPr lang="en-US" sz="700" dirty="0" smtClean="0">
                <a:solidFill>
                  <a:srgbClr val="4D4D4D"/>
                </a:solidFill>
                <a:cs typeface="Arial" charset="0"/>
              </a:rPr>
              <a:t>2014 </a:t>
            </a:r>
            <a:r>
              <a:rPr lang="en-US" sz="700" dirty="0">
                <a:solidFill>
                  <a:srgbClr val="4D4D4D"/>
                </a:solidFill>
                <a:cs typeface="Arial" charset="0"/>
              </a:rPr>
              <a:t>Electric Power Research Institute, Inc. All rights reserved.</a:t>
            </a:r>
            <a:endParaRPr lang="en-US" sz="700" dirty="0">
              <a:solidFill>
                <a:srgbClr val="4D4D4D"/>
              </a:solidFill>
            </a:endParaRPr>
          </a:p>
        </p:txBody>
      </p:sp>
      <p:pic>
        <p:nvPicPr>
          <p:cNvPr id="8" name="Picture 7" descr="EPRI logo 2014_RGB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995160" y="6400800"/>
            <a:ext cx="1877568" cy="3474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60" r:id="rId9"/>
  </p:sldLayoutIdLst>
  <p:txStyles>
    <p:titleStyle>
      <a:lvl1pPr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173038" indent="-173038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515938" indent="-228600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Char char="–"/>
        <a:defRPr sz="2400">
          <a:solidFill>
            <a:srgbClr val="000000"/>
          </a:solidFill>
          <a:latin typeface="+mn-lt"/>
        </a:defRPr>
      </a:lvl2pPr>
      <a:lvl3pPr marL="798513" indent="-166688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Char char="•"/>
        <a:defRPr sz="2400">
          <a:solidFill>
            <a:srgbClr val="000000"/>
          </a:solidFill>
          <a:latin typeface="+mn-lt"/>
        </a:defRPr>
      </a:lvl3pPr>
      <a:lvl4pPr marL="1196975" indent="-223838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Char char="–"/>
        <a:defRPr sz="2400">
          <a:solidFill>
            <a:srgbClr val="000000"/>
          </a:solidFill>
          <a:latin typeface="+mn-lt"/>
        </a:defRPr>
      </a:lvl4pPr>
      <a:lvl5pPr marL="1487488" indent="-174625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Char char="•"/>
        <a:defRPr sz="2400">
          <a:solidFill>
            <a:srgbClr val="000000"/>
          </a:solidFill>
          <a:latin typeface="+mn-lt"/>
        </a:defRPr>
      </a:lvl5pPr>
      <a:lvl6pPr marL="19446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6pPr>
      <a:lvl7pPr marL="24018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7pPr>
      <a:lvl8pPr marL="28590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8pPr>
      <a:lvl9pPr marL="33162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8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7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microsoft.com/office/2007/relationships/hdphoto" Target="../media/hdphoto7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24" Type="http://schemas.openxmlformats.org/officeDocument/2006/relationships/image" Target="../media/image26.png"/><Relationship Id="rId32" Type="http://schemas.openxmlformats.org/officeDocument/2006/relationships/image" Target="../media/image32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microsoft.com/office/2007/relationships/hdphoto" Target="../media/hdphoto6.wdp"/><Relationship Id="rId28" Type="http://schemas.openxmlformats.org/officeDocument/2006/relationships/image" Target="../media/image29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31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Oval 78"/>
          <p:cNvSpPr/>
          <p:nvPr/>
        </p:nvSpPr>
        <p:spPr bwMode="auto">
          <a:xfrm>
            <a:off x="3263699" y="1378666"/>
            <a:ext cx="692751" cy="66957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>
            <a:off x="2109117" y="2168601"/>
            <a:ext cx="692751" cy="66957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76" name="Oval 75"/>
          <p:cNvSpPr/>
          <p:nvPr/>
        </p:nvSpPr>
        <p:spPr bwMode="auto">
          <a:xfrm>
            <a:off x="6661159" y="4513296"/>
            <a:ext cx="692751" cy="66957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pic>
        <p:nvPicPr>
          <p:cNvPr id="90" name="Picture 89" descr="grid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2976" y="4276948"/>
            <a:ext cx="7081024" cy="2581052"/>
          </a:xfrm>
          <a:prstGeom prst="rect">
            <a:avLst/>
          </a:prstGeom>
        </p:spPr>
      </p:pic>
      <p:pic>
        <p:nvPicPr>
          <p:cNvPr id="91" name="Picture 90" descr="IG_tit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560389"/>
            <a:ext cx="6356195" cy="1760666"/>
          </a:xfrm>
          <a:prstGeom prst="rect">
            <a:avLst/>
          </a:prstGeom>
        </p:spPr>
      </p:pic>
      <p:pic>
        <p:nvPicPr>
          <p:cNvPr id="7" name="Picture 6" descr="EPRI logo 2014_RG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390" y="457200"/>
            <a:ext cx="1877568" cy="347472"/>
          </a:xfrm>
          <a:prstGeom prst="rect">
            <a:avLst/>
          </a:prstGeom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04800" y="3276600"/>
            <a:ext cx="8412480" cy="281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Mark McGranaghan</a:t>
            </a:r>
            <a:b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Vice President, Power Delivery and Utilization</a:t>
            </a:r>
            <a:b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NYPSC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May 22, 2014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000" b="1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61237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FFE4B61-D119-4C2A-B0FD-8BB9E4349C88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7400" y="1676400"/>
            <a:ext cx="5029200" cy="378948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Donut 103"/>
          <p:cNvSpPr/>
          <p:nvPr/>
        </p:nvSpPr>
        <p:spPr bwMode="auto">
          <a:xfrm>
            <a:off x="1927412" y="1603375"/>
            <a:ext cx="5438588" cy="4089213"/>
          </a:xfrm>
          <a:prstGeom prst="donut">
            <a:avLst>
              <a:gd name="adj" fmla="val 0"/>
            </a:avLst>
          </a:prstGeom>
          <a:solidFill>
            <a:srgbClr val="004080"/>
          </a:solidFill>
          <a:ln w="76200" cap="flat" cmpd="tri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>
              <a:schemeClr val="tx2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grpSp>
        <p:nvGrpSpPr>
          <p:cNvPr id="2" name="Group 137"/>
          <p:cNvGrpSpPr/>
          <p:nvPr/>
        </p:nvGrpSpPr>
        <p:grpSpPr>
          <a:xfrm>
            <a:off x="6846275" y="5160810"/>
            <a:ext cx="823913" cy="893590"/>
            <a:chOff x="6535508" y="5295909"/>
            <a:chExt cx="823913" cy="893590"/>
          </a:xfrm>
        </p:grpSpPr>
        <p:sp>
          <p:nvSpPr>
            <p:cNvPr id="139" name="Line 23"/>
            <p:cNvSpPr>
              <a:spLocks noChangeShapeType="1"/>
            </p:cNvSpPr>
            <p:nvPr/>
          </p:nvSpPr>
          <p:spPr bwMode="auto">
            <a:xfrm flipV="1">
              <a:off x="7012538" y="5295909"/>
              <a:ext cx="121607" cy="486358"/>
            </a:xfrm>
            <a:prstGeom prst="line">
              <a:avLst/>
            </a:prstGeom>
            <a:noFill/>
            <a:ln w="28575">
              <a:solidFill>
                <a:srgbClr val="8585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pic>
          <p:nvPicPr>
            <p:cNvPr id="140" name="Picture 81" descr="Distributed Stora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35508" y="5640224"/>
              <a:ext cx="823913" cy="549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6" name="Line 23"/>
          <p:cNvSpPr>
            <a:spLocks noChangeShapeType="1"/>
          </p:cNvSpPr>
          <p:nvPr/>
        </p:nvSpPr>
        <p:spPr bwMode="auto">
          <a:xfrm flipV="1">
            <a:off x="5573088" y="2047162"/>
            <a:ext cx="25066" cy="1328569"/>
          </a:xfrm>
          <a:prstGeom prst="line">
            <a:avLst/>
          </a:prstGeom>
          <a:noFill/>
          <a:ln w="28575">
            <a:solidFill>
              <a:srgbClr val="8585FF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125" name="Line 23"/>
          <p:cNvSpPr>
            <a:spLocks noChangeShapeType="1"/>
          </p:cNvSpPr>
          <p:nvPr/>
        </p:nvSpPr>
        <p:spPr bwMode="auto">
          <a:xfrm flipV="1">
            <a:off x="4611240" y="3620673"/>
            <a:ext cx="969066" cy="2043796"/>
          </a:xfrm>
          <a:prstGeom prst="line">
            <a:avLst/>
          </a:prstGeom>
          <a:noFill/>
          <a:ln w="28575">
            <a:solidFill>
              <a:srgbClr val="8585FF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123" name="Line 18"/>
          <p:cNvSpPr>
            <a:spLocks noChangeShapeType="1"/>
          </p:cNvSpPr>
          <p:nvPr/>
        </p:nvSpPr>
        <p:spPr bwMode="auto">
          <a:xfrm flipV="1">
            <a:off x="3621119" y="1706046"/>
            <a:ext cx="625307" cy="1914626"/>
          </a:xfrm>
          <a:prstGeom prst="line">
            <a:avLst/>
          </a:prstGeom>
          <a:noFill/>
          <a:ln w="762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397340" name="Rectangle 28"/>
          <p:cNvSpPr>
            <a:spLocks noGrp="1" noChangeArrowheads="1"/>
          </p:cNvSpPr>
          <p:nvPr>
            <p:ph type="title"/>
          </p:nvPr>
        </p:nvSpPr>
        <p:spPr>
          <a:xfrm>
            <a:off x="365760" y="182563"/>
            <a:ext cx="8778240" cy="914400"/>
          </a:xfrm>
        </p:spPr>
        <p:txBody>
          <a:bodyPr/>
          <a:lstStyle/>
          <a:p>
            <a:r>
              <a:rPr lang="en-US" dirty="0" smtClean="0"/>
              <a:t>The Vision</a:t>
            </a:r>
            <a:endParaRPr lang="en-US" sz="3200" dirty="0"/>
          </a:p>
        </p:txBody>
      </p:sp>
      <p:sp>
        <p:nvSpPr>
          <p:cNvPr id="78" name="Oval 77"/>
          <p:cNvSpPr/>
          <p:nvPr/>
        </p:nvSpPr>
        <p:spPr bwMode="auto">
          <a:xfrm>
            <a:off x="5262471" y="1396406"/>
            <a:ext cx="692751" cy="66957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86" name="Oval 85"/>
          <p:cNvSpPr/>
          <p:nvPr/>
        </p:nvSpPr>
        <p:spPr bwMode="auto">
          <a:xfrm>
            <a:off x="6769988" y="2569645"/>
            <a:ext cx="692751" cy="669577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6742193" y="2586984"/>
            <a:ext cx="811429" cy="758570"/>
            <a:chOff x="3377796" y="2303274"/>
            <a:chExt cx="811429" cy="758570"/>
          </a:xfrm>
        </p:grpSpPr>
        <p:sp>
          <p:nvSpPr>
            <p:cNvPr id="87" name="Donut 86"/>
            <p:cNvSpPr/>
            <p:nvPr/>
          </p:nvSpPr>
          <p:spPr bwMode="auto">
            <a:xfrm>
              <a:off x="3377796" y="2303274"/>
              <a:ext cx="811429" cy="758570"/>
            </a:xfrm>
            <a:prstGeom prst="donut">
              <a:avLst>
                <a:gd name="adj" fmla="val 8407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88" name="Oval 87"/>
            <p:cNvSpPr/>
            <p:nvPr/>
          </p:nvSpPr>
          <p:spPr bwMode="auto">
            <a:xfrm>
              <a:off x="3438882" y="2344139"/>
              <a:ext cx="692751" cy="669577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10" name="Picture 1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58806" y="1460965"/>
            <a:ext cx="300038" cy="495300"/>
          </a:xfrm>
          <a:prstGeom prst="rect">
            <a:avLst/>
          </a:prstGeom>
          <a:noFill/>
        </p:spPr>
      </p:pic>
      <p:pic>
        <p:nvPicPr>
          <p:cNvPr id="108" name="Picture 1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59206" y="2600234"/>
            <a:ext cx="328613" cy="487363"/>
          </a:xfrm>
          <a:prstGeom prst="rect">
            <a:avLst/>
          </a:prstGeom>
          <a:noFill/>
        </p:spPr>
      </p:pic>
      <p:pic>
        <p:nvPicPr>
          <p:cNvPr id="397356" name="Picture 7" descr="house (green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7159" y="2313312"/>
            <a:ext cx="5334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7357" name="Picture 8" descr="house (green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20537" y="3000169"/>
            <a:ext cx="5334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" name="Line 23"/>
          <p:cNvSpPr>
            <a:spLocks noChangeShapeType="1"/>
          </p:cNvSpPr>
          <p:nvPr/>
        </p:nvSpPr>
        <p:spPr bwMode="auto">
          <a:xfrm>
            <a:off x="5539771" y="3607163"/>
            <a:ext cx="1364675" cy="1067288"/>
          </a:xfrm>
          <a:prstGeom prst="line">
            <a:avLst/>
          </a:prstGeom>
          <a:noFill/>
          <a:ln w="28575">
            <a:solidFill>
              <a:srgbClr val="8585FF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82" name="Line 23"/>
          <p:cNvSpPr>
            <a:spLocks noChangeShapeType="1"/>
          </p:cNvSpPr>
          <p:nvPr/>
        </p:nvSpPr>
        <p:spPr bwMode="auto">
          <a:xfrm flipV="1">
            <a:off x="5798914" y="3090499"/>
            <a:ext cx="979236" cy="413086"/>
          </a:xfrm>
          <a:prstGeom prst="line">
            <a:avLst/>
          </a:prstGeom>
          <a:noFill/>
          <a:ln w="28575">
            <a:solidFill>
              <a:srgbClr val="8585FF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84" name="Line 18"/>
          <p:cNvSpPr>
            <a:spLocks noChangeShapeType="1"/>
          </p:cNvSpPr>
          <p:nvPr/>
        </p:nvSpPr>
        <p:spPr bwMode="auto">
          <a:xfrm flipV="1">
            <a:off x="3391421" y="3755771"/>
            <a:ext cx="216186" cy="1418548"/>
          </a:xfrm>
          <a:prstGeom prst="line">
            <a:avLst/>
          </a:prstGeom>
          <a:noFill/>
          <a:ln w="76200">
            <a:solidFill>
              <a:srgbClr val="8585FF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95" name="Line 20"/>
          <p:cNvSpPr>
            <a:spLocks noChangeShapeType="1"/>
          </p:cNvSpPr>
          <p:nvPr/>
        </p:nvSpPr>
        <p:spPr bwMode="auto">
          <a:xfrm flipV="1">
            <a:off x="2414726" y="3676390"/>
            <a:ext cx="1150325" cy="785592"/>
          </a:xfrm>
          <a:prstGeom prst="line">
            <a:avLst/>
          </a:prstGeom>
          <a:noFill/>
          <a:ln w="76200">
            <a:solidFill>
              <a:srgbClr val="8585FF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96" name="Line 17"/>
          <p:cNvSpPr>
            <a:spLocks noChangeShapeType="1"/>
          </p:cNvSpPr>
          <p:nvPr/>
        </p:nvSpPr>
        <p:spPr bwMode="auto">
          <a:xfrm flipH="1" flipV="1">
            <a:off x="2255972" y="3367375"/>
            <a:ext cx="1311099" cy="253298"/>
          </a:xfrm>
          <a:prstGeom prst="line">
            <a:avLst/>
          </a:prstGeom>
          <a:noFill/>
          <a:ln w="76200">
            <a:solidFill>
              <a:srgbClr val="8585FF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98" name="Line 18"/>
          <p:cNvSpPr>
            <a:spLocks noChangeShapeType="1"/>
          </p:cNvSpPr>
          <p:nvPr/>
        </p:nvSpPr>
        <p:spPr bwMode="auto">
          <a:xfrm flipH="1" flipV="1">
            <a:off x="3094165" y="2242656"/>
            <a:ext cx="513442" cy="1350997"/>
          </a:xfrm>
          <a:prstGeom prst="line">
            <a:avLst/>
          </a:prstGeom>
          <a:noFill/>
          <a:ln w="762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pic>
        <p:nvPicPr>
          <p:cNvPr id="99" name="Picture 52" descr="power distributi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77362" y="2695444"/>
            <a:ext cx="192087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" name="Picture 53" descr="power distributi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94203" y="4032291"/>
            <a:ext cx="192087" cy="465137"/>
          </a:xfrm>
          <a:prstGeom prst="rect">
            <a:avLst/>
          </a:prstGeom>
          <a:noFill/>
        </p:spPr>
      </p:pic>
      <p:grpSp>
        <p:nvGrpSpPr>
          <p:cNvPr id="4" name="Group 20"/>
          <p:cNvGrpSpPr/>
          <p:nvPr/>
        </p:nvGrpSpPr>
        <p:grpSpPr>
          <a:xfrm>
            <a:off x="2475703" y="5076609"/>
            <a:ext cx="1425575" cy="1300021"/>
            <a:chOff x="2610819" y="5103629"/>
            <a:chExt cx="1425575" cy="1300021"/>
          </a:xfrm>
        </p:grpSpPr>
        <p:grpSp>
          <p:nvGrpSpPr>
            <p:cNvPr id="5" name="Group 69"/>
            <p:cNvGrpSpPr/>
            <p:nvPr/>
          </p:nvGrpSpPr>
          <p:grpSpPr>
            <a:xfrm>
              <a:off x="3084313" y="5103629"/>
              <a:ext cx="811429" cy="758570"/>
              <a:chOff x="3377796" y="2303274"/>
              <a:chExt cx="811429" cy="758570"/>
            </a:xfrm>
          </p:grpSpPr>
          <p:sp>
            <p:nvSpPr>
              <p:cNvPr id="71" name="Donut 70"/>
              <p:cNvSpPr/>
              <p:nvPr/>
            </p:nvSpPr>
            <p:spPr bwMode="auto">
              <a:xfrm>
                <a:off x="3377796" y="2303274"/>
                <a:ext cx="811429" cy="758570"/>
              </a:xfrm>
              <a:prstGeom prst="donut">
                <a:avLst>
                  <a:gd name="adj" fmla="val 8407"/>
                </a:avLst>
              </a:prstGeom>
              <a:solidFill>
                <a:schemeClr val="bg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2" name="Oval 71"/>
              <p:cNvSpPr/>
              <p:nvPr/>
            </p:nvSpPr>
            <p:spPr bwMode="auto">
              <a:xfrm>
                <a:off x="3438882" y="2344139"/>
                <a:ext cx="692751" cy="669577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610819" y="5354313"/>
              <a:ext cx="1425575" cy="1049337"/>
              <a:chOff x="2105025" y="3692548"/>
              <a:chExt cx="1425575" cy="1049337"/>
            </a:xfrm>
          </p:grpSpPr>
          <p:grpSp>
            <p:nvGrpSpPr>
              <p:cNvPr id="8" name="Group 3"/>
              <p:cNvGrpSpPr>
                <a:grpSpLocks/>
              </p:cNvGrpSpPr>
              <p:nvPr/>
            </p:nvGrpSpPr>
            <p:grpSpPr bwMode="auto">
              <a:xfrm>
                <a:off x="2105025" y="3711598"/>
                <a:ext cx="1425575" cy="1030287"/>
                <a:chOff x="1326" y="2329"/>
                <a:chExt cx="898" cy="649"/>
              </a:xfrm>
            </p:grpSpPr>
            <p:pic>
              <p:nvPicPr>
                <p:cNvPr id="397316" name="Picture 4" descr="Cooling Tower_v2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1953" y="2329"/>
                  <a:ext cx="271" cy="381"/>
                </a:xfrm>
                <a:prstGeom prst="rect">
                  <a:avLst/>
                </a:prstGeom>
                <a:noFill/>
              </p:spPr>
            </p:pic>
            <p:pic>
              <p:nvPicPr>
                <p:cNvPr id="397317" name="Picture 5" descr="Pond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1326" y="2725"/>
                  <a:ext cx="626" cy="253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397342" name="Picture 30" descr="power plant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638425" y="3692548"/>
                <a:ext cx="758825" cy="922337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9" name="Group 19"/>
          <p:cNvGrpSpPr/>
          <p:nvPr/>
        </p:nvGrpSpPr>
        <p:grpSpPr>
          <a:xfrm>
            <a:off x="1343365" y="4279521"/>
            <a:ext cx="1228236" cy="1005144"/>
            <a:chOff x="1667644" y="4482170"/>
            <a:chExt cx="1228236" cy="1005144"/>
          </a:xfrm>
        </p:grpSpPr>
        <p:grpSp>
          <p:nvGrpSpPr>
            <p:cNvPr id="10" name="Group 66"/>
            <p:cNvGrpSpPr/>
            <p:nvPr/>
          </p:nvGrpSpPr>
          <p:grpSpPr>
            <a:xfrm>
              <a:off x="2084451" y="4482170"/>
              <a:ext cx="811429" cy="758570"/>
              <a:chOff x="3377796" y="2303274"/>
              <a:chExt cx="811429" cy="758570"/>
            </a:xfrm>
          </p:grpSpPr>
          <p:sp>
            <p:nvSpPr>
              <p:cNvPr id="68" name="Donut 67"/>
              <p:cNvSpPr/>
              <p:nvPr/>
            </p:nvSpPr>
            <p:spPr bwMode="auto">
              <a:xfrm>
                <a:off x="3377796" y="2303274"/>
                <a:ext cx="811429" cy="758570"/>
              </a:xfrm>
              <a:prstGeom prst="donut">
                <a:avLst>
                  <a:gd name="adj" fmla="val 8407"/>
                </a:avLst>
              </a:prstGeom>
              <a:solidFill>
                <a:schemeClr val="bg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9" name="Oval 68"/>
              <p:cNvSpPr/>
              <p:nvPr/>
            </p:nvSpPr>
            <p:spPr bwMode="auto">
              <a:xfrm>
                <a:off x="3438882" y="2344139"/>
                <a:ext cx="692751" cy="669577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pic>
          <p:nvPicPr>
            <p:cNvPr id="397345" name="Picture 33" descr="factory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667644" y="4607839"/>
              <a:ext cx="1077913" cy="879475"/>
            </a:xfrm>
            <a:prstGeom prst="rect">
              <a:avLst/>
            </a:prstGeom>
            <a:noFill/>
          </p:spPr>
        </p:pic>
      </p:grpSp>
      <p:grpSp>
        <p:nvGrpSpPr>
          <p:cNvPr id="11" name="Group 17"/>
          <p:cNvGrpSpPr/>
          <p:nvPr/>
        </p:nvGrpSpPr>
        <p:grpSpPr>
          <a:xfrm>
            <a:off x="938352" y="2793775"/>
            <a:ext cx="1430574" cy="866298"/>
            <a:chOff x="911329" y="3118015"/>
            <a:chExt cx="1430574" cy="866298"/>
          </a:xfrm>
        </p:grpSpPr>
        <p:grpSp>
          <p:nvGrpSpPr>
            <p:cNvPr id="12" name="Group 57"/>
            <p:cNvGrpSpPr/>
            <p:nvPr/>
          </p:nvGrpSpPr>
          <p:grpSpPr>
            <a:xfrm>
              <a:off x="1530474" y="3225743"/>
              <a:ext cx="811429" cy="758570"/>
              <a:chOff x="3377796" y="2303274"/>
              <a:chExt cx="811429" cy="758570"/>
            </a:xfrm>
          </p:grpSpPr>
          <p:sp>
            <p:nvSpPr>
              <p:cNvPr id="60" name="Donut 59"/>
              <p:cNvSpPr/>
              <p:nvPr/>
            </p:nvSpPr>
            <p:spPr bwMode="auto">
              <a:xfrm>
                <a:off x="3377796" y="2303274"/>
                <a:ext cx="811429" cy="758570"/>
              </a:xfrm>
              <a:prstGeom prst="donut">
                <a:avLst>
                  <a:gd name="adj" fmla="val 8407"/>
                </a:avLst>
              </a:prstGeom>
              <a:solidFill>
                <a:schemeClr val="bg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 bwMode="auto">
              <a:xfrm>
                <a:off x="3438882" y="2344139"/>
                <a:ext cx="692751" cy="669577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pic>
          <p:nvPicPr>
            <p:cNvPr id="397341" name="Picture 29" descr="Hydro_iStock_14468249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911329" y="3118015"/>
              <a:ext cx="1157287" cy="800100"/>
            </a:xfrm>
            <a:prstGeom prst="rect">
              <a:avLst/>
            </a:prstGeom>
            <a:noFill/>
          </p:spPr>
        </p:pic>
      </p:grpSp>
      <p:grpSp>
        <p:nvGrpSpPr>
          <p:cNvPr id="13" name="Group 18"/>
          <p:cNvGrpSpPr/>
          <p:nvPr/>
        </p:nvGrpSpPr>
        <p:grpSpPr>
          <a:xfrm>
            <a:off x="1885748" y="1450270"/>
            <a:ext cx="1533314" cy="990115"/>
            <a:chOff x="1737120" y="1585370"/>
            <a:chExt cx="1533314" cy="990115"/>
          </a:xfrm>
        </p:grpSpPr>
        <p:grpSp>
          <p:nvGrpSpPr>
            <p:cNvPr id="14" name="Group 16"/>
            <p:cNvGrpSpPr/>
            <p:nvPr/>
          </p:nvGrpSpPr>
          <p:grpSpPr>
            <a:xfrm>
              <a:off x="2459005" y="1816915"/>
              <a:ext cx="811429" cy="758570"/>
              <a:chOff x="3377796" y="2303274"/>
              <a:chExt cx="811429" cy="758570"/>
            </a:xfrm>
          </p:grpSpPr>
          <p:sp>
            <p:nvSpPr>
              <p:cNvPr id="7" name="Donut 6"/>
              <p:cNvSpPr/>
              <p:nvPr/>
            </p:nvSpPr>
            <p:spPr bwMode="auto">
              <a:xfrm>
                <a:off x="3377796" y="2303274"/>
                <a:ext cx="811429" cy="758570"/>
              </a:xfrm>
              <a:prstGeom prst="donut">
                <a:avLst>
                  <a:gd name="adj" fmla="val 8407"/>
                </a:avLst>
              </a:prstGeom>
              <a:solidFill>
                <a:schemeClr val="bg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0" name="Oval 79"/>
              <p:cNvSpPr/>
              <p:nvPr/>
            </p:nvSpPr>
            <p:spPr bwMode="auto">
              <a:xfrm>
                <a:off x="3438882" y="2344139"/>
                <a:ext cx="692751" cy="669577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pic>
          <p:nvPicPr>
            <p:cNvPr id="59" name="Picture 58" descr="Nuclear Plant_iStock_14565504_v2.pn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737120" y="1585370"/>
              <a:ext cx="1205153" cy="809863"/>
            </a:xfrm>
            <a:prstGeom prst="rect">
              <a:avLst/>
            </a:prstGeom>
          </p:spPr>
        </p:pic>
      </p:grpSp>
      <p:grpSp>
        <p:nvGrpSpPr>
          <p:cNvPr id="15" name="Group 23"/>
          <p:cNvGrpSpPr/>
          <p:nvPr/>
        </p:nvGrpSpPr>
        <p:grpSpPr>
          <a:xfrm>
            <a:off x="6593569" y="4214084"/>
            <a:ext cx="1597702" cy="1168395"/>
            <a:chOff x="6458450" y="4281635"/>
            <a:chExt cx="1597702" cy="1168395"/>
          </a:xfrm>
        </p:grpSpPr>
        <p:pic>
          <p:nvPicPr>
            <p:cNvPr id="62" name="Picture 109"/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7687852" y="4281635"/>
              <a:ext cx="368300" cy="517525"/>
            </a:xfrm>
            <a:prstGeom prst="rect">
              <a:avLst/>
            </a:prstGeom>
            <a:noFill/>
          </p:spPr>
        </p:pic>
        <p:grpSp>
          <p:nvGrpSpPr>
            <p:cNvPr id="16" name="Group 88"/>
            <p:cNvGrpSpPr/>
            <p:nvPr/>
          </p:nvGrpSpPr>
          <p:grpSpPr>
            <a:xfrm>
              <a:off x="6458450" y="4451360"/>
              <a:ext cx="811429" cy="758570"/>
              <a:chOff x="3377796" y="2303274"/>
              <a:chExt cx="811429" cy="758570"/>
            </a:xfrm>
          </p:grpSpPr>
          <p:sp>
            <p:nvSpPr>
              <p:cNvPr id="90" name="Donut 89"/>
              <p:cNvSpPr/>
              <p:nvPr/>
            </p:nvSpPr>
            <p:spPr bwMode="auto">
              <a:xfrm>
                <a:off x="3377796" y="2303274"/>
                <a:ext cx="811429" cy="758570"/>
              </a:xfrm>
              <a:prstGeom prst="donut">
                <a:avLst>
                  <a:gd name="adj" fmla="val 8407"/>
                </a:avLst>
              </a:prstGeom>
              <a:solidFill>
                <a:schemeClr val="bg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1" name="Oval 90"/>
              <p:cNvSpPr/>
              <p:nvPr/>
            </p:nvSpPr>
            <p:spPr bwMode="auto">
              <a:xfrm>
                <a:off x="3438882" y="2344139"/>
                <a:ext cx="692751" cy="669577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pic>
          <p:nvPicPr>
            <p:cNvPr id="77" name="Picture 46" descr="EDF render_Building 1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6920287" y="4621355"/>
              <a:ext cx="741362" cy="828675"/>
            </a:xfrm>
            <a:prstGeom prst="rect">
              <a:avLst/>
            </a:prstGeom>
            <a:noFill/>
          </p:spPr>
        </p:pic>
      </p:grpSp>
      <p:grpSp>
        <p:nvGrpSpPr>
          <p:cNvPr id="17" name="Group 73"/>
          <p:cNvGrpSpPr/>
          <p:nvPr/>
        </p:nvGrpSpPr>
        <p:grpSpPr>
          <a:xfrm>
            <a:off x="5174844" y="1411617"/>
            <a:ext cx="811429" cy="758570"/>
            <a:chOff x="3377796" y="2303274"/>
            <a:chExt cx="811429" cy="758570"/>
          </a:xfrm>
        </p:grpSpPr>
        <p:sp>
          <p:nvSpPr>
            <p:cNvPr id="75" name="Donut 74"/>
            <p:cNvSpPr/>
            <p:nvPr/>
          </p:nvSpPr>
          <p:spPr bwMode="auto">
            <a:xfrm>
              <a:off x="3377796" y="2303274"/>
              <a:ext cx="811429" cy="758570"/>
            </a:xfrm>
            <a:prstGeom prst="donut">
              <a:avLst>
                <a:gd name="adj" fmla="val 8407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83" name="Oval 82"/>
            <p:cNvSpPr/>
            <p:nvPr/>
          </p:nvSpPr>
          <p:spPr bwMode="auto">
            <a:xfrm>
              <a:off x="3438882" y="2344139"/>
              <a:ext cx="692751" cy="669577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17" name="Line 23"/>
          <p:cNvSpPr>
            <a:spLocks noChangeShapeType="1"/>
          </p:cNvSpPr>
          <p:nvPr/>
        </p:nvSpPr>
        <p:spPr bwMode="auto">
          <a:xfrm flipH="1" flipV="1">
            <a:off x="5580306" y="3863851"/>
            <a:ext cx="331232" cy="1565551"/>
          </a:xfrm>
          <a:prstGeom prst="line">
            <a:avLst/>
          </a:prstGeom>
          <a:noFill/>
          <a:ln w="28575">
            <a:solidFill>
              <a:srgbClr val="8585FF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en-US"/>
          </a:p>
        </p:txBody>
      </p:sp>
      <p:grpSp>
        <p:nvGrpSpPr>
          <p:cNvPr id="18" name="Group 24"/>
          <p:cNvGrpSpPr/>
          <p:nvPr/>
        </p:nvGrpSpPr>
        <p:grpSpPr>
          <a:xfrm>
            <a:off x="5311051" y="5113349"/>
            <a:ext cx="1450073" cy="1306451"/>
            <a:chOff x="5040818" y="5126859"/>
            <a:chExt cx="1450073" cy="1306451"/>
          </a:xfrm>
        </p:grpSpPr>
        <p:pic>
          <p:nvPicPr>
            <p:cNvPr id="111" name="Picture 112"/>
            <p:cNvPicPr>
              <a:picLocks noChangeAspect="1" noChangeArrowheads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6108304" y="5305574"/>
              <a:ext cx="382587" cy="503238"/>
            </a:xfrm>
            <a:prstGeom prst="rect">
              <a:avLst/>
            </a:prstGeom>
            <a:noFill/>
          </p:spPr>
        </p:pic>
        <p:grpSp>
          <p:nvGrpSpPr>
            <p:cNvPr id="19" name="Group 91"/>
            <p:cNvGrpSpPr/>
            <p:nvPr/>
          </p:nvGrpSpPr>
          <p:grpSpPr>
            <a:xfrm>
              <a:off x="5242402" y="5126859"/>
              <a:ext cx="811429" cy="758570"/>
              <a:chOff x="3377796" y="2303274"/>
              <a:chExt cx="811429" cy="758570"/>
            </a:xfrm>
          </p:grpSpPr>
          <p:sp>
            <p:nvSpPr>
              <p:cNvPr id="93" name="Donut 92"/>
              <p:cNvSpPr/>
              <p:nvPr/>
            </p:nvSpPr>
            <p:spPr bwMode="auto">
              <a:xfrm>
                <a:off x="3377796" y="2303274"/>
                <a:ext cx="811429" cy="758570"/>
              </a:xfrm>
              <a:prstGeom prst="donut">
                <a:avLst>
                  <a:gd name="adj" fmla="val 8407"/>
                </a:avLst>
              </a:prstGeom>
              <a:solidFill>
                <a:schemeClr val="bg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4" name="Oval 93"/>
              <p:cNvSpPr/>
              <p:nvPr/>
            </p:nvSpPr>
            <p:spPr bwMode="auto">
              <a:xfrm>
                <a:off x="3438882" y="2344139"/>
                <a:ext cx="692751" cy="669577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pic>
          <p:nvPicPr>
            <p:cNvPr id="397353" name="Picture 41" descr="commercial center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5040818" y="5306185"/>
              <a:ext cx="1247775" cy="1127125"/>
            </a:xfrm>
            <a:prstGeom prst="rect">
              <a:avLst/>
            </a:prstGeom>
            <a:noFill/>
          </p:spPr>
        </p:pic>
      </p:grpSp>
      <p:grpSp>
        <p:nvGrpSpPr>
          <p:cNvPr id="20" name="Group 99"/>
          <p:cNvGrpSpPr/>
          <p:nvPr/>
        </p:nvGrpSpPr>
        <p:grpSpPr>
          <a:xfrm>
            <a:off x="3877109" y="1307325"/>
            <a:ext cx="811429" cy="758570"/>
            <a:chOff x="3377796" y="2303274"/>
            <a:chExt cx="811429" cy="758570"/>
          </a:xfrm>
        </p:grpSpPr>
        <p:sp>
          <p:nvSpPr>
            <p:cNvPr id="118" name="Donut 117"/>
            <p:cNvSpPr/>
            <p:nvPr/>
          </p:nvSpPr>
          <p:spPr bwMode="auto">
            <a:xfrm>
              <a:off x="3377796" y="2303274"/>
              <a:ext cx="811429" cy="758570"/>
            </a:xfrm>
            <a:prstGeom prst="donut">
              <a:avLst>
                <a:gd name="adj" fmla="val 8407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119" name="Oval 118"/>
            <p:cNvSpPr/>
            <p:nvPr/>
          </p:nvSpPr>
          <p:spPr bwMode="auto">
            <a:xfrm>
              <a:off x="3438882" y="2344139"/>
              <a:ext cx="692751" cy="669577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1" name="Group 119"/>
          <p:cNvGrpSpPr/>
          <p:nvPr/>
        </p:nvGrpSpPr>
        <p:grpSpPr>
          <a:xfrm>
            <a:off x="4205161" y="5296558"/>
            <a:ext cx="811429" cy="758570"/>
            <a:chOff x="3377796" y="2303274"/>
            <a:chExt cx="811429" cy="758570"/>
          </a:xfrm>
        </p:grpSpPr>
        <p:sp>
          <p:nvSpPr>
            <p:cNvPr id="121" name="Donut 120"/>
            <p:cNvSpPr/>
            <p:nvPr/>
          </p:nvSpPr>
          <p:spPr bwMode="auto">
            <a:xfrm>
              <a:off x="3377796" y="2303274"/>
              <a:ext cx="811429" cy="758570"/>
            </a:xfrm>
            <a:prstGeom prst="donut">
              <a:avLst>
                <a:gd name="adj" fmla="val 8407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122" name="Oval 121"/>
            <p:cNvSpPr/>
            <p:nvPr/>
          </p:nvSpPr>
          <p:spPr bwMode="auto">
            <a:xfrm>
              <a:off x="3438882" y="2344139"/>
              <a:ext cx="692751" cy="669577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26" name="Picture 104" descr="Solar_iStock_14496791Illustration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123098" y="5331742"/>
            <a:ext cx="943765" cy="876353"/>
          </a:xfrm>
          <a:prstGeom prst="rect">
            <a:avLst/>
          </a:prstGeom>
          <a:noFill/>
        </p:spPr>
      </p:pic>
      <p:pic>
        <p:nvPicPr>
          <p:cNvPr id="127" name="Picture 103" descr="wind turbine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194247" y="963806"/>
            <a:ext cx="683453" cy="1284562"/>
          </a:xfrm>
          <a:prstGeom prst="rect">
            <a:avLst/>
          </a:prstGeom>
          <a:noFill/>
        </p:spPr>
      </p:pic>
      <p:pic>
        <p:nvPicPr>
          <p:cNvPr id="128" name="Picture 119" descr="New Image"/>
          <p:cNvPicPr>
            <a:picLocks noChangeAspect="1" noChangeArrowheads="1"/>
          </p:cNvPicPr>
          <p:nvPr/>
        </p:nvPicPr>
        <p:blipFill>
          <a:blip r:embed="rId20" cstate="print">
            <a:lum bright="10000"/>
          </a:blip>
          <a:srcRect/>
          <a:stretch>
            <a:fillRect/>
          </a:stretch>
        </p:blipFill>
        <p:spPr bwMode="auto">
          <a:xfrm>
            <a:off x="6633651" y="1457317"/>
            <a:ext cx="613983" cy="75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77" descr="Demand Response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91986" y="2098917"/>
            <a:ext cx="5080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Group 2"/>
          <p:cNvGrpSpPr/>
          <p:nvPr/>
        </p:nvGrpSpPr>
        <p:grpSpPr>
          <a:xfrm>
            <a:off x="6425088" y="2410106"/>
            <a:ext cx="554221" cy="494406"/>
            <a:chOff x="8131368" y="1422376"/>
            <a:chExt cx="554221" cy="494406"/>
          </a:xfrm>
        </p:grpSpPr>
        <p:pic>
          <p:nvPicPr>
            <p:cNvPr id="397355" name="Picture 5" descr="house (green)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 xmlns="">
                    <a14:imgLayer r:embed="rId23">
                      <a14:imgEffect>
                        <a14:backgroundRemoval t="870" b="100000" l="9375" r="98438">
                          <a14:foregroundMark x1="19531" y1="9565" x2="19531" y2="9565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1368" y="1422376"/>
              <a:ext cx="533400" cy="479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" name="Picture 31" descr="House with 6 Solar Panels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BEBA8EAE-BF5A-486C-A8C5-ECC9F3942E4B}">
                  <a14:imgProps xmlns:a14="http://schemas.microsoft.com/office/drawing/2010/main" xmlns="">
                    <a14:imgLayer r:embed="rId25">
                      <a14:imgEffect>
                        <a14:backgroundRemoval t="0" b="100000" l="794" r="96032">
                          <a14:foregroundMark x1="11111" y1="11966" x2="11111" y2="11966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0126" y="1429420"/>
              <a:ext cx="525463" cy="487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4" name="Picture 32" descr="House with 6 Solar Panels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152276" y="2309724"/>
            <a:ext cx="52546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Group 134"/>
          <p:cNvGrpSpPr/>
          <p:nvPr/>
        </p:nvGrpSpPr>
        <p:grpSpPr>
          <a:xfrm>
            <a:off x="7038073" y="3350472"/>
            <a:ext cx="1017588" cy="1145525"/>
            <a:chOff x="6929977" y="3418022"/>
            <a:chExt cx="1017588" cy="1145525"/>
          </a:xfrm>
        </p:grpSpPr>
        <p:sp>
          <p:nvSpPr>
            <p:cNvPr id="136" name="Line 23"/>
            <p:cNvSpPr>
              <a:spLocks noChangeShapeType="1"/>
            </p:cNvSpPr>
            <p:nvPr/>
          </p:nvSpPr>
          <p:spPr bwMode="auto">
            <a:xfrm flipV="1">
              <a:off x="7593539" y="3418022"/>
              <a:ext cx="13512" cy="418808"/>
            </a:xfrm>
            <a:prstGeom prst="line">
              <a:avLst/>
            </a:prstGeom>
            <a:noFill/>
            <a:ln w="28575">
              <a:solidFill>
                <a:srgbClr val="8585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pic>
          <p:nvPicPr>
            <p:cNvPr id="137" name="Picture 59" descr="Electric Vehicle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6929977" y="3468172"/>
              <a:ext cx="1017588" cy="1095375"/>
            </a:xfrm>
            <a:prstGeom prst="rect">
              <a:avLst/>
            </a:prstGeom>
            <a:noFill/>
          </p:spPr>
        </p:pic>
      </p:grpSp>
      <p:pic>
        <p:nvPicPr>
          <p:cNvPr id="141" name="Picture 27" descr="S1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 rot="21100139">
            <a:off x="5884658" y="5735463"/>
            <a:ext cx="474663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Group 143"/>
          <p:cNvGrpSpPr/>
          <p:nvPr/>
        </p:nvGrpSpPr>
        <p:grpSpPr>
          <a:xfrm>
            <a:off x="3322321" y="3323006"/>
            <a:ext cx="2512023" cy="568308"/>
            <a:chOff x="3322321" y="3323006"/>
            <a:chExt cx="2512023" cy="568308"/>
          </a:xfrm>
        </p:grpSpPr>
        <p:sp>
          <p:nvSpPr>
            <p:cNvPr id="145" name="Line 26"/>
            <p:cNvSpPr>
              <a:spLocks noChangeShapeType="1"/>
            </p:cNvSpPr>
            <p:nvPr/>
          </p:nvSpPr>
          <p:spPr bwMode="auto">
            <a:xfrm flipV="1">
              <a:off x="3600256" y="3614261"/>
              <a:ext cx="1999751" cy="6882"/>
            </a:xfrm>
            <a:prstGeom prst="line">
              <a:avLst/>
            </a:prstGeom>
            <a:noFill/>
            <a:ln w="114300">
              <a:solidFill>
                <a:srgbClr val="8585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25" name="Group 145"/>
            <p:cNvGrpSpPr/>
            <p:nvPr/>
          </p:nvGrpSpPr>
          <p:grpSpPr>
            <a:xfrm>
              <a:off x="3322321" y="3323006"/>
              <a:ext cx="535552" cy="564517"/>
              <a:chOff x="3322321" y="3323006"/>
              <a:chExt cx="535552" cy="564517"/>
            </a:xfrm>
          </p:grpSpPr>
          <p:sp>
            <p:nvSpPr>
              <p:cNvPr id="150" name="Donut 149"/>
              <p:cNvSpPr/>
              <p:nvPr/>
            </p:nvSpPr>
            <p:spPr bwMode="auto">
              <a:xfrm>
                <a:off x="3322321" y="3323006"/>
                <a:ext cx="535552" cy="564517"/>
              </a:xfrm>
              <a:prstGeom prst="donut">
                <a:avLst>
                  <a:gd name="adj" fmla="val 84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rgbClr val="8585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1" name="Oval 150"/>
              <p:cNvSpPr/>
              <p:nvPr/>
            </p:nvSpPr>
            <p:spPr bwMode="auto">
              <a:xfrm>
                <a:off x="3351148" y="3351635"/>
                <a:ext cx="473272" cy="49697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26" name="Group 146"/>
            <p:cNvGrpSpPr/>
            <p:nvPr/>
          </p:nvGrpSpPr>
          <p:grpSpPr>
            <a:xfrm>
              <a:off x="5298792" y="3326797"/>
              <a:ext cx="535552" cy="564517"/>
              <a:chOff x="3322321" y="3323006"/>
              <a:chExt cx="535552" cy="564517"/>
            </a:xfrm>
          </p:grpSpPr>
          <p:sp>
            <p:nvSpPr>
              <p:cNvPr id="148" name="Donut 147"/>
              <p:cNvSpPr/>
              <p:nvPr/>
            </p:nvSpPr>
            <p:spPr bwMode="auto">
              <a:xfrm>
                <a:off x="3322321" y="3323006"/>
                <a:ext cx="535552" cy="564517"/>
              </a:xfrm>
              <a:prstGeom prst="donut">
                <a:avLst>
                  <a:gd name="adj" fmla="val 84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9525" cap="flat" cmpd="sng" algn="ctr">
                <a:solidFill>
                  <a:srgbClr val="8585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9" name="Oval 148"/>
              <p:cNvSpPr/>
              <p:nvPr/>
            </p:nvSpPr>
            <p:spPr bwMode="auto">
              <a:xfrm>
                <a:off x="3351148" y="3351635"/>
                <a:ext cx="473272" cy="496971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charset="0"/>
                </a:endParaRPr>
              </a:p>
            </p:txBody>
          </p:sp>
        </p:grpSp>
      </p:grpSp>
      <p:grpSp>
        <p:nvGrpSpPr>
          <p:cNvPr id="27" name="Group 152"/>
          <p:cNvGrpSpPr/>
          <p:nvPr/>
        </p:nvGrpSpPr>
        <p:grpSpPr>
          <a:xfrm>
            <a:off x="5891072" y="1050412"/>
            <a:ext cx="562932" cy="341115"/>
            <a:chOff x="6012676" y="1050412"/>
            <a:chExt cx="562932" cy="341115"/>
          </a:xfrm>
        </p:grpSpPr>
        <p:sp>
          <p:nvSpPr>
            <p:cNvPr id="154" name="Line 23"/>
            <p:cNvSpPr>
              <a:spLocks noChangeShapeType="1"/>
            </p:cNvSpPr>
            <p:nvPr/>
          </p:nvSpPr>
          <p:spPr bwMode="auto">
            <a:xfrm flipH="1">
              <a:off x="6012676" y="1242918"/>
              <a:ext cx="324281" cy="148609"/>
            </a:xfrm>
            <a:prstGeom prst="line">
              <a:avLst/>
            </a:prstGeom>
            <a:noFill/>
            <a:ln w="28575">
              <a:solidFill>
                <a:srgbClr val="8585FF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pic>
          <p:nvPicPr>
            <p:cNvPr id="155" name="Picture 95" descr="Scrubber"/>
            <p:cNvPicPr>
              <a:picLocks noChangeAspect="1" noChangeArrowheads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>
              <a:off x="6220008" y="1050412"/>
              <a:ext cx="355600" cy="339725"/>
            </a:xfrm>
            <a:prstGeom prst="rect">
              <a:avLst/>
            </a:prstGeom>
            <a:noFill/>
          </p:spPr>
        </p:pic>
      </p:grpSp>
      <p:pic>
        <p:nvPicPr>
          <p:cNvPr id="109" name="Picture 108"/>
          <p:cNvPicPr>
            <a:picLocks noChangeAspect="1"/>
          </p:cNvPicPr>
          <p:nvPr/>
        </p:nvPicPr>
        <p:blipFill rotWithShape="1">
          <a:blip r:embed="rId30" cstate="print">
            <a:extLst>
              <a:ext uri="{BEBA8EAE-BF5A-486C-A8C5-ECC9F3942E4B}">
                <a14:imgProps xmlns:a14="http://schemas.microsoft.com/office/drawing/2010/main" xmlns="">
                  <a14:imgLayer r:embed="rId31">
                    <a14:imgEffect>
                      <a14:backgroundRemoval t="1857" b="97878" l="4250" r="96500">
                        <a14:foregroundMark x1="6500" y1="5040" x2="6500" y2="5040"/>
                      </a14:backgroundRemoval>
                    </a14:imgEffect>
                  </a14:imgLayer>
                </a14:imgProps>
              </a:ext>
            </a:extLst>
          </a:blip>
          <a:srcRect t="28463"/>
          <a:stretch/>
        </p:blipFill>
        <p:spPr>
          <a:xfrm>
            <a:off x="4885765" y="1148348"/>
            <a:ext cx="1048601" cy="707004"/>
          </a:xfrm>
          <a:prstGeom prst="rect">
            <a:avLst/>
          </a:prstGeom>
        </p:spPr>
      </p:pic>
      <p:pic>
        <p:nvPicPr>
          <p:cNvPr id="112" name="Picture 38" descr="Transmission Tower-a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4245671" y="3092824"/>
            <a:ext cx="800847" cy="1002953"/>
          </a:xfrm>
          <a:prstGeom prst="rect">
            <a:avLst/>
          </a:prstGeom>
          <a:noFill/>
        </p:spPr>
      </p:pic>
      <p:grpSp>
        <p:nvGrpSpPr>
          <p:cNvPr id="28" name="Group 123"/>
          <p:cNvGrpSpPr/>
          <p:nvPr/>
        </p:nvGrpSpPr>
        <p:grpSpPr>
          <a:xfrm>
            <a:off x="3003872" y="2342950"/>
            <a:ext cx="3323862" cy="2661464"/>
            <a:chOff x="2986072" y="2269676"/>
            <a:chExt cx="3323862" cy="2661464"/>
          </a:xfrm>
        </p:grpSpPr>
        <p:sp>
          <p:nvSpPr>
            <p:cNvPr id="142" name="Oval 141"/>
            <p:cNvSpPr/>
            <p:nvPr/>
          </p:nvSpPr>
          <p:spPr bwMode="auto">
            <a:xfrm>
              <a:off x="2986072" y="2269676"/>
              <a:ext cx="3323862" cy="266146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glow rad="254000">
                <a:schemeClr val="tx2">
                  <a:lumMod val="20000"/>
                  <a:lumOff val="80000"/>
                  <a:alpha val="83000"/>
                </a:schemeClr>
              </a:glow>
              <a:softEdge rad="165100"/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498281" y="2781394"/>
              <a:ext cx="225338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en-US" sz="3200" dirty="0" smtClean="0">
                  <a:solidFill>
                    <a:schemeClr val="tx2"/>
                  </a:solidFill>
                </a:rPr>
                <a:t>An</a:t>
              </a:r>
            </a:p>
            <a:p>
              <a:pPr algn="ctr">
                <a:spcBef>
                  <a:spcPts val="0"/>
                </a:spcBef>
              </a:pPr>
              <a:r>
                <a:rPr lang="en-US" sz="3200" dirty="0" smtClean="0">
                  <a:solidFill>
                    <a:schemeClr val="tx2"/>
                  </a:solidFill>
                </a:rPr>
                <a:t>Integrated</a:t>
              </a:r>
            </a:p>
            <a:p>
              <a:pPr algn="ctr">
                <a:spcBef>
                  <a:spcPts val="0"/>
                </a:spcBef>
              </a:pPr>
              <a:r>
                <a:rPr lang="en-US" sz="3200" dirty="0" smtClean="0">
                  <a:solidFill>
                    <a:schemeClr val="tx2"/>
                  </a:solidFill>
                </a:rPr>
                <a:t>Grid</a:t>
              </a:r>
              <a:endParaRPr lang="en-US" sz="3200" dirty="0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8682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Integrated Grid Research Gaps</a:t>
            </a:r>
            <a:endParaRPr lang="en-US" sz="3000" dirty="0">
              <a:solidFill>
                <a:srgbClr val="00B050"/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786384" y="1188720"/>
          <a:ext cx="7571232" cy="497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735795" y="5376041"/>
            <a:ext cx="3762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/>
              <a:t>Enabling Policy and Regulations</a:t>
            </a:r>
            <a:endParaRPr lang="en-US" sz="18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Developing the Framework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17477" y="1381047"/>
            <a:ext cx="3810825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Develop a </a:t>
            </a:r>
            <a:r>
              <a:rPr lang="en-US" b="1" i="1" dirty="0" smtClean="0"/>
              <a:t>framework</a:t>
            </a:r>
            <a:r>
              <a:rPr lang="en-US" i="1" dirty="0" smtClean="0"/>
              <a:t> </a:t>
            </a:r>
            <a:r>
              <a:rPr lang="en-US" dirty="0" smtClean="0"/>
              <a:t>for assessing the </a:t>
            </a:r>
            <a:r>
              <a:rPr lang="en-US" b="1" i="1" dirty="0" smtClean="0"/>
              <a:t>costs and benefits</a:t>
            </a:r>
            <a:r>
              <a:rPr lang="en-US" i="1" dirty="0" smtClean="0"/>
              <a:t> </a:t>
            </a:r>
            <a:r>
              <a:rPr lang="en-US" dirty="0" smtClean="0"/>
              <a:t>of the combinations of technology that lead to a more</a:t>
            </a:r>
            <a:r>
              <a:rPr lang="en-US" i="1" dirty="0" smtClean="0"/>
              <a:t> </a:t>
            </a:r>
            <a:r>
              <a:rPr lang="en-US" b="1" i="1" dirty="0" smtClean="0"/>
              <a:t>integrated grid</a:t>
            </a:r>
            <a:endParaRPr lang="en-US" i="1" dirty="0" smtClean="0"/>
          </a:p>
          <a:p>
            <a:endParaRPr lang="en-US" dirty="0" smtClean="0"/>
          </a:p>
          <a:p>
            <a:r>
              <a:rPr lang="en-US" dirty="0" smtClean="0"/>
              <a:t>Ensure </a:t>
            </a:r>
            <a:r>
              <a:rPr lang="en-US" b="1" i="1" dirty="0" smtClean="0"/>
              <a:t>consistency </a:t>
            </a:r>
            <a:r>
              <a:rPr lang="en-US" dirty="0" smtClean="0"/>
              <a:t>in comparison of options</a:t>
            </a:r>
          </a:p>
          <a:p>
            <a:endParaRPr lang="en-US" i="1" dirty="0" smtClean="0"/>
          </a:p>
          <a:p>
            <a:r>
              <a:rPr lang="en-US" dirty="0" smtClean="0"/>
              <a:t>Build a</a:t>
            </a:r>
            <a:r>
              <a:rPr lang="en-US" i="1" dirty="0" smtClean="0"/>
              <a:t> </a:t>
            </a:r>
            <a:r>
              <a:rPr lang="en-US" b="1" i="1" dirty="0" smtClean="0"/>
              <a:t>resource library </a:t>
            </a:r>
            <a:r>
              <a:rPr lang="en-US" dirty="0" smtClean="0"/>
              <a:t>that will integrate knowledge from demonstrations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5347" y="5705271"/>
            <a:ext cx="8773297" cy="621389"/>
          </a:xfrm>
          <a:prstGeom prst="roundRect">
            <a:avLst/>
          </a:prstGeom>
          <a:gradFill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6"/>
              </a:gs>
            </a:gsLst>
            <a:lin ang="5400000" scaled="1"/>
          </a:gradFill>
          <a:ln w="9525" algn="ctr">
            <a:solidFill>
              <a:srgbClr val="D5D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/>
          <a:lstStyle/>
          <a:p>
            <a:pPr>
              <a:spcBef>
                <a:spcPts val="0"/>
              </a:spcBef>
            </a:pP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Comprehensive Framework: Consistent, Repeatable &amp; Transparent</a:t>
            </a:r>
            <a:endParaRPr lang="en-US" sz="2000" b="1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3401568" y="548640"/>
            <a:ext cx="5852160" cy="5559552"/>
            <a:chOff x="1197864" y="651574"/>
            <a:chExt cx="6611112" cy="6224714"/>
          </a:xfrm>
        </p:grpSpPr>
        <p:grpSp>
          <p:nvGrpSpPr>
            <p:cNvPr id="5" name="Group 18"/>
            <p:cNvGrpSpPr/>
            <p:nvPr/>
          </p:nvGrpSpPr>
          <p:grpSpPr>
            <a:xfrm>
              <a:off x="1197864" y="651574"/>
              <a:ext cx="6611112" cy="6224714"/>
              <a:chOff x="1600200" y="914400"/>
              <a:chExt cx="5891381" cy="5711141"/>
            </a:xfrm>
          </p:grpSpPr>
          <p:sp>
            <p:nvSpPr>
              <p:cNvPr id="11" name="Oval 25"/>
              <p:cNvSpPr/>
              <p:nvPr/>
            </p:nvSpPr>
            <p:spPr bwMode="auto">
              <a:xfrm rot="1800000">
                <a:off x="3177723" y="914400"/>
                <a:ext cx="2695432" cy="2073123"/>
              </a:xfrm>
              <a:custGeom>
                <a:avLst/>
                <a:gdLst/>
                <a:ahLst/>
                <a:cxnLst/>
                <a:rect l="l" t="t" r="r" b="b"/>
                <a:pathLst>
                  <a:path w="2414874" h="1879175">
                    <a:moveTo>
                      <a:pt x="862220" y="315594"/>
                    </a:moveTo>
                    <a:cubicBezTo>
                      <a:pt x="1214431" y="112245"/>
                      <a:pt x="1619241" y="0"/>
                      <a:pt x="2040034" y="0"/>
                    </a:cubicBezTo>
                    <a:lnTo>
                      <a:pt x="2040034" y="531546"/>
                    </a:lnTo>
                    <a:cubicBezTo>
                      <a:pt x="2079095" y="497390"/>
                      <a:pt x="2130338" y="477300"/>
                      <a:pt x="2186274" y="477300"/>
                    </a:cubicBezTo>
                    <a:cubicBezTo>
                      <a:pt x="2312526" y="477300"/>
                      <a:pt x="2414874" y="579648"/>
                      <a:pt x="2414874" y="705900"/>
                    </a:cubicBezTo>
                    <a:cubicBezTo>
                      <a:pt x="2414874" y="832152"/>
                      <a:pt x="2312526" y="934500"/>
                      <a:pt x="2186274" y="934500"/>
                    </a:cubicBezTo>
                    <a:cubicBezTo>
                      <a:pt x="2130338" y="934500"/>
                      <a:pt x="2079096" y="914410"/>
                      <a:pt x="2040034" y="880254"/>
                    </a:cubicBezTo>
                    <a:lnTo>
                      <a:pt x="2040034" y="1396732"/>
                    </a:lnTo>
                    <a:cubicBezTo>
                      <a:pt x="1878987" y="1396185"/>
                      <a:pt x="1715840" y="1437366"/>
                      <a:pt x="1566361" y="1523668"/>
                    </a:cubicBezTo>
                    <a:cubicBezTo>
                      <a:pt x="1413787" y="1611756"/>
                      <a:pt x="1294804" y="1735681"/>
                      <a:pt x="1214793" y="1879175"/>
                    </a:cubicBezTo>
                    <a:lnTo>
                      <a:pt x="766473" y="1620338"/>
                    </a:lnTo>
                    <a:cubicBezTo>
                      <a:pt x="815442" y="1603610"/>
                      <a:pt x="858305" y="1569332"/>
                      <a:pt x="886198" y="1521021"/>
                    </a:cubicBezTo>
                    <a:cubicBezTo>
                      <a:pt x="949324" y="1411684"/>
                      <a:pt x="911862" y="1271874"/>
                      <a:pt x="802524" y="1208748"/>
                    </a:cubicBezTo>
                    <a:cubicBezTo>
                      <a:pt x="693187" y="1145622"/>
                      <a:pt x="553377" y="1183084"/>
                      <a:pt x="490251" y="1292421"/>
                    </a:cubicBezTo>
                    <a:cubicBezTo>
                      <a:pt x="462359" y="1340732"/>
                      <a:pt x="454104" y="1394992"/>
                      <a:pt x="464103" y="1445764"/>
                    </a:cubicBezTo>
                    <a:lnTo>
                      <a:pt x="0" y="1177814"/>
                    </a:lnTo>
                    <a:cubicBezTo>
                      <a:pt x="210396" y="813397"/>
                      <a:pt x="510008" y="518944"/>
                      <a:pt x="862220" y="315594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endParaRPr>
              </a:p>
            </p:txBody>
          </p:sp>
          <p:sp>
            <p:nvSpPr>
              <p:cNvPr id="12" name="Oval 25"/>
              <p:cNvSpPr/>
              <p:nvPr/>
            </p:nvSpPr>
            <p:spPr bwMode="auto">
              <a:xfrm rot="19800000">
                <a:off x="1600200" y="1835379"/>
                <a:ext cx="2695432" cy="2075531"/>
              </a:xfrm>
              <a:custGeom>
                <a:avLst/>
                <a:gdLst/>
                <a:ahLst/>
                <a:cxnLst/>
                <a:rect l="l" t="t" r="r" b="b"/>
                <a:pathLst>
                  <a:path w="2414874" h="1881358">
                    <a:moveTo>
                      <a:pt x="2040034" y="0"/>
                    </a:moveTo>
                    <a:lnTo>
                      <a:pt x="2040034" y="531546"/>
                    </a:lnTo>
                    <a:cubicBezTo>
                      <a:pt x="2079095" y="497390"/>
                      <a:pt x="2130338" y="477300"/>
                      <a:pt x="2186274" y="477300"/>
                    </a:cubicBezTo>
                    <a:cubicBezTo>
                      <a:pt x="2312526" y="477300"/>
                      <a:pt x="2414874" y="579648"/>
                      <a:pt x="2414874" y="705900"/>
                    </a:cubicBezTo>
                    <a:cubicBezTo>
                      <a:pt x="2414874" y="832152"/>
                      <a:pt x="2312526" y="934500"/>
                      <a:pt x="2186274" y="934500"/>
                    </a:cubicBezTo>
                    <a:cubicBezTo>
                      <a:pt x="2130338" y="934500"/>
                      <a:pt x="2079096" y="914410"/>
                      <a:pt x="2040034" y="880254"/>
                    </a:cubicBezTo>
                    <a:lnTo>
                      <a:pt x="2040034" y="1399570"/>
                    </a:lnTo>
                    <a:cubicBezTo>
                      <a:pt x="1713524" y="1401171"/>
                      <a:pt x="1396922" y="1571722"/>
                      <a:pt x="1221861" y="1874937"/>
                    </a:cubicBezTo>
                    <a:cubicBezTo>
                      <a:pt x="1220659" y="1877019"/>
                      <a:pt x="1219465" y="1879104"/>
                      <a:pt x="1218574" y="1881358"/>
                    </a:cubicBezTo>
                    <a:lnTo>
                      <a:pt x="766473" y="1620338"/>
                    </a:lnTo>
                    <a:cubicBezTo>
                      <a:pt x="815442" y="1603610"/>
                      <a:pt x="858305" y="1569332"/>
                      <a:pt x="886198" y="1521021"/>
                    </a:cubicBezTo>
                    <a:cubicBezTo>
                      <a:pt x="949324" y="1411684"/>
                      <a:pt x="911862" y="1271874"/>
                      <a:pt x="802524" y="1208748"/>
                    </a:cubicBezTo>
                    <a:cubicBezTo>
                      <a:pt x="693187" y="1145622"/>
                      <a:pt x="553377" y="1183084"/>
                      <a:pt x="490251" y="1292421"/>
                    </a:cubicBezTo>
                    <a:cubicBezTo>
                      <a:pt x="462359" y="1340732"/>
                      <a:pt x="454104" y="1394992"/>
                      <a:pt x="464103" y="1445764"/>
                    </a:cubicBezTo>
                    <a:lnTo>
                      <a:pt x="0" y="1177814"/>
                    </a:lnTo>
                    <a:cubicBezTo>
                      <a:pt x="420792" y="448980"/>
                      <a:pt x="1198449" y="0"/>
                      <a:pt x="2040034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dist="12700" sx="1000" sy="1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endParaRPr>
              </a:p>
            </p:txBody>
          </p:sp>
          <p:sp>
            <p:nvSpPr>
              <p:cNvPr id="13" name="Oval 25"/>
              <p:cNvSpPr/>
              <p:nvPr/>
            </p:nvSpPr>
            <p:spPr bwMode="auto">
              <a:xfrm rot="16044900">
                <a:off x="1614105" y="3633687"/>
                <a:ext cx="2736691" cy="2101252"/>
              </a:xfrm>
              <a:custGeom>
                <a:avLst/>
                <a:gdLst/>
                <a:ahLst/>
                <a:cxnLst/>
                <a:rect l="l" t="t" r="r" b="b"/>
                <a:pathLst>
                  <a:path w="2414874" h="1882540">
                    <a:moveTo>
                      <a:pt x="2414874" y="705900"/>
                    </a:moveTo>
                    <a:cubicBezTo>
                      <a:pt x="2414874" y="832152"/>
                      <a:pt x="2312526" y="934500"/>
                      <a:pt x="2186274" y="934500"/>
                    </a:cubicBezTo>
                    <a:cubicBezTo>
                      <a:pt x="2130338" y="934500"/>
                      <a:pt x="2079096" y="914410"/>
                      <a:pt x="2040034" y="880254"/>
                    </a:cubicBezTo>
                    <a:lnTo>
                      <a:pt x="2040034" y="1406219"/>
                    </a:lnTo>
                    <a:cubicBezTo>
                      <a:pt x="1689540" y="1407721"/>
                      <a:pt x="1383809" y="1598759"/>
                      <a:pt x="1220621" y="1882540"/>
                    </a:cubicBezTo>
                    <a:lnTo>
                      <a:pt x="766473" y="1620338"/>
                    </a:lnTo>
                    <a:cubicBezTo>
                      <a:pt x="815442" y="1603610"/>
                      <a:pt x="858305" y="1569332"/>
                      <a:pt x="886198" y="1521021"/>
                    </a:cubicBezTo>
                    <a:cubicBezTo>
                      <a:pt x="949324" y="1411684"/>
                      <a:pt x="911862" y="1271874"/>
                      <a:pt x="802524" y="1208748"/>
                    </a:cubicBezTo>
                    <a:cubicBezTo>
                      <a:pt x="693187" y="1145622"/>
                      <a:pt x="553377" y="1183084"/>
                      <a:pt x="490251" y="1292421"/>
                    </a:cubicBezTo>
                    <a:cubicBezTo>
                      <a:pt x="462359" y="1340732"/>
                      <a:pt x="454104" y="1394992"/>
                      <a:pt x="464103" y="1445764"/>
                    </a:cubicBezTo>
                    <a:lnTo>
                      <a:pt x="0" y="1177814"/>
                    </a:lnTo>
                    <a:cubicBezTo>
                      <a:pt x="420792" y="448980"/>
                      <a:pt x="1198449" y="0"/>
                      <a:pt x="2040034" y="0"/>
                    </a:cubicBezTo>
                    <a:lnTo>
                      <a:pt x="2040034" y="531546"/>
                    </a:lnTo>
                    <a:cubicBezTo>
                      <a:pt x="2079095" y="497390"/>
                      <a:pt x="2130338" y="477300"/>
                      <a:pt x="2186274" y="477300"/>
                    </a:cubicBezTo>
                    <a:cubicBezTo>
                      <a:pt x="2312526" y="477300"/>
                      <a:pt x="2414874" y="579648"/>
                      <a:pt x="2414874" y="70590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endParaRPr>
              </a:p>
            </p:txBody>
          </p:sp>
          <p:sp>
            <p:nvSpPr>
              <p:cNvPr id="14" name="Oval 25"/>
              <p:cNvSpPr/>
              <p:nvPr/>
            </p:nvSpPr>
            <p:spPr bwMode="auto">
              <a:xfrm rot="12600000">
                <a:off x="3204778" y="4549124"/>
                <a:ext cx="2695432" cy="2076417"/>
              </a:xfrm>
              <a:custGeom>
                <a:avLst/>
                <a:gdLst/>
                <a:ahLst/>
                <a:cxnLst/>
                <a:rect l="l" t="t" r="r" b="b"/>
                <a:pathLst>
                  <a:path w="2414874" h="1882161">
                    <a:moveTo>
                      <a:pt x="1219964" y="1882161"/>
                    </a:moveTo>
                    <a:lnTo>
                      <a:pt x="766473" y="1620338"/>
                    </a:lnTo>
                    <a:cubicBezTo>
                      <a:pt x="815442" y="1603610"/>
                      <a:pt x="858305" y="1569332"/>
                      <a:pt x="886198" y="1521021"/>
                    </a:cubicBezTo>
                    <a:cubicBezTo>
                      <a:pt x="949324" y="1411684"/>
                      <a:pt x="911862" y="1271874"/>
                      <a:pt x="802524" y="1208748"/>
                    </a:cubicBezTo>
                    <a:cubicBezTo>
                      <a:pt x="693187" y="1145622"/>
                      <a:pt x="553377" y="1183084"/>
                      <a:pt x="490251" y="1292421"/>
                    </a:cubicBezTo>
                    <a:cubicBezTo>
                      <a:pt x="462359" y="1340732"/>
                      <a:pt x="454104" y="1394992"/>
                      <a:pt x="464103" y="1445764"/>
                    </a:cubicBezTo>
                    <a:lnTo>
                      <a:pt x="0" y="1177814"/>
                    </a:lnTo>
                    <a:cubicBezTo>
                      <a:pt x="420792" y="448980"/>
                      <a:pt x="1198449" y="0"/>
                      <a:pt x="2040034" y="0"/>
                    </a:cubicBezTo>
                    <a:lnTo>
                      <a:pt x="2040034" y="531546"/>
                    </a:lnTo>
                    <a:cubicBezTo>
                      <a:pt x="2079095" y="497390"/>
                      <a:pt x="2130338" y="477300"/>
                      <a:pt x="2186274" y="477300"/>
                    </a:cubicBezTo>
                    <a:cubicBezTo>
                      <a:pt x="2312526" y="477300"/>
                      <a:pt x="2414874" y="579648"/>
                      <a:pt x="2414874" y="705900"/>
                    </a:cubicBezTo>
                    <a:cubicBezTo>
                      <a:pt x="2414874" y="832152"/>
                      <a:pt x="2312526" y="934500"/>
                      <a:pt x="2186274" y="934500"/>
                    </a:cubicBezTo>
                    <a:cubicBezTo>
                      <a:pt x="2130338" y="934500"/>
                      <a:pt x="2079096" y="914410"/>
                      <a:pt x="2040034" y="880254"/>
                    </a:cubicBezTo>
                    <a:lnTo>
                      <a:pt x="2040034" y="1402183"/>
                    </a:lnTo>
                    <a:cubicBezTo>
                      <a:pt x="1880211" y="1402367"/>
                      <a:pt x="1718445" y="1443576"/>
                      <a:pt x="1570134" y="1529203"/>
                    </a:cubicBezTo>
                    <a:cubicBezTo>
                      <a:pt x="1418461" y="1616771"/>
                      <a:pt x="1299983" y="1739755"/>
                      <a:pt x="1219964" y="1882161"/>
                    </a:cubicBezTo>
                    <a:close/>
                  </a:path>
                </a:pathLst>
              </a:custGeom>
              <a:solidFill>
                <a:srgbClr val="92D050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endParaRPr>
              </a:p>
            </p:txBody>
          </p:sp>
          <p:sp>
            <p:nvSpPr>
              <p:cNvPr id="15" name="Oval 25"/>
              <p:cNvSpPr/>
              <p:nvPr/>
            </p:nvSpPr>
            <p:spPr bwMode="auto">
              <a:xfrm rot="9000000">
                <a:off x="4796149" y="3609121"/>
                <a:ext cx="2695432" cy="2074824"/>
              </a:xfrm>
              <a:custGeom>
                <a:avLst/>
                <a:gdLst/>
                <a:ahLst/>
                <a:cxnLst/>
                <a:rect l="l" t="t" r="r" b="b"/>
                <a:pathLst>
                  <a:path w="2414874" h="1880717">
                    <a:moveTo>
                      <a:pt x="766473" y="1620338"/>
                    </a:moveTo>
                    <a:cubicBezTo>
                      <a:pt x="815442" y="1603610"/>
                      <a:pt x="858305" y="1569332"/>
                      <a:pt x="886198" y="1521020"/>
                    </a:cubicBezTo>
                    <a:cubicBezTo>
                      <a:pt x="949324" y="1411684"/>
                      <a:pt x="911862" y="1271873"/>
                      <a:pt x="802524" y="1208748"/>
                    </a:cubicBezTo>
                    <a:cubicBezTo>
                      <a:pt x="693187" y="1145622"/>
                      <a:pt x="553377" y="1183084"/>
                      <a:pt x="490251" y="1292421"/>
                    </a:cubicBezTo>
                    <a:cubicBezTo>
                      <a:pt x="462359" y="1340732"/>
                      <a:pt x="454104" y="1394992"/>
                      <a:pt x="464103" y="1445764"/>
                    </a:cubicBezTo>
                    <a:lnTo>
                      <a:pt x="0" y="1177814"/>
                    </a:lnTo>
                    <a:cubicBezTo>
                      <a:pt x="420792" y="448979"/>
                      <a:pt x="1198449" y="0"/>
                      <a:pt x="2040034" y="0"/>
                    </a:cubicBezTo>
                    <a:lnTo>
                      <a:pt x="2040034" y="531546"/>
                    </a:lnTo>
                    <a:cubicBezTo>
                      <a:pt x="2079095" y="497390"/>
                      <a:pt x="2130338" y="477300"/>
                      <a:pt x="2186274" y="477300"/>
                    </a:cubicBezTo>
                    <a:cubicBezTo>
                      <a:pt x="2312526" y="477300"/>
                      <a:pt x="2414874" y="579648"/>
                      <a:pt x="2414874" y="705900"/>
                    </a:cubicBezTo>
                    <a:cubicBezTo>
                      <a:pt x="2414874" y="832151"/>
                      <a:pt x="2312526" y="934499"/>
                      <a:pt x="2186275" y="934500"/>
                    </a:cubicBezTo>
                    <a:cubicBezTo>
                      <a:pt x="2130339" y="934500"/>
                      <a:pt x="2079096" y="914410"/>
                      <a:pt x="2040034" y="880254"/>
                    </a:cubicBezTo>
                    <a:lnTo>
                      <a:pt x="2040034" y="1401940"/>
                    </a:lnTo>
                    <a:cubicBezTo>
                      <a:pt x="1712578" y="1402666"/>
                      <a:pt x="1394720" y="1573320"/>
                      <a:pt x="1219179" y="1877367"/>
                    </a:cubicBezTo>
                    <a:cubicBezTo>
                      <a:pt x="1218552" y="1878452"/>
                      <a:pt x="1217927" y="1879539"/>
                      <a:pt x="1217464" y="1880717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endParaRPr>
              </a:p>
            </p:txBody>
          </p:sp>
          <p:sp>
            <p:nvSpPr>
              <p:cNvPr id="16" name="Oval 25"/>
              <p:cNvSpPr/>
              <p:nvPr/>
            </p:nvSpPr>
            <p:spPr bwMode="auto">
              <a:xfrm rot="5400000">
                <a:off x="4752917" y="1783464"/>
                <a:ext cx="2681903" cy="2097223"/>
              </a:xfrm>
              <a:custGeom>
                <a:avLst/>
                <a:gdLst/>
                <a:ahLst/>
                <a:cxnLst/>
                <a:rect l="l" t="t" r="r" b="b"/>
                <a:pathLst>
                  <a:path w="2414874" h="1878930">
                    <a:moveTo>
                      <a:pt x="0" y="1177814"/>
                    </a:moveTo>
                    <a:cubicBezTo>
                      <a:pt x="420792" y="448980"/>
                      <a:pt x="1198449" y="0"/>
                      <a:pt x="2040034" y="0"/>
                    </a:cubicBezTo>
                    <a:lnTo>
                      <a:pt x="2040034" y="531546"/>
                    </a:lnTo>
                    <a:cubicBezTo>
                      <a:pt x="2079095" y="497390"/>
                      <a:pt x="2130338" y="477300"/>
                      <a:pt x="2186274" y="477300"/>
                    </a:cubicBezTo>
                    <a:cubicBezTo>
                      <a:pt x="2312526" y="477300"/>
                      <a:pt x="2414874" y="579648"/>
                      <a:pt x="2414874" y="705900"/>
                    </a:cubicBezTo>
                    <a:cubicBezTo>
                      <a:pt x="2414874" y="832152"/>
                      <a:pt x="2312526" y="934500"/>
                      <a:pt x="2186274" y="934500"/>
                    </a:cubicBezTo>
                    <a:cubicBezTo>
                      <a:pt x="2130338" y="934500"/>
                      <a:pt x="2079096" y="914410"/>
                      <a:pt x="2040034" y="880254"/>
                    </a:cubicBezTo>
                    <a:lnTo>
                      <a:pt x="2040034" y="1402625"/>
                    </a:lnTo>
                    <a:lnTo>
                      <a:pt x="2038480" y="1402546"/>
                    </a:lnTo>
                    <a:cubicBezTo>
                      <a:pt x="1686051" y="1402546"/>
                      <a:pt x="1378327" y="1593952"/>
                      <a:pt x="1214367" y="1878930"/>
                    </a:cubicBezTo>
                    <a:lnTo>
                      <a:pt x="766473" y="1620338"/>
                    </a:lnTo>
                    <a:cubicBezTo>
                      <a:pt x="815442" y="1603610"/>
                      <a:pt x="858305" y="1569332"/>
                      <a:pt x="886198" y="1521021"/>
                    </a:cubicBezTo>
                    <a:cubicBezTo>
                      <a:pt x="949324" y="1411684"/>
                      <a:pt x="911862" y="1271874"/>
                      <a:pt x="802524" y="1208748"/>
                    </a:cubicBezTo>
                    <a:cubicBezTo>
                      <a:pt x="693187" y="1145622"/>
                      <a:pt x="553377" y="1183084"/>
                      <a:pt x="490251" y="1292421"/>
                    </a:cubicBezTo>
                    <a:cubicBezTo>
                      <a:pt x="462359" y="1340732"/>
                      <a:pt x="454104" y="1394992"/>
                      <a:pt x="464103" y="1445764"/>
                    </a:cubicBezTo>
                    <a:close/>
                  </a:path>
                </a:pathLst>
              </a:custGeom>
              <a:solidFill>
                <a:srgbClr val="FFC000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219075" marR="0" indent="-219075" algn="ctr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</a:endParaRPr>
              </a:p>
            </p:txBody>
          </p:sp>
          <p:grpSp>
            <p:nvGrpSpPr>
              <p:cNvPr id="7" name="Group 8"/>
              <p:cNvGrpSpPr/>
              <p:nvPr/>
            </p:nvGrpSpPr>
            <p:grpSpPr>
              <a:xfrm>
                <a:off x="2044887" y="1472708"/>
                <a:ext cx="4979923" cy="4847574"/>
                <a:chOff x="2279420" y="1472647"/>
                <a:chExt cx="4461579" cy="4394067"/>
              </a:xfrm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grpSpPr>
            <p:sp>
              <p:nvSpPr>
                <p:cNvPr id="19" name="TextBox 18"/>
                <p:cNvSpPr txBox="1"/>
                <p:nvPr/>
              </p:nvSpPr>
              <p:spPr>
                <a:xfrm>
                  <a:off x="3895626" y="1472647"/>
                  <a:ext cx="1505323" cy="5445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accent2">
                          <a:lumMod val="50000"/>
                        </a:schemeClr>
                      </a:solidFill>
                      <a:latin typeface="+mj-lt"/>
                      <a:cs typeface="Calibri" pitchFamily="34" charset="0"/>
                    </a:rPr>
                    <a:t>Scenario Development</a:t>
                  </a:r>
                  <a:endParaRPr lang="en-US" b="1" dirty="0">
                    <a:solidFill>
                      <a:schemeClr val="accent2">
                        <a:lumMod val="50000"/>
                      </a:schemeClr>
                    </a:solidFill>
                    <a:latin typeface="+mj-lt"/>
                    <a:cs typeface="Calibri" pitchFamily="34" charset="0"/>
                  </a:endParaRPr>
                </a:p>
              </p:txBody>
            </p:sp>
            <p:sp>
              <p:nvSpPr>
                <p:cNvPr id="20" name="TextBox 10"/>
                <p:cNvSpPr txBox="1"/>
                <p:nvPr/>
              </p:nvSpPr>
              <p:spPr>
                <a:xfrm>
                  <a:off x="5354159" y="2536780"/>
                  <a:ext cx="1386840" cy="7737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Calibri" pitchFamily="34" charset="0"/>
                    </a:rPr>
                    <a:t>Hosting Capacity Assessment</a:t>
                  </a:r>
                  <a:endParaRPr 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Calibri" pitchFamily="34" charset="0"/>
                  </a:endParaRPr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5281533" y="4001972"/>
                  <a:ext cx="1386840" cy="10030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lt"/>
                      <a:cs typeface="Calibri" pitchFamily="34" charset="0"/>
                    </a:rPr>
                    <a:t>Distribution Grid Impact/ Technology Solutions</a:t>
                  </a:r>
                  <a:endParaRPr 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  <a:cs typeface="Calibri" pitchFamily="34" charset="0"/>
                  </a:endParaRPr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3801518" y="4596781"/>
                  <a:ext cx="1386840" cy="12699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+mj-lt"/>
                      <a:cs typeface="Calibri" pitchFamily="34" charset="0"/>
                    </a:rPr>
                    <a:t>Transmission System Impact/ Technology Solutions </a:t>
                  </a:r>
                  <a:endParaRPr lang="en-US" b="1" dirty="0">
                    <a:solidFill>
                      <a:schemeClr val="accent3">
                        <a:lumMod val="50000"/>
                      </a:schemeClr>
                    </a:solidFill>
                    <a:latin typeface="+mj-lt"/>
                    <a:cs typeface="Calibri" pitchFamily="34" charset="0"/>
                  </a:endParaRPr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2279420" y="3726359"/>
                  <a:ext cx="1492395" cy="10336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tx2">
                          <a:lumMod val="75000"/>
                        </a:schemeClr>
                      </a:solidFill>
                      <a:latin typeface="+mj-lt"/>
                      <a:cs typeface="Calibri" pitchFamily="34" charset="0"/>
                    </a:rPr>
                    <a:t>Cost Benefit Analysis – All Value Streams</a:t>
                  </a:r>
                  <a:endParaRPr lang="en-US" b="1" dirty="0">
                    <a:solidFill>
                      <a:schemeClr val="tx2">
                        <a:lumMod val="75000"/>
                      </a:schemeClr>
                    </a:solidFill>
                    <a:latin typeface="+mj-lt"/>
                    <a:cs typeface="Calibri" pitchFamily="34" charset="0"/>
                  </a:endParaRPr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2438400" y="2270390"/>
                  <a:ext cx="1386840" cy="561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 smtClean="0">
                      <a:solidFill>
                        <a:schemeClr val="bg1"/>
                      </a:solidFill>
                      <a:latin typeface="+mj-lt"/>
                      <a:cs typeface="Calibri" pitchFamily="34" charset="0"/>
                    </a:rPr>
                    <a:t>Comparison of Scenarios</a:t>
                  </a:r>
                </a:p>
              </p:txBody>
            </p:sp>
          </p:grpSp>
          <p:sp>
            <p:nvSpPr>
              <p:cNvPr id="18" name="Oval 17"/>
              <p:cNvSpPr/>
              <p:nvPr/>
            </p:nvSpPr>
            <p:spPr bwMode="auto">
              <a:xfrm>
                <a:off x="3476867" y="2685963"/>
                <a:ext cx="2126322" cy="2101613"/>
              </a:xfrm>
              <a:prstGeom prst="ellipse">
                <a:avLst/>
              </a:prstGeom>
              <a:gradFill>
                <a:gsLst>
                  <a:gs pos="0">
                    <a:srgbClr val="0070C0"/>
                  </a:gs>
                  <a:gs pos="64000">
                    <a:srgbClr val="00B0F0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13500000" scaled="0"/>
              </a:gradFill>
              <a:ln w="38100">
                <a:solidFill>
                  <a:schemeClr val="bg1"/>
                </a:solidFill>
                <a:headEnd type="none" w="med" len="med"/>
                <a:tailEnd type="none" w="med" len="med"/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</a:bodyPr>
              <a:lstStyle/>
              <a:p>
                <a:pPr marL="219075" marR="0" indent="-219075" defTabSz="914400" rtl="0" eaLnBrk="0" fontAlgn="base" latinLnBrk="0" hangingPunct="0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Calibri" pitchFamily="34" charset="0"/>
                </a:endParaRPr>
              </a:p>
            </p:txBody>
          </p:sp>
        </p:grpSp>
        <p:sp>
          <p:nvSpPr>
            <p:cNvPr id="10" name="Oval 9"/>
            <p:cNvSpPr/>
            <p:nvPr/>
          </p:nvSpPr>
          <p:spPr>
            <a:xfrm>
              <a:off x="3438144" y="2708594"/>
              <a:ext cx="2103120" cy="2009710"/>
            </a:xfrm>
            <a:prstGeom prst="ellipse">
              <a:avLst/>
            </a:prstGeom>
            <a:blipFill rotWithShape="0">
              <a:blip r:embed="rId3" cstate="print"/>
              <a:stretch>
                <a:fillRect/>
              </a:stretch>
            </a:blip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Straight Connector 90"/>
          <p:cNvCxnSpPr/>
          <p:nvPr/>
        </p:nvCxnSpPr>
        <p:spPr bwMode="auto">
          <a:xfrm>
            <a:off x="0" y="3935504"/>
            <a:ext cx="914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3">
                <a:lumMod val="50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5760" y="182563"/>
            <a:ext cx="841248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Integration of Distributed Resources</a:t>
            </a:r>
            <a:endParaRPr lang="en-US" dirty="0"/>
          </a:p>
        </p:txBody>
      </p:sp>
      <p:cxnSp>
        <p:nvCxnSpPr>
          <p:cNvPr id="22" name="Straight Connector 21"/>
          <p:cNvCxnSpPr/>
          <p:nvPr/>
        </p:nvCxnSpPr>
        <p:spPr bwMode="auto">
          <a:xfrm flipV="1">
            <a:off x="0" y="3872752"/>
            <a:ext cx="9144000" cy="1793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114" name="TextBox 113"/>
          <p:cNvSpPr txBox="1"/>
          <p:nvPr/>
        </p:nvSpPr>
        <p:spPr>
          <a:xfrm>
            <a:off x="6047326" y="5650665"/>
            <a:ext cx="2343615" cy="584775"/>
          </a:xfrm>
          <a:prstGeom prst="rect">
            <a:avLst/>
          </a:prstGeom>
          <a:gradFill>
            <a:gsLst>
              <a:gs pos="35000">
                <a:schemeClr val="accent3">
                  <a:lumMod val="75000"/>
                </a:schemeClr>
              </a:gs>
              <a:gs pos="35000">
                <a:schemeClr val="accent3">
                  <a:lumMod val="75000"/>
                </a:schemeClr>
              </a:gs>
              <a:gs pos="87000">
                <a:schemeClr val="accent3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Localized Voltage &amp; Capacity in Long Circuits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034845" y="4557125"/>
            <a:ext cx="2334326" cy="830997"/>
          </a:xfrm>
          <a:prstGeom prst="rect">
            <a:avLst/>
          </a:prstGeom>
          <a:gradFill>
            <a:gsLst>
              <a:gs pos="0">
                <a:srgbClr val="92D050"/>
              </a:gs>
              <a:gs pos="100000">
                <a:schemeClr val="accent4">
                  <a:lumMod val="60000"/>
                  <a:lumOff val="40000"/>
                </a:schemeClr>
              </a:gs>
              <a:gs pos="98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Prevalent Overvoltage, Overcapacity &amp; Protection Issues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6044132" y="3626869"/>
            <a:ext cx="2325037" cy="585216"/>
          </a:xfrm>
          <a:prstGeom prst="rect">
            <a:avLst/>
          </a:prstGeom>
          <a:gradFill>
            <a:gsLst>
              <a:gs pos="0">
                <a:srgbClr val="92D050"/>
              </a:gs>
              <a:gs pos="35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Reverse Power Flow</a:t>
            </a:r>
            <a:br>
              <a:rPr lang="en-US" sz="1400" b="1" dirty="0" smtClean="0">
                <a:solidFill>
                  <a:schemeClr val="tx1"/>
                </a:solidFill>
              </a:rPr>
            </a:br>
            <a:r>
              <a:rPr lang="en-US" sz="1400" b="1" dirty="0" smtClean="0">
                <a:solidFill>
                  <a:schemeClr val="tx1"/>
                </a:solidFill>
              </a:rPr>
              <a:t>Reactive Power Balance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014669" y="1943115"/>
            <a:ext cx="2343615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chemeClr val="accent4">
                  <a:lumMod val="60000"/>
                  <a:lumOff val="40000"/>
                </a:schemeClr>
              </a:gs>
              <a:gs pos="51000">
                <a:schemeClr val="accent4">
                  <a:lumMod val="75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Voltage &amp; Frequency Stability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6033247" y="2746892"/>
            <a:ext cx="2325037" cy="584775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3500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Increasing Re-dispatch</a:t>
            </a:r>
            <a:br>
              <a:rPr lang="en-US" sz="1400" b="1" dirty="0" smtClean="0">
                <a:solidFill>
                  <a:schemeClr val="tx1"/>
                </a:solidFill>
              </a:rPr>
            </a:br>
            <a:r>
              <a:rPr lang="en-US" sz="1400" b="1" dirty="0" smtClean="0">
                <a:solidFill>
                  <a:schemeClr val="tx1"/>
                </a:solidFill>
              </a:rPr>
              <a:t>Transmission Constraint</a:t>
            </a:r>
          </a:p>
        </p:txBody>
      </p:sp>
      <p:sp>
        <p:nvSpPr>
          <p:cNvPr id="129" name="Right Arrow 128"/>
          <p:cNvSpPr/>
          <p:nvPr/>
        </p:nvSpPr>
        <p:spPr bwMode="auto">
          <a:xfrm rot="16200000">
            <a:off x="6120581" y="3300321"/>
            <a:ext cx="5287114" cy="554182"/>
          </a:xfrm>
          <a:prstGeom prst="rightArrow">
            <a:avLst/>
          </a:prstGeom>
          <a:gradFill flip="none" rotWithShape="1">
            <a:gsLst>
              <a:gs pos="35000">
                <a:schemeClr val="accent3">
                  <a:lumMod val="50000"/>
                </a:schemeClr>
              </a:gs>
              <a:gs pos="35000">
                <a:srgbClr val="92D050"/>
              </a:gs>
              <a:gs pos="87000">
                <a:schemeClr val="accent4">
                  <a:lumMod val="7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Increasing Penetration Level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096527" y="5702726"/>
            <a:ext cx="2509736" cy="400110"/>
          </a:xfrm>
          <a:prstGeom prst="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35000">
                <a:schemeClr val="bg2">
                  <a:lumMod val="40000"/>
                  <a:lumOff val="60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Distribution Edge</a:t>
            </a:r>
            <a:endParaRPr lang="en-US" sz="20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3096527" y="4769055"/>
            <a:ext cx="2509736" cy="400110"/>
          </a:xfrm>
          <a:prstGeom prst="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35000">
                <a:schemeClr val="bg2">
                  <a:lumMod val="40000"/>
                  <a:lumOff val="60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Feeder-level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3096527" y="3729503"/>
            <a:ext cx="2509736" cy="400110"/>
          </a:xfrm>
          <a:prstGeom prst="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35000">
                <a:schemeClr val="bg2">
                  <a:lumMod val="40000"/>
                  <a:lumOff val="60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Substation</a:t>
            </a:r>
            <a:endParaRPr lang="en-US" sz="2000" b="1" dirty="0"/>
          </a:p>
        </p:txBody>
      </p:sp>
      <p:sp>
        <p:nvSpPr>
          <p:cNvPr id="99" name="TextBox 98"/>
          <p:cNvSpPr txBox="1"/>
          <p:nvPr/>
        </p:nvSpPr>
        <p:spPr>
          <a:xfrm>
            <a:off x="3096527" y="2896779"/>
            <a:ext cx="2509736" cy="400110"/>
          </a:xfrm>
          <a:prstGeom prst="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35000">
                <a:schemeClr val="bg2">
                  <a:lumMod val="40000"/>
                  <a:lumOff val="60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Sub-transmission</a:t>
            </a:r>
            <a:endParaRPr lang="en-US" sz="20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3096527" y="2064055"/>
            <a:ext cx="2509736" cy="400110"/>
          </a:xfrm>
          <a:prstGeom prst="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35000">
                <a:schemeClr val="bg2">
                  <a:lumMod val="40000"/>
                  <a:lumOff val="60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Transmission</a:t>
            </a:r>
            <a:endParaRPr lang="en-US" sz="2000" b="1" dirty="0"/>
          </a:p>
        </p:txBody>
      </p:sp>
      <p:sp>
        <p:nvSpPr>
          <p:cNvPr id="103" name="TextBox 102"/>
          <p:cNvSpPr txBox="1"/>
          <p:nvPr/>
        </p:nvSpPr>
        <p:spPr>
          <a:xfrm>
            <a:off x="3096527" y="1231331"/>
            <a:ext cx="2509736" cy="400110"/>
          </a:xfrm>
          <a:prstGeom prst="rect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35000">
                <a:schemeClr val="bg2">
                  <a:lumMod val="40000"/>
                  <a:lumOff val="60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/>
              <a:t>Central Generation</a:t>
            </a:r>
            <a:endParaRPr lang="en-US" sz="2000" b="1" dirty="0"/>
          </a:p>
        </p:txBody>
      </p:sp>
      <p:sp>
        <p:nvSpPr>
          <p:cNvPr id="106" name="TextBox 105"/>
          <p:cNvSpPr txBox="1"/>
          <p:nvPr/>
        </p:nvSpPr>
        <p:spPr>
          <a:xfrm>
            <a:off x="6005379" y="1139338"/>
            <a:ext cx="2352905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9000">
                <a:schemeClr val="accent4">
                  <a:lumMod val="60000"/>
                  <a:lumOff val="40000"/>
                </a:schemeClr>
              </a:gs>
              <a:gs pos="51000">
                <a:schemeClr val="accent4">
                  <a:lumMod val="75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Generation Capacity &amp; Ancillary Service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5334" y="5556814"/>
            <a:ext cx="2007195" cy="584775"/>
          </a:xfrm>
          <a:prstGeom prst="rect">
            <a:avLst/>
          </a:prstGeom>
          <a:gradFill>
            <a:gsLst>
              <a:gs pos="0">
                <a:srgbClr val="C9EDFF"/>
              </a:gs>
              <a:gs pos="35000">
                <a:srgbClr val="CCEC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16200000" scaled="1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Voltage Support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5334" y="4581799"/>
            <a:ext cx="2007195" cy="584775"/>
          </a:xfrm>
          <a:prstGeom prst="rect">
            <a:avLst/>
          </a:prstGeom>
          <a:gradFill>
            <a:gsLst>
              <a:gs pos="0">
                <a:srgbClr val="C9EDFF"/>
              </a:gs>
              <a:gs pos="35000">
                <a:srgbClr val="CCEC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16200000" scaled="1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Loss Reduction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334" y="3638075"/>
            <a:ext cx="2007195" cy="584775"/>
          </a:xfrm>
          <a:prstGeom prst="rect">
            <a:avLst/>
          </a:prstGeom>
          <a:gradFill>
            <a:gsLst>
              <a:gs pos="0">
                <a:srgbClr val="C9EDFF"/>
              </a:gs>
              <a:gs pos="35000">
                <a:srgbClr val="CCEC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16200000" scaled="1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T&amp;D Avoided Capacity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334" y="2802053"/>
            <a:ext cx="2007195" cy="584775"/>
          </a:xfrm>
          <a:prstGeom prst="rect">
            <a:avLst/>
          </a:prstGeom>
          <a:gradFill>
            <a:gsLst>
              <a:gs pos="0">
                <a:srgbClr val="C9EDFF"/>
              </a:gs>
              <a:gs pos="35000">
                <a:srgbClr val="CCEC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16200000" scaled="1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Loss Reduction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5334" y="1999831"/>
            <a:ext cx="2007195" cy="584775"/>
          </a:xfrm>
          <a:prstGeom prst="rect">
            <a:avLst/>
          </a:prstGeom>
          <a:gradFill>
            <a:gsLst>
              <a:gs pos="0">
                <a:srgbClr val="C9EDFF"/>
              </a:gs>
              <a:gs pos="35000">
                <a:srgbClr val="CCEC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16200000" scaled="1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Frequency Support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5334" y="1136304"/>
            <a:ext cx="2007195" cy="584775"/>
          </a:xfrm>
          <a:prstGeom prst="rect">
            <a:avLst/>
          </a:prstGeom>
          <a:gradFill>
            <a:gsLst>
              <a:gs pos="0">
                <a:srgbClr val="C9EDFF"/>
              </a:gs>
              <a:gs pos="35000">
                <a:srgbClr val="CCEC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16200000" scaled="1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Energy, Capacity &amp; Ancillary Services 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5" name="Right Arrow 24"/>
          <p:cNvSpPr/>
          <p:nvPr/>
        </p:nvSpPr>
        <p:spPr bwMode="auto">
          <a:xfrm rot="16200000">
            <a:off x="-2366466" y="3365635"/>
            <a:ext cx="5287114" cy="554182"/>
          </a:xfrm>
          <a:prstGeom prst="rightArrow">
            <a:avLst/>
          </a:prstGeom>
          <a:gradFill>
            <a:gsLst>
              <a:gs pos="0">
                <a:srgbClr val="C9EDFF"/>
              </a:gs>
              <a:gs pos="35000">
                <a:srgbClr val="CCECFF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16200000" scaled="1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marL="219075" marR="0" indent="-219075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en-US" b="1" dirty="0" smtClean="0">
                <a:solidFill>
                  <a:schemeClr val="tx1"/>
                </a:solidFill>
                <a:latin typeface="+mn-lt"/>
              </a:rPr>
              <a:t>Increasing Penetration Level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115" grpId="0" animBg="1"/>
      <p:bldP spid="116" grpId="0" animBg="1"/>
      <p:bldP spid="119" grpId="0" animBg="1"/>
      <p:bldP spid="124" grpId="0" animBg="1"/>
      <p:bldP spid="129" grpId="0" animBg="1"/>
      <p:bldP spid="106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Learning from Germany</a:t>
            </a:r>
            <a:endParaRPr lang="en-US" dirty="0"/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22260" y="1162200"/>
            <a:ext cx="37877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SzTx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Installed Capacity</a:t>
            </a:r>
            <a:r>
              <a:rPr kumimoji="0" lang="en-US" sz="20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(2013)</a:t>
            </a:r>
          </a:p>
        </p:txBody>
      </p:sp>
      <p:pic>
        <p:nvPicPr>
          <p:cNvPr id="6" name="Picture 5" descr="Slide 2 MMcGranaghan Summer Seminar 2013.jpg"/>
          <p:cNvPicPr>
            <a:picLocks noChangeAspect="1"/>
          </p:cNvPicPr>
          <p:nvPr/>
        </p:nvPicPr>
        <p:blipFill>
          <a:blip r:embed="rId2" cstate="print"/>
          <a:srcRect r="60884"/>
          <a:stretch>
            <a:fillRect/>
          </a:stretch>
        </p:blipFill>
        <p:spPr>
          <a:xfrm>
            <a:off x="200025" y="1545087"/>
            <a:ext cx="3397938" cy="29019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16763" y="2775722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Solar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9213" y="3496752"/>
            <a:ext cx="746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</a:rPr>
              <a:t>Wind</a:t>
            </a:r>
            <a:endParaRPr lang="en-US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xmlns="" val="52880875"/>
              </p:ext>
            </p:extLst>
          </p:nvPr>
        </p:nvGraphicFramePr>
        <p:xfrm>
          <a:off x="4432851" y="1274595"/>
          <a:ext cx="4472609" cy="3962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6678" y="4379071"/>
            <a:ext cx="3426221" cy="923330"/>
          </a:xfrm>
          <a:prstGeom prst="rect">
            <a:avLst/>
          </a:prstGeom>
          <a:noFill/>
          <a:ln w="635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~63GW of Installed Wind and PV – mostly connected to LV and MV grid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1987" y="6368570"/>
            <a:ext cx="23952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dirty="0" smtClean="0"/>
              <a:t>Source: Fraunhofer Institute, Germany </a:t>
            </a:r>
            <a:endParaRPr lang="en-US" sz="1000" dirty="0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365760" y="5722523"/>
            <a:ext cx="841248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8F8F8"/>
              </a:gs>
              <a:gs pos="100000">
                <a:srgbClr val="C0C0C0"/>
              </a:gs>
            </a:gsLst>
            <a:lin ang="5400000" scaled="1"/>
          </a:gradFill>
          <a:ln w="9525" algn="ctr">
            <a:solidFill>
              <a:srgbClr val="80808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000" b="1" dirty="0" smtClean="0">
                <a:solidFill>
                  <a:schemeClr val="tx1"/>
                </a:solidFill>
              </a:rPr>
              <a:t>Recent Changes in Germany to Address Concern of Grid Reliability</a:t>
            </a:r>
            <a:endParaRPr lang="en-US" sz="1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3874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9" grpId="0">
        <p:bldAsOne/>
      </p:bldGraphic>
      <p:bldP spid="5" grpId="0" animBg="1"/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The “Duck” Curve is Real</a:t>
            </a:r>
            <a:endParaRPr 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262" y="1439458"/>
            <a:ext cx="7473385" cy="386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Immagine 21" descr="alb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28127" y="4401669"/>
            <a:ext cx="528864" cy="396649"/>
          </a:xfrm>
          <a:prstGeom prst="rect">
            <a:avLst/>
          </a:prstGeom>
        </p:spPr>
      </p:pic>
      <p:pic>
        <p:nvPicPr>
          <p:cNvPr id="6" name="Immagine 22" descr="mezzogiorno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2034" y="3597146"/>
            <a:ext cx="527087" cy="398380"/>
          </a:xfrm>
          <a:prstGeom prst="rect">
            <a:avLst/>
          </a:prstGeom>
        </p:spPr>
      </p:pic>
      <p:pic>
        <p:nvPicPr>
          <p:cNvPr id="7" name="Immagine 23" descr="tramon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0987" y="4394642"/>
            <a:ext cx="552538" cy="390279"/>
          </a:xfrm>
          <a:prstGeom prst="rect">
            <a:avLst/>
          </a:prstGeom>
        </p:spPr>
      </p:pic>
      <p:sp>
        <p:nvSpPr>
          <p:cNvPr id="8" name="Figura a mano libera 24"/>
          <p:cNvSpPr/>
          <p:nvPr/>
        </p:nvSpPr>
        <p:spPr bwMode="auto">
          <a:xfrm>
            <a:off x="3047424" y="3488518"/>
            <a:ext cx="3792201" cy="1284794"/>
          </a:xfrm>
          <a:custGeom>
            <a:avLst/>
            <a:gdLst>
              <a:gd name="connsiteX0" fmla="*/ 0 w 2482850"/>
              <a:gd name="connsiteY0" fmla="*/ 491067 h 491067"/>
              <a:gd name="connsiteX1" fmla="*/ 463550 w 2482850"/>
              <a:gd name="connsiteY1" fmla="*/ 205317 h 491067"/>
              <a:gd name="connsiteX2" fmla="*/ 1219200 w 2482850"/>
              <a:gd name="connsiteY2" fmla="*/ 2117 h 491067"/>
              <a:gd name="connsiteX3" fmla="*/ 1974850 w 2482850"/>
              <a:gd name="connsiteY3" fmla="*/ 192617 h 491067"/>
              <a:gd name="connsiteX4" fmla="*/ 2482850 w 2482850"/>
              <a:gd name="connsiteY4" fmla="*/ 491067 h 491067"/>
              <a:gd name="connsiteX5" fmla="*/ 2482850 w 2482850"/>
              <a:gd name="connsiteY5" fmla="*/ 491067 h 49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2850" h="491067">
                <a:moveTo>
                  <a:pt x="0" y="491067"/>
                </a:moveTo>
                <a:cubicBezTo>
                  <a:pt x="130175" y="388938"/>
                  <a:pt x="260350" y="286809"/>
                  <a:pt x="463550" y="205317"/>
                </a:cubicBezTo>
                <a:cubicBezTo>
                  <a:pt x="666750" y="123825"/>
                  <a:pt x="967317" y="4234"/>
                  <a:pt x="1219200" y="2117"/>
                </a:cubicBezTo>
                <a:cubicBezTo>
                  <a:pt x="1471083" y="0"/>
                  <a:pt x="1764242" y="111125"/>
                  <a:pt x="1974850" y="192617"/>
                </a:cubicBezTo>
                <a:cubicBezTo>
                  <a:pt x="2185458" y="274109"/>
                  <a:pt x="2482850" y="491067"/>
                  <a:pt x="2482850" y="491067"/>
                </a:cubicBezTo>
                <a:lnTo>
                  <a:pt x="2482850" y="491067"/>
                </a:lnTo>
              </a:path>
            </a:pathLst>
          </a:custGeom>
          <a:noFill/>
          <a:ln w="12700" cap="flat" cmpd="sng" algn="ctr">
            <a:solidFill>
              <a:srgbClr val="7030A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57360" tIns="57360" rIns="103237" bIns="57360" numCol="1" rtlCol="0" anchor="b" anchorCtr="0" compatLnSpc="1">
            <a:prstTxWarp prst="textNoShape">
              <a:avLst/>
            </a:prstTxWarp>
          </a:bodyPr>
          <a:lstStyle/>
          <a:p>
            <a:pPr marL="44447" defTabSz="1036559">
              <a:spcBef>
                <a:spcPct val="0"/>
              </a:spcBef>
            </a:pPr>
            <a:endParaRPr lang="it-IT" sz="2400" b="1" dirty="0" smtClean="0">
              <a:ea typeface="ヒラギノ角ゴ Pro W6" pitchFamily="1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7211" y="6233709"/>
            <a:ext cx="42947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000" dirty="0" smtClean="0"/>
              <a:t>Source:</a:t>
            </a:r>
            <a:r>
              <a:rPr lang="en-US" sz="1000" i="1" dirty="0" smtClean="0"/>
              <a:t> ENEL – Measured Data from Southern Italy and CAISO analysis</a:t>
            </a:r>
            <a:endParaRPr lang="en-US" sz="1000" i="1" dirty="0"/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795337" y="5376744"/>
            <a:ext cx="2719388" cy="75565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1400" dirty="0"/>
              <a:t>Increased </a:t>
            </a:r>
            <a:r>
              <a:rPr lang="en-US" sz="1400" dirty="0" smtClean="0"/>
              <a:t>requirement for </a:t>
            </a:r>
            <a:r>
              <a:rPr lang="en-US" sz="1400" dirty="0"/>
              <a:t>downward ramping capability in the morning</a:t>
            </a: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6807200" y="3535765"/>
            <a:ext cx="2336800" cy="738188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1400" dirty="0"/>
              <a:t>More upward ramping capability is required when sun goes down</a:t>
            </a: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3936384" y="5448537"/>
            <a:ext cx="3036887" cy="54292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1400" dirty="0"/>
              <a:t>Need lower minimum generation levels to avoid over-generation</a:t>
            </a: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2166937" y="3889612"/>
            <a:ext cx="1900096" cy="1447445"/>
          </a:xfrm>
          <a:prstGeom prst="straightConnector1">
            <a:avLst/>
          </a:prstGeom>
          <a:ln w="1587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4" idx="0"/>
          </p:cNvCxnSpPr>
          <p:nvPr/>
        </p:nvCxnSpPr>
        <p:spPr bwMode="auto">
          <a:xfrm flipH="1" flipV="1">
            <a:off x="5281684" y="4531057"/>
            <a:ext cx="173144" cy="917480"/>
          </a:xfrm>
          <a:prstGeom prst="straightConnector1">
            <a:avLst/>
          </a:prstGeom>
          <a:ln w="1587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3" idx="1"/>
          </p:cNvCxnSpPr>
          <p:nvPr/>
        </p:nvCxnSpPr>
        <p:spPr bwMode="auto">
          <a:xfrm flipH="1" flipV="1">
            <a:off x="6071714" y="3460087"/>
            <a:ext cx="735486" cy="444772"/>
          </a:xfrm>
          <a:prstGeom prst="straightConnector1">
            <a:avLst/>
          </a:prstGeom>
          <a:ln w="15875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47804" y="1105468"/>
            <a:ext cx="8648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i="1" dirty="0" smtClean="0"/>
              <a:t>Not Just Resource Adequacy but the Adequacy of Resource of the Right Type</a:t>
            </a:r>
            <a:endParaRPr lang="en-US" sz="18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Integrated Planning and Operation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81715249"/>
              </p:ext>
            </p:extLst>
          </p:nvPr>
        </p:nvGraphicFramePr>
        <p:xfrm>
          <a:off x="-1518267" y="951979"/>
          <a:ext cx="7973658" cy="4875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93678" y="1608650"/>
            <a:ext cx="38623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1" dirty="0" smtClean="0"/>
              <a:t>Establish technical requirements for transmission-distribution interface in a distributed resource future</a:t>
            </a:r>
          </a:p>
          <a:p>
            <a:pPr marL="401638" lvl="1" indent="-171450" algn="l">
              <a:buFont typeface="Arial" pitchFamily="34" charset="0"/>
              <a:buChar char="•"/>
            </a:pPr>
            <a:r>
              <a:rPr lang="en-US" sz="1800" dirty="0" smtClean="0"/>
              <a:t>Scheduling</a:t>
            </a:r>
          </a:p>
          <a:p>
            <a:pPr marL="401638" lvl="1" indent="-171450" algn="l">
              <a:buFont typeface="Arial" pitchFamily="34" charset="0"/>
              <a:buChar char="•"/>
            </a:pPr>
            <a:r>
              <a:rPr lang="en-US" sz="1800" dirty="0" smtClean="0"/>
              <a:t>Real-time balancing</a:t>
            </a:r>
          </a:p>
          <a:p>
            <a:pPr marL="401638" lvl="1" indent="-171450" algn="l">
              <a:buFont typeface="Arial" pitchFamily="34" charset="0"/>
              <a:buChar char="•"/>
            </a:pPr>
            <a:r>
              <a:rPr lang="en-US" sz="1800" dirty="0" smtClean="0"/>
              <a:t>Integrated markets</a:t>
            </a:r>
          </a:p>
          <a:p>
            <a:pPr marL="401638" lvl="1" indent="-171450" algn="l">
              <a:buFont typeface="Arial" pitchFamily="34" charset="0"/>
              <a:buChar char="•"/>
            </a:pPr>
            <a:r>
              <a:rPr lang="en-US" sz="1800" dirty="0" smtClean="0"/>
              <a:t>Planning</a:t>
            </a:r>
          </a:p>
          <a:p>
            <a:pPr marL="401638" lvl="1" indent="-171450" algn="l">
              <a:buFont typeface="Arial" pitchFamily="34" charset="0"/>
              <a:buChar char="•"/>
            </a:pPr>
            <a:r>
              <a:rPr lang="en-US" sz="1800" dirty="0" smtClean="0"/>
              <a:t>T&amp;D operation</a:t>
            </a:r>
          </a:p>
          <a:p>
            <a:pPr marL="401638" lvl="1" indent="-171450" algn="l">
              <a:buFont typeface="Arial" pitchFamily="34" charset="0"/>
              <a:buChar char="•"/>
            </a:pPr>
            <a:r>
              <a:rPr lang="en-US" sz="1800" dirty="0" smtClean="0"/>
              <a:t>Integrated System Modeling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5854887"/>
            <a:ext cx="8412480" cy="457200"/>
          </a:xfrm>
          <a:prstGeom prst="roundRect">
            <a:avLst/>
          </a:prstGeom>
          <a:gradFill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6"/>
              </a:gs>
            </a:gsLst>
            <a:lin ang="5400000" scaled="1"/>
          </a:gradFill>
          <a:ln w="9525" algn="ctr">
            <a:solidFill>
              <a:srgbClr val="D5D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/>
          <a:lstStyle/>
          <a:p>
            <a:pPr>
              <a:spcBef>
                <a:spcPts val="0"/>
              </a:spcBef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</a:rPr>
              <a:t>Requires a coordinated effort among all stakeholders</a:t>
            </a:r>
            <a:endParaRPr lang="en-US" sz="2400" b="1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Broad Collaboration Required</a:t>
            </a:r>
            <a:endParaRPr lang="en-US" sz="3000" dirty="0">
              <a:solidFill>
                <a:srgbClr val="00B050"/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786384" y="1188720"/>
          <a:ext cx="7571232" cy="497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735795" y="5376041"/>
            <a:ext cx="3762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/>
              <a:t>Enabling Policy and Regulations</a:t>
            </a:r>
            <a:endParaRPr lang="en-US" sz="18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Custom 14">
      <a:dk1>
        <a:srgbClr val="000000"/>
      </a:dk1>
      <a:lt1>
        <a:srgbClr val="FFFFFF"/>
      </a:lt1>
      <a:dk2>
        <a:srgbClr val="0000CC"/>
      </a:dk2>
      <a:lt2>
        <a:srgbClr val="B2B2B2"/>
      </a:lt2>
      <a:accent1>
        <a:srgbClr val="006699"/>
      </a:accent1>
      <a:accent2>
        <a:srgbClr val="A50021"/>
      </a:accent2>
      <a:accent3>
        <a:srgbClr val="33CC33"/>
      </a:accent3>
      <a:accent4>
        <a:srgbClr val="FF9933"/>
      </a:accent4>
      <a:accent5>
        <a:srgbClr val="9933FF"/>
      </a:accent5>
      <a:accent6>
        <a:srgbClr val="FFFF00"/>
      </a:accent6>
      <a:hlink>
        <a:srgbClr val="0000FF"/>
      </a:hlink>
      <a:folHlink>
        <a:srgbClr val="FF00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219075" marR="0" indent="-219075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219075" marR="0" indent="-219075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3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B0435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D4B0B5"/>
        </a:accent5>
        <a:accent6>
          <a:srgbClr val="005C8A"/>
        </a:accent6>
        <a:hlink>
          <a:srgbClr val="FFA432"/>
        </a:hlink>
        <a:folHlink>
          <a:srgbClr val="4FE3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4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A50021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CFAAAB"/>
        </a:accent5>
        <a:accent6>
          <a:srgbClr val="005C8A"/>
        </a:accent6>
        <a:hlink>
          <a:srgbClr val="FFA432"/>
        </a:hlink>
        <a:folHlink>
          <a:srgbClr val="4FE3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5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A50021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CFAAAB"/>
        </a:accent5>
        <a:accent6>
          <a:srgbClr val="005C8A"/>
        </a:accent6>
        <a:hlink>
          <a:srgbClr val="FF9933"/>
        </a:hlink>
        <a:folHlink>
          <a:srgbClr val="4FE3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6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A50021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CFAAAB"/>
        </a:accent5>
        <a:accent6>
          <a:srgbClr val="005C8A"/>
        </a:accent6>
        <a:hlink>
          <a:srgbClr val="FF9933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9d4eb815-23ed-48d9-b0c1-2b9ce0016f4e">Design Templates</Categor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7101F030D76349B9BDDCB7E839049A" ma:contentTypeVersion="1" ma:contentTypeDescription="Create a new document." ma:contentTypeScope="" ma:versionID="7374b0b03f1763bd22c2a2703940f7b4">
  <xsd:schema xmlns:xsd="http://www.w3.org/2001/XMLSchema" xmlns:xs="http://www.w3.org/2001/XMLSchema" xmlns:p="http://schemas.microsoft.com/office/2006/metadata/properties" xmlns:ns2="9d4eb815-23ed-48d9-b0c1-2b9ce0016f4e" targetNamespace="http://schemas.microsoft.com/office/2006/metadata/properties" ma:root="true" ma:fieldsID="dd64560803487ce8a082915b99ebf1d7" ns2:_="">
    <xsd:import namespace="9d4eb815-23ed-48d9-b0c1-2b9ce0016f4e"/>
    <xsd:element name="properties">
      <xsd:complexType>
        <xsd:sequence>
          <xsd:element name="documentManagement">
            <xsd:complexType>
              <xsd:all>
                <xsd:element ref="ns2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4eb815-23ed-48d9-b0c1-2b9ce0016f4e" elementFormDefault="qualified">
    <xsd:import namespace="http://schemas.microsoft.com/office/2006/documentManagement/types"/>
    <xsd:import namespace="http://schemas.microsoft.com/office/infopath/2007/PartnerControls"/>
    <xsd:element name="Category" ma:index="8" nillable="true" ma:displayName="Category" ma:format="Dropdown" ma:internalName="Category">
      <xsd:simpleType>
        <xsd:restriction base="dms:Choice">
          <xsd:enumeration value="Design Templates"/>
          <xsd:enumeration value="EPRI Letterhead"/>
          <xsd:enumeration value="Events, Conferences, Meeting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681700-A4C5-4D30-9317-DE6674E54BD4}">
  <ds:schemaRefs>
    <ds:schemaRef ds:uri="http://schemas.microsoft.com/office/2006/metadata/properties"/>
    <ds:schemaRef ds:uri="http://schemas.microsoft.com/office/infopath/2007/PartnerControls"/>
    <ds:schemaRef ds:uri="9d4eb815-23ed-48d9-b0c1-2b9ce0016f4e"/>
  </ds:schemaRefs>
</ds:datastoreItem>
</file>

<file path=customXml/itemProps2.xml><?xml version="1.0" encoding="utf-8"?>
<ds:datastoreItem xmlns:ds="http://schemas.openxmlformats.org/officeDocument/2006/customXml" ds:itemID="{23CCBA54-73D6-45AD-A243-139D5C005D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67C692-2B0A-49F3-898C-31A9C007FB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4eb815-23ed-48d9-b0c1-2b9ce0016f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2072</TotalTime>
  <Words>750</Words>
  <Application>Microsoft Office PowerPoint</Application>
  <PresentationFormat>On-screen Show (4:3)</PresentationFormat>
  <Paragraphs>118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</vt:lpstr>
      <vt:lpstr>Slide 1</vt:lpstr>
      <vt:lpstr>The Vision</vt:lpstr>
      <vt:lpstr>Integrated Grid Research Gaps</vt:lpstr>
      <vt:lpstr>Developing the Framework</vt:lpstr>
      <vt:lpstr>Integration of Distributed Resources</vt:lpstr>
      <vt:lpstr>Learning from Germany</vt:lpstr>
      <vt:lpstr>The “Duck” Curve is Real</vt:lpstr>
      <vt:lpstr>Integrated Planning and Operation</vt:lpstr>
      <vt:lpstr>Broad Collaboration Required</vt:lpstr>
      <vt:lpstr>Thank You!</vt:lpstr>
    </vt:vector>
  </TitlesOfParts>
  <Company>EPRI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 Metering Discussion  Mark McGranaghan Vice President, Power Delivery and Utilization EPRI  CLEER Washington DC 08 MAR 2014</dc:title>
  <dc:creator>pmmc003</dc:creator>
  <dc:description>Copyright 2014</dc:description>
  <cp:lastModifiedBy>admin-jjg</cp:lastModifiedBy>
  <cp:revision>27</cp:revision>
  <cp:lastPrinted>2005-05-03T23:36:11Z</cp:lastPrinted>
  <dcterms:created xsi:type="dcterms:W3CDTF">2014-03-07T23:50:38Z</dcterms:created>
  <dcterms:modified xsi:type="dcterms:W3CDTF">2014-05-21T20:03:39Z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0x010100D67101F030D76349B9BDDCB7E839049A</vt:lpwstr>
  </property>
</Properties>
</file>