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6"/>
  </p:sldMasterIdLst>
  <p:notesMasterIdLst>
    <p:notesMasterId r:id="rId15"/>
  </p:notesMasterIdLst>
  <p:handoutMasterIdLst>
    <p:handoutMasterId r:id="rId16"/>
  </p:handoutMasterIdLst>
  <p:sldIdLst>
    <p:sldId id="256" r:id="rId7"/>
    <p:sldId id="510" r:id="rId8"/>
    <p:sldId id="475" r:id="rId9"/>
    <p:sldId id="513" r:id="rId10"/>
    <p:sldId id="541" r:id="rId11"/>
    <p:sldId id="514" r:id="rId12"/>
    <p:sldId id="542" r:id="rId13"/>
    <p:sldId id="526" r:id="rId14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5C96"/>
    <a:srgbClr val="A9B5DA"/>
    <a:srgbClr val="A0ACCE"/>
    <a:srgbClr val="8E9FC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478" autoAdjust="0"/>
  </p:normalViewPr>
  <p:slideViewPr>
    <p:cSldViewPr snapToGrid="0" snapToObjects="1">
      <p:cViewPr>
        <p:scale>
          <a:sx n="66" d="100"/>
          <a:sy n="66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-4026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12/27/10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112" charset="0"/>
              </a:defRPr>
            </a:lvl1pPr>
          </a:lstStyle>
          <a:p>
            <a:pPr>
              <a:defRPr/>
            </a:pPr>
            <a:fld id="{D23F2508-2AB3-4C21-A69C-EFEA3BE611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4285133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12/27/10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112" charset="0"/>
              </a:defRPr>
            </a:lvl1pPr>
          </a:lstStyle>
          <a:p>
            <a:pPr>
              <a:defRPr/>
            </a:pPr>
            <a:fld id="{E759D141-31AD-4197-96F5-1B41C82CF4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545128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7259D63-A067-4182-B4DC-C0360499737E}" type="slidenum">
              <a:rPr lang="en-US">
                <a:latin typeface="Arial" pitchFamily="34" charset="0"/>
              </a:rPr>
              <a:pPr>
                <a:defRPr/>
              </a:pPr>
              <a:t>2</a:t>
            </a:fld>
            <a:endParaRPr lang="en-US">
              <a:latin typeface="Arial" pitchFamily="34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62050" y="679450"/>
            <a:ext cx="4533900" cy="34020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06888"/>
            <a:ext cx="5029200" cy="4157662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184" y="1590168"/>
            <a:ext cx="8221616" cy="1470025"/>
          </a:xfrm>
        </p:spPr>
        <p:txBody>
          <a:bodyPr anchor="t">
            <a:noAutofit/>
          </a:bodyPr>
          <a:lstStyle>
            <a:lvl1pPr algn="ctr">
              <a:defRPr lang="en-US" sz="3600" baseline="0" smtClean="0">
                <a:solidFill>
                  <a:schemeClr val="bg1"/>
                </a:solidFill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465184" y="3186237"/>
            <a:ext cx="8221616" cy="1104549"/>
          </a:xfrm>
        </p:spPr>
        <p:txBody>
          <a:bodyPr/>
          <a:lstStyle>
            <a:lvl1pPr marL="0" indent="0" algn="ctr">
              <a:buNone/>
              <a:defRPr lang="en-US" sz="2500" baseline="0" smtClean="0">
                <a:solidFill>
                  <a:schemeClr val="bg1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2286001" y="4409117"/>
            <a:ext cx="6400800" cy="914400"/>
          </a:xfrm>
        </p:spPr>
        <p:txBody>
          <a:bodyPr anchor="b">
            <a:normAutofit/>
          </a:bodyPr>
          <a:lstStyle>
            <a:lvl1pPr algn="r">
              <a:buNone/>
              <a:defRPr lang="en-US" sz="3000" baseline="0" smtClean="0">
                <a:solidFill>
                  <a:schemeClr val="bg1"/>
                </a:solidFill>
                <a:latin typeface="Georgia" pitchFamily="18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233" y="0"/>
            <a:ext cx="3766767" cy="9518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292447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(No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RAP_slide_footer.wm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78538"/>
            <a:ext cx="92614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>
            <a:lvl1pPr>
              <a:defRPr sz="3600" baseline="0">
                <a:solidFill>
                  <a:srgbClr val="005C96"/>
                </a:solidFill>
                <a:latin typeface="Georgia"/>
                <a:cs typeface="Georgi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72321" y="1600201"/>
            <a:ext cx="8214479" cy="4078288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1pPr>
            <a:lvl2pPr marL="457200" indent="0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2pPr>
            <a:lvl3pPr marL="914400" indent="0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3pPr>
            <a:lvl4pPr marL="1371600" indent="0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4pPr>
            <a:lvl5pPr marL="1828800" indent="0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92850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Georgia" pitchFamily="-112" charset="0"/>
              </a:defRPr>
            </a:lvl1pPr>
          </a:lstStyle>
          <a:p>
            <a:pPr>
              <a:defRPr/>
            </a:pPr>
            <a:fld id="{F80B6D7A-A245-4B47-B353-CE938CF66D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19985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Tex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RAP_slide_footer.wm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78538"/>
            <a:ext cx="92614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>
            <a:lvl1pPr>
              <a:defRPr sz="3600" baseline="0">
                <a:solidFill>
                  <a:srgbClr val="005C96"/>
                </a:solidFill>
                <a:latin typeface="Georgia"/>
                <a:cs typeface="Georgi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72321" y="1600201"/>
            <a:ext cx="8214479" cy="40782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92850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Georgia" pitchFamily="-112" charset="0"/>
              </a:defRPr>
            </a:lvl1pPr>
          </a:lstStyle>
          <a:p>
            <a:pPr>
              <a:defRPr/>
            </a:pPr>
            <a:fld id="{89B286E5-14FC-46E0-9EE1-5B3B8BE218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949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RAP_slide_footer.wm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78538"/>
            <a:ext cx="92614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>
            <a:lvl1pPr>
              <a:defRPr sz="3600" baseline="0">
                <a:solidFill>
                  <a:srgbClr val="005C96"/>
                </a:solidFill>
                <a:latin typeface="Georgia"/>
                <a:cs typeface="Georgi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72322" y="1600201"/>
            <a:ext cx="3829856" cy="40782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64505" y="1602700"/>
            <a:ext cx="4122295" cy="40782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553200" y="6292850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Georgia" pitchFamily="-112" charset="0"/>
              </a:defRPr>
            </a:lvl1pPr>
          </a:lstStyle>
          <a:p>
            <a:pPr>
              <a:defRPr/>
            </a:pPr>
            <a:fld id="{8FCD109E-DFDC-458A-8037-D1FBCB69F1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83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Graphic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RAP_slide_footer.wm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78538"/>
            <a:ext cx="92614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600">
                <a:solidFill>
                  <a:srgbClr val="005C96"/>
                </a:solidFill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17678"/>
          </a:xfrm>
        </p:spPr>
        <p:txBody>
          <a:bodyPr/>
          <a:lstStyle>
            <a:lvl1pPr>
              <a:defRPr lang="en-US" sz="3200" baseline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1pPr>
            <a:lvl2pPr>
              <a:buFont typeface="Calibri" pitchFamily="34" charset="0"/>
              <a:buNone/>
              <a:defRPr lang="en-US" sz="3200" smtClean="0">
                <a:solidFill>
                  <a:schemeClr val="tx1">
                    <a:lumMod val="50000"/>
                    <a:lumOff val="50000"/>
                  </a:schemeClr>
                </a:solidFill>
                <a:latin typeface="Georgia" pitchFamily="18" charset="0"/>
              </a:defRPr>
            </a:lvl2pPr>
            <a:lvl3pPr>
              <a:defRPr baseline="0">
                <a:solidFill>
                  <a:schemeClr val="tx1">
                    <a:lumMod val="50000"/>
                    <a:lumOff val="50000"/>
                  </a:schemeClr>
                </a:solidFill>
                <a:latin typeface="Georgia"/>
                <a:cs typeface="Georgia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/>
                <a:cs typeface="Georgia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292850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Georgia" pitchFamily="-112" charset="0"/>
              </a:defRPr>
            </a:lvl1pPr>
          </a:lstStyle>
          <a:p>
            <a:pPr>
              <a:defRPr/>
            </a:pPr>
            <a:fld id="{EEDE2317-A827-481D-BE47-5571286D65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15768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934614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 userDrawn="1"/>
        </p:nvSpPr>
        <p:spPr bwMode="auto">
          <a:xfrm>
            <a:off x="0" y="0"/>
            <a:ext cx="9144000" cy="801688"/>
          </a:xfrm>
          <a:prstGeom prst="rect">
            <a:avLst/>
          </a:prstGeom>
          <a:solidFill>
            <a:srgbClr val="005C96"/>
          </a:solidFill>
          <a:ln w="9525">
            <a:solidFill>
              <a:srgbClr val="005C96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817813" y="1287463"/>
            <a:ext cx="32273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2400" b="1" dirty="0" smtClean="0">
                <a:latin typeface="Georgia" pitchFamily="18" charset="0"/>
              </a:rPr>
              <a:t>About RAP</a:t>
            </a:r>
          </a:p>
        </p:txBody>
      </p:sp>
      <p:sp>
        <p:nvSpPr>
          <p:cNvPr id="6" name="Rectangle 10"/>
          <p:cNvSpPr>
            <a:spLocks noChangeArrowheads="1"/>
          </p:cNvSpPr>
          <p:nvPr userDrawn="1"/>
        </p:nvSpPr>
        <p:spPr bwMode="auto">
          <a:xfrm>
            <a:off x="457200" y="2163763"/>
            <a:ext cx="8191500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1600" dirty="0">
                <a:latin typeface="Georgia" pitchFamily="18" charset="0"/>
              </a:rPr>
              <a:t>	The Regulatory Assistance Project (RAP) is a global, non-profit team of experts that 	focuses on the long-term economic and environmental sustainability of the power 	and natural gas sectors. RAP has deep expertise in regulatory and market policies 	that:</a:t>
            </a:r>
          </a:p>
          <a:p>
            <a:pPr marL="2171700" lvl="4" indent="-342900">
              <a:buFont typeface="Wingdings" pitchFamily="2" charset="2"/>
              <a:buChar char="§"/>
            </a:pPr>
            <a:r>
              <a:rPr lang="en-US" sz="1600" dirty="0" smtClean="0">
                <a:latin typeface="Georgia" pitchFamily="18" charset="0"/>
              </a:rPr>
              <a:t>Promote </a:t>
            </a:r>
            <a:r>
              <a:rPr lang="en-US" sz="1600" dirty="0">
                <a:latin typeface="Georgia" pitchFamily="18" charset="0"/>
              </a:rPr>
              <a:t>economic </a:t>
            </a:r>
            <a:r>
              <a:rPr lang="en-US" sz="1600" dirty="0" smtClean="0">
                <a:latin typeface="Georgia" pitchFamily="18" charset="0"/>
              </a:rPr>
              <a:t>efficiency</a:t>
            </a:r>
            <a:endParaRPr lang="en-US" sz="1600" dirty="0">
              <a:latin typeface="Georgia" pitchFamily="18" charset="0"/>
            </a:endParaRPr>
          </a:p>
          <a:p>
            <a:pPr marL="2171700" lvl="4" indent="-342900">
              <a:buFont typeface="Wingdings" pitchFamily="2" charset="2"/>
              <a:buChar char="§"/>
            </a:pPr>
            <a:r>
              <a:rPr lang="en-US" sz="1600" dirty="0" smtClean="0">
                <a:latin typeface="Georgia" pitchFamily="18" charset="0"/>
              </a:rPr>
              <a:t>Protect </a:t>
            </a:r>
            <a:r>
              <a:rPr lang="en-US" sz="1600" dirty="0">
                <a:latin typeface="Georgia" pitchFamily="18" charset="0"/>
              </a:rPr>
              <a:t>the </a:t>
            </a:r>
            <a:r>
              <a:rPr lang="en-US" sz="1600" dirty="0" smtClean="0">
                <a:latin typeface="Georgia" pitchFamily="18" charset="0"/>
              </a:rPr>
              <a:t>environment</a:t>
            </a:r>
            <a:endParaRPr lang="en-US" sz="1600" dirty="0">
              <a:latin typeface="Georgia" pitchFamily="18" charset="0"/>
            </a:endParaRPr>
          </a:p>
          <a:p>
            <a:pPr marL="2171700" lvl="4" indent="-342900">
              <a:buFont typeface="Wingdings" pitchFamily="2" charset="2"/>
              <a:buChar char="§"/>
            </a:pPr>
            <a:r>
              <a:rPr lang="en-US" sz="1600" dirty="0" smtClean="0">
                <a:latin typeface="Georgia" pitchFamily="18" charset="0"/>
              </a:rPr>
              <a:t>Ensure </a:t>
            </a:r>
            <a:r>
              <a:rPr lang="en-US" sz="1600" dirty="0">
                <a:latin typeface="Georgia" pitchFamily="18" charset="0"/>
              </a:rPr>
              <a:t>system </a:t>
            </a:r>
            <a:r>
              <a:rPr lang="en-US" sz="1600" dirty="0" smtClean="0">
                <a:latin typeface="Georgia" pitchFamily="18" charset="0"/>
              </a:rPr>
              <a:t>reliability</a:t>
            </a:r>
            <a:endParaRPr lang="en-US" sz="1600" dirty="0">
              <a:latin typeface="Georgia" pitchFamily="18" charset="0"/>
            </a:endParaRPr>
          </a:p>
          <a:p>
            <a:pPr marL="2171700" lvl="4" indent="-342900">
              <a:buFont typeface="Wingdings" pitchFamily="2" charset="2"/>
              <a:buChar char="§"/>
            </a:pPr>
            <a:r>
              <a:rPr lang="en-US" sz="1600" dirty="0" smtClean="0">
                <a:latin typeface="Georgia" pitchFamily="18" charset="0"/>
              </a:rPr>
              <a:t>Allocate </a:t>
            </a:r>
            <a:r>
              <a:rPr lang="en-US" sz="1600" dirty="0">
                <a:latin typeface="Georgia" pitchFamily="18" charset="0"/>
              </a:rPr>
              <a:t>system benefits fairly among all </a:t>
            </a:r>
            <a:r>
              <a:rPr lang="en-US" sz="1600" dirty="0" smtClean="0">
                <a:latin typeface="Georgia" pitchFamily="18" charset="0"/>
              </a:rPr>
              <a:t>consumers</a:t>
            </a:r>
            <a:endParaRPr lang="en-US" sz="1600" dirty="0">
              <a:latin typeface="Georgia" pitchFamily="18" charset="0"/>
            </a:endParaRPr>
          </a:p>
          <a:p>
            <a:endParaRPr lang="en-US" sz="1600" dirty="0">
              <a:latin typeface="Georgia" pitchFamily="18" charset="0"/>
            </a:endParaRPr>
          </a:p>
          <a:p>
            <a:r>
              <a:rPr lang="en-US" sz="1600" dirty="0">
                <a:latin typeface="Georgia" pitchFamily="18" charset="0"/>
              </a:rPr>
              <a:t>	Learn more about RAP at </a:t>
            </a:r>
            <a:r>
              <a:rPr lang="en-US" sz="1600" dirty="0">
                <a:solidFill>
                  <a:srgbClr val="595959"/>
                </a:solidFill>
                <a:latin typeface="Georgia" pitchFamily="18" charset="0"/>
              </a:rPr>
              <a:t>www.raponline.org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04341" y="4841822"/>
            <a:ext cx="7547548" cy="719529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 sz="1400" b="1" baseline="0">
                <a:solidFill>
                  <a:schemeClr val="bg1">
                    <a:lumMod val="50000"/>
                  </a:schemeClr>
                </a:solidFill>
                <a:latin typeface="Georgia" pitchFamily="18" charset="0"/>
              </a:defRPr>
            </a:lvl1pPr>
          </a:lstStyle>
          <a:p>
            <a:pPr>
              <a:defRPr/>
            </a:pPr>
            <a:r>
              <a:rPr lang="en-US" dirty="0" smtClean="0"/>
              <a:t>Click to add contact information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795186"/>
            <a:ext cx="8551889" cy="104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095" y="1"/>
            <a:ext cx="3192904" cy="8068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44603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RAP_slide_footer.wm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78538"/>
            <a:ext cx="92614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11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78514"/>
          </a:xfrm>
        </p:spPr>
        <p:txBody>
          <a:bodyPr>
            <a:normAutofit/>
          </a:bodyPr>
          <a:lstStyle>
            <a:lvl1pPr>
              <a:buNone/>
              <a:defRPr lang="en-US" sz="1100"/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/>
                <a:cs typeface="Georgia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/>
                <a:cs typeface="Georgia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/>
                <a:cs typeface="Georgia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rgia"/>
                <a:cs typeface="Georg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292850"/>
            <a:ext cx="2133600" cy="365125"/>
          </a:xfrm>
        </p:spPr>
        <p:txBody>
          <a:bodyPr/>
          <a:lstStyle>
            <a:lvl1pPr>
              <a:defRPr sz="1200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pPr>
              <a:defRPr/>
            </a:pPr>
            <a:fld id="{082EE6B8-4E27-49D8-AC79-79D907B74C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63196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r>
              <a:rPr lang="en-US"/>
              <a:t>date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9B2E719-2972-461C-8453-5937A9A9FD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1" r:id="rId6"/>
    <p:sldLayoutId id="2147483780" r:id="rId7"/>
    <p:sldLayoutId id="2147483782" r:id="rId8"/>
  </p:sldLayoutIdLst>
  <p:timing>
    <p:tnLst>
      <p:par>
        <p:cTn id="1" dur="indefinite" restart="never" nodeType="tmRoot"/>
      </p:par>
    </p:tnLst>
  </p:timing>
  <p:hf hdr="0" ftr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/>
          <a:ea typeface="Arial" pitchFamily="-112" charset="0"/>
          <a:cs typeface="Arial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pitchFamily="-112" charset="0"/>
          <a:cs typeface="Arial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pitchFamily="-112" charset="0"/>
          <a:cs typeface="Arial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pitchFamily="-112" charset="0"/>
          <a:cs typeface="Arial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Arial" pitchFamily="-112" charset="0"/>
          <a:cs typeface="Arial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/>
          <a:ea typeface="Arial" pitchFamily="-112" charset="0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/>
          <a:ea typeface="Arial" pitchFamily="-112" charset="0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/>
          <a:ea typeface="Arial" pitchFamily="-112" charset="0"/>
          <a:cs typeface="Arial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/>
          <a:ea typeface="Arial" pitchFamily="-112" charset="0"/>
          <a:cs typeface="Arial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/>
          <a:ea typeface="Arial" pitchFamily="-112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mhogan@raponline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www.raponline.or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25"/>
          <p:cNvSpPr>
            <a:spLocks noGrp="1"/>
          </p:cNvSpPr>
          <p:nvPr>
            <p:ph type="ctrTitle"/>
          </p:nvPr>
        </p:nvSpPr>
        <p:spPr>
          <a:xfrm>
            <a:off x="465138" y="1273713"/>
            <a:ext cx="8221662" cy="1856755"/>
          </a:xfrm>
        </p:spPr>
        <p:txBody>
          <a:bodyPr/>
          <a:lstStyle/>
          <a:p>
            <a:pPr eaLnBrk="1" hangingPunct="1"/>
            <a:r>
              <a:rPr lang="en-US" dirty="0" smtClean="0">
                <a:cs typeface="Arial" charset="0"/>
              </a:rPr>
              <a:t/>
            </a:r>
            <a:br>
              <a:rPr lang="en-US" dirty="0" smtClean="0">
                <a:cs typeface="Arial" charset="0"/>
              </a:rPr>
            </a:br>
            <a:r>
              <a:rPr lang="en-US" dirty="0" smtClean="0">
                <a:cs typeface="Arial" charset="0"/>
              </a:rPr>
              <a:t>What’s Up in Europe?</a:t>
            </a:r>
            <a:endParaRPr sz="2800" i="1" dirty="0">
              <a:cs typeface="Arial" charset="0"/>
            </a:endParaRPr>
          </a:p>
        </p:txBody>
      </p:sp>
      <p:sp>
        <p:nvSpPr>
          <p:cNvPr id="8196" name="Text Placeholder 27"/>
          <p:cNvSpPr>
            <a:spLocks noGrp="1"/>
          </p:cNvSpPr>
          <p:nvPr>
            <p:ph type="body" sz="quarter" idx="12"/>
          </p:nvPr>
        </p:nvSpPr>
        <p:spPr>
          <a:xfrm>
            <a:off x="1556657" y="3130468"/>
            <a:ext cx="6400800" cy="1140933"/>
          </a:xfrm>
        </p:spPr>
        <p:txBody>
          <a:bodyPr>
            <a:normAutofit/>
          </a:bodyPr>
          <a:lstStyle/>
          <a:p>
            <a:pPr eaLnBrk="1" hangingPunct="1"/>
            <a:r>
              <a:rPr sz="2800" dirty="0" smtClean="0">
                <a:solidFill>
                  <a:srgbClr val="FFFFFF"/>
                </a:solidFill>
                <a:cs typeface="Arial" charset="0"/>
              </a:rPr>
              <a:t>	 </a:t>
            </a:r>
            <a:r>
              <a:rPr lang="en-US" sz="2800" dirty="0" smtClean="0">
                <a:solidFill>
                  <a:srgbClr val="FFFFFF"/>
                </a:solidFill>
                <a:cs typeface="Arial" charset="0"/>
              </a:rPr>
              <a:t>Michael Hogan</a:t>
            </a:r>
            <a:endParaRPr sz="2800" dirty="0" smtClean="0">
              <a:solidFill>
                <a:srgbClr val="FFFFFF"/>
              </a:solidFill>
              <a:cs typeface="Arial" charset="0"/>
            </a:endParaRPr>
          </a:p>
          <a:p>
            <a:r>
              <a:rPr lang="en-US" sz="1800" dirty="0" smtClean="0">
                <a:solidFill>
                  <a:srgbClr val="FFFFFF"/>
                </a:solidFill>
                <a:cs typeface="Arial" charset="0"/>
              </a:rPr>
              <a:t> Senior Advisor, RAP</a:t>
            </a:r>
          </a:p>
        </p:txBody>
      </p:sp>
      <p:sp>
        <p:nvSpPr>
          <p:cNvPr id="8197" name="TextBox 5"/>
          <p:cNvSpPr txBox="1">
            <a:spLocks noChangeArrowheads="1"/>
          </p:cNvSpPr>
          <p:nvPr/>
        </p:nvSpPr>
        <p:spPr bwMode="auto">
          <a:xfrm>
            <a:off x="648678" y="5464225"/>
            <a:ext cx="31002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FFFFFF"/>
                </a:solidFill>
                <a:latin typeface="Georgia" pitchFamily="18" charset="0"/>
              </a:rPr>
              <a:t>22 May 2014</a:t>
            </a:r>
            <a:endParaRPr lang="en-US" dirty="0">
              <a:solidFill>
                <a:srgbClr val="FFFFFF"/>
              </a:solidFill>
              <a:latin typeface="Georgia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80409" y="6069013"/>
            <a:ext cx="19367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100" dirty="0" smtClean="0">
                <a:solidFill>
                  <a:srgbClr val="FFFFFF"/>
                </a:solidFill>
                <a:latin typeface="Georgia" pitchFamily="18" charset="0"/>
              </a:rPr>
              <a:t>Phone: +32 2-894-9300</a:t>
            </a:r>
          </a:p>
          <a:p>
            <a:pPr eaLnBrk="1" hangingPunct="1">
              <a:defRPr/>
            </a:pPr>
            <a:r>
              <a:rPr lang="en-US" sz="1100" dirty="0" smtClean="0">
                <a:solidFill>
                  <a:srgbClr val="FFFFFF"/>
                </a:solidFill>
                <a:latin typeface="Georgia" pitchFamily="18" charset="0"/>
              </a:rPr>
              <a:t>web: www.raponline.org 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5541386" y="6078511"/>
            <a:ext cx="155257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fontAlgn="base">
              <a:spcBef>
                <a:spcPts val="0"/>
              </a:spcBef>
              <a:spcAft>
                <a:spcPts val="0"/>
              </a:spcAft>
            </a:pPr>
            <a:r>
              <a:rPr lang="en-US" sz="1100" kern="1200" dirty="0">
                <a:solidFill>
                  <a:schemeClr val="bg1"/>
                </a:solidFill>
                <a:effectLst/>
                <a:latin typeface="Georgia"/>
                <a:ea typeface="Times New Roman"/>
                <a:cs typeface="Arial"/>
              </a:rPr>
              <a:t>rue de la Science 23 </a:t>
            </a:r>
            <a:endParaRPr lang="en-US" sz="1200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  <a:p>
            <a:pPr marL="0" marR="0" fontAlgn="base">
              <a:spcBef>
                <a:spcPts val="0"/>
              </a:spcBef>
              <a:spcAft>
                <a:spcPts val="0"/>
              </a:spcAft>
            </a:pPr>
            <a:r>
              <a:rPr lang="en-US" sz="1100" kern="1200" dirty="0">
                <a:solidFill>
                  <a:schemeClr val="bg1"/>
                </a:solidFill>
                <a:effectLst/>
                <a:latin typeface="Georgia"/>
                <a:ea typeface="Times New Roman"/>
                <a:cs typeface="Arial"/>
              </a:rPr>
              <a:t>B - 1040 Brussels Belgium</a:t>
            </a:r>
            <a:endParaRPr lang="en-US" sz="1200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49680" y="6171824"/>
            <a:ext cx="26516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Georgia"/>
                <a:ea typeface="Times New Roman"/>
                <a:cs typeface="Arial"/>
              </a:rPr>
              <a:t>The Regulatory Assistance Project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6896" y="184558"/>
            <a:ext cx="8053432" cy="729842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l"/>
            <a:r>
              <a:rPr sz="3400" b="1" dirty="0" smtClean="0">
                <a:latin typeface="Arial" pitchFamily="34" charset="0"/>
                <a:cs typeface="Arial" pitchFamily="34" charset="0"/>
              </a:rPr>
              <a:t>Regulatory Assistance Project (RAP)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6896" y="1132514"/>
            <a:ext cx="8053432" cy="4849186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/>
              <a:buChar char="•"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A</a:t>
            </a:r>
            <a:r>
              <a:rPr sz="2400" dirty="0" smtClean="0">
                <a:latin typeface="Arial" pitchFamily="34" charset="0"/>
                <a:cs typeface="Arial" pitchFamily="34" charset="0"/>
              </a:rPr>
              <a:t> global, non-profit team of experts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predominantly former energy and air quality regulators</a:t>
            </a:r>
          </a:p>
          <a:p>
            <a:pPr>
              <a:lnSpc>
                <a:spcPct val="80000"/>
              </a:lnSpc>
              <a:buFont typeface="Arial"/>
              <a:buChar char="•"/>
              <a:defRPr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Arial"/>
              <a:buChar char="•"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P</a:t>
            </a:r>
            <a:r>
              <a:rPr sz="2400" dirty="0" smtClean="0">
                <a:latin typeface="Arial" pitchFamily="34" charset="0"/>
                <a:cs typeface="Arial" pitchFamily="34" charset="0"/>
              </a:rPr>
              <a:t>rovi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ding</a:t>
            </a:r>
            <a:r>
              <a:rPr sz="2400" dirty="0" smtClean="0">
                <a:latin typeface="Arial" pitchFamily="34" charset="0"/>
                <a:cs typeface="Arial" pitchFamily="34" charset="0"/>
              </a:rPr>
              <a:t> technical and policy assistance to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regulators and </a:t>
            </a:r>
            <a:r>
              <a:rPr sz="2400" dirty="0" smtClean="0">
                <a:latin typeface="Arial" pitchFamily="34" charset="0"/>
                <a:cs typeface="Arial" pitchFamily="34" charset="0"/>
              </a:rPr>
              <a:t>government officials on energy and environmental issues.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Arial"/>
              <a:buChar char="•"/>
              <a:defRPr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Arial"/>
              <a:buChar char="•"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Since 1990 RAP h</a:t>
            </a:r>
            <a:r>
              <a:rPr sz="2400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ve</a:t>
            </a:r>
            <a:r>
              <a:rPr sz="2400" dirty="0" smtClean="0">
                <a:latin typeface="Arial" pitchFamily="34" charset="0"/>
                <a:cs typeface="Arial" pitchFamily="34" charset="0"/>
              </a:rPr>
              <a:t> advised governments in more than 30 countries and 50+ provinces and states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Arial"/>
              <a:buChar char="•"/>
              <a:defRPr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Arial"/>
              <a:buChar char="•"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RAP n</a:t>
            </a:r>
            <a:r>
              <a:rPr sz="2400" dirty="0" smtClean="0">
                <a:latin typeface="Arial" pitchFamily="34" charset="0"/>
                <a:cs typeface="Arial" pitchFamily="34" charset="0"/>
              </a:rPr>
              <a:t>ow has major progr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am</a:t>
            </a:r>
            <a:r>
              <a:rPr sz="2400" dirty="0" smtClean="0">
                <a:latin typeface="Arial" pitchFamily="34" charset="0"/>
                <a:cs typeface="Arial" pitchFamily="34" charset="0"/>
              </a:rPr>
              <a:t>s in the US, China, India and Europe.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sz="2000" dirty="0" smtClean="0">
              <a:latin typeface="Calibri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sz="2000" dirty="0" smtClean="0">
                <a:latin typeface="Calibri" pitchFamily="34" charset="0"/>
              </a:rPr>
              <a:t>	</a:t>
            </a:r>
            <a:r>
              <a:rPr sz="2000" i="1" dirty="0" smtClean="0">
                <a:latin typeface="Calibri" pitchFamily="34" charset="0"/>
              </a:rPr>
              <a:t>Contacts :  </a:t>
            </a:r>
            <a:r>
              <a:rPr lang="en-US" sz="2000" i="1" dirty="0" smtClean="0">
                <a:solidFill>
                  <a:srgbClr val="005C96"/>
                </a:solidFill>
                <a:latin typeface="Calibri" pitchFamily="34" charset="0"/>
                <a:hlinkClick r:id="rId3"/>
              </a:rPr>
              <a:t>mhogan</a:t>
            </a:r>
            <a:r>
              <a:rPr sz="2000" i="1" dirty="0" smtClean="0">
                <a:latin typeface="Calibri" pitchFamily="34" charset="0"/>
                <a:hlinkClick r:id="rId3"/>
              </a:rPr>
              <a:t>@raponline.org</a:t>
            </a:r>
            <a:r>
              <a:rPr lang="en-US" sz="2000" i="1" dirty="0" smtClean="0">
                <a:latin typeface="Calibri" pitchFamily="34" charset="0"/>
              </a:rPr>
              <a:t>; </a:t>
            </a:r>
            <a:r>
              <a:rPr sz="2000" i="1" dirty="0" smtClean="0">
                <a:latin typeface="Calibri" pitchFamily="34" charset="0"/>
                <a:hlinkClick r:id="rId4"/>
              </a:rPr>
              <a:t>www.raponline.org</a:t>
            </a:r>
            <a:endParaRPr lang="en-US" sz="2000" i="1" dirty="0" smtClean="0">
              <a:latin typeface="Calibri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sz="20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606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071"/>
            <a:ext cx="8229599" cy="567437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l">
              <a:defRPr/>
            </a:pPr>
            <a:r>
              <a:rPr lang="en-US" sz="33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European energy: A few selected topics</a:t>
            </a:r>
            <a:endParaRPr lang="en-US" sz="33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49424" y="1000675"/>
            <a:ext cx="8479970" cy="4765537"/>
          </a:xfrm>
          <a:noFill/>
          <a:ln>
            <a:noFill/>
          </a:ln>
        </p:spPr>
        <p:txBody>
          <a:bodyPr>
            <a:noAutofit/>
          </a:bodyPr>
          <a:lstStyle/>
          <a:p>
            <a:pPr marL="457200" indent="-457200">
              <a:buFont typeface="Wingdings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rial Black"/>
                <a:cs typeface="Arial Black"/>
              </a:rPr>
              <a:t>Germany – myth vs. reality</a:t>
            </a:r>
          </a:p>
          <a:p>
            <a:pPr marL="457200" indent="-457200">
              <a:buFont typeface="Wingdings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rial Black"/>
                <a:cs typeface="Arial Black"/>
              </a:rPr>
              <a:t>RIIO – brave new world?</a:t>
            </a:r>
          </a:p>
          <a:p>
            <a:pPr marL="457200" indent="-457200">
              <a:buFont typeface="Wingdings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rial Black"/>
                <a:cs typeface="Arial Black"/>
              </a:rPr>
              <a:t>From “2020” to “2030”</a:t>
            </a:r>
          </a:p>
          <a:p>
            <a:pPr marL="457200" indent="-457200">
              <a:buFont typeface="Wingdings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rial Black"/>
                <a:cs typeface="Arial Black"/>
              </a:rPr>
              <a:t>Carbon cap &amp; trade</a:t>
            </a:r>
          </a:p>
          <a:p>
            <a:pPr marL="457200" indent="-457200">
              <a:buFont typeface="Wingdings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rial Black"/>
                <a:cs typeface="Arial Black"/>
              </a:rPr>
              <a:t>Wholesale power market design</a:t>
            </a:r>
          </a:p>
          <a:p>
            <a:pPr marL="457200" indent="-457200">
              <a:buFont typeface="Wingdings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rial Black"/>
                <a:cs typeface="Arial Black"/>
              </a:rPr>
              <a:t>Renewable support mechanisms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0452E5-FC0F-4B99-9530-E6C799050630}" type="slidenum">
              <a:rPr lang="en-US" b="1" smtClean="0"/>
              <a:pPr>
                <a:defRPr/>
              </a:pPr>
              <a:t>3</a:t>
            </a:fld>
            <a:endParaRPr lang="en-US" b="1"/>
          </a:p>
        </p:txBody>
      </p:sp>
    </p:spTree>
    <p:extLst>
      <p:ext uri="{BB962C8B-B14F-4D97-AF65-F5344CB8AC3E}">
        <p14:creationId xmlns="" xmlns:p14="http://schemas.microsoft.com/office/powerpoint/2010/main" val="371203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071"/>
            <a:ext cx="8229599" cy="567437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l"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Germany &amp; Europe: Awash in surplus capacity</a:t>
            </a:r>
            <a:endParaRPr lang="en-US" sz="28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0452E5-FC0F-4B99-9530-E6C799050630}" type="slidenum">
              <a:rPr lang="en-US" b="1" smtClean="0"/>
              <a:pPr>
                <a:defRPr/>
              </a:pPr>
              <a:t>4</a:t>
            </a:fld>
            <a:endParaRPr lang="en-US" b="1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485" y="862393"/>
            <a:ext cx="4361281" cy="3005606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2300" y="1797899"/>
            <a:ext cx="4241800" cy="4140200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256485" y="3983459"/>
            <a:ext cx="3918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German reserve margins ‘02-’08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617766" y="1326272"/>
            <a:ext cx="4252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EU incremental energy balance ‘00-’12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2521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071"/>
            <a:ext cx="8229599" cy="567437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l">
              <a:defRPr/>
            </a:pPr>
            <a:r>
              <a:rPr lang="en-US" sz="2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The RIIO Model (UK)</a:t>
            </a:r>
            <a:endParaRPr lang="en-US" sz="28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0452E5-FC0F-4B99-9530-E6C799050630}" type="slidenum">
              <a:rPr lang="en-US" b="1" smtClean="0"/>
              <a:pPr>
                <a:defRPr/>
              </a:pPr>
              <a:t>5</a:t>
            </a:fld>
            <a:endParaRPr lang="en-US" b="1"/>
          </a:p>
        </p:txBody>
      </p:sp>
      <p:pic>
        <p:nvPicPr>
          <p:cNvPr id="10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923539" y="865970"/>
            <a:ext cx="7446035" cy="49648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7284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071"/>
            <a:ext cx="8229599" cy="567437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l">
              <a:defRPr/>
            </a:pPr>
            <a:r>
              <a:rPr lang="en-US" sz="3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Evolution of wholesale power markets</a:t>
            </a:r>
            <a:endParaRPr lang="en-US" sz="32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0452E5-FC0F-4B99-9530-E6C799050630}" type="slidenum">
              <a:rPr lang="en-US" b="1" smtClean="0"/>
              <a:pPr>
                <a:defRPr/>
              </a:pPr>
              <a:t>6</a:t>
            </a:fld>
            <a:endParaRPr lang="en-US" b="1"/>
          </a:p>
        </p:txBody>
      </p:sp>
      <p:sp>
        <p:nvSpPr>
          <p:cNvPr id="7" name="TextBox 6"/>
          <p:cNvSpPr txBox="1"/>
          <p:nvPr/>
        </p:nvSpPr>
        <p:spPr>
          <a:xfrm>
            <a:off x="1115942" y="5619182"/>
            <a:ext cx="8028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437589" y="2790173"/>
            <a:ext cx="5187025" cy="2123699"/>
          </a:xfrm>
          <a:custGeom>
            <a:avLst/>
            <a:gdLst>
              <a:gd name="connsiteX0" fmla="*/ 0 w 5187025"/>
              <a:gd name="connsiteY0" fmla="*/ 0 h 2123699"/>
              <a:gd name="connsiteX1" fmla="*/ 2081213 w 5187025"/>
              <a:gd name="connsiteY1" fmla="*/ 0 h 2123699"/>
              <a:gd name="connsiteX2" fmla="*/ 3159176 w 5187025"/>
              <a:gd name="connsiteY2" fmla="*/ 512249 h 2123699"/>
              <a:gd name="connsiteX3" fmla="*/ 5176352 w 5187025"/>
              <a:gd name="connsiteY3" fmla="*/ 512249 h 2123699"/>
              <a:gd name="connsiteX4" fmla="*/ 5187025 w 5187025"/>
              <a:gd name="connsiteY4" fmla="*/ 2113027 h 2123699"/>
              <a:gd name="connsiteX5" fmla="*/ 21345 w 5187025"/>
              <a:gd name="connsiteY5" fmla="*/ 2123699 h 2123699"/>
              <a:gd name="connsiteX6" fmla="*/ 0 w 5187025"/>
              <a:gd name="connsiteY6" fmla="*/ 0 h 21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025" h="2123699">
                <a:moveTo>
                  <a:pt x="0" y="0"/>
                </a:moveTo>
                <a:lnTo>
                  <a:pt x="2081213" y="0"/>
                </a:lnTo>
                <a:lnTo>
                  <a:pt x="3159176" y="512249"/>
                </a:lnTo>
                <a:lnTo>
                  <a:pt x="5176352" y="512249"/>
                </a:lnTo>
                <a:cubicBezTo>
                  <a:pt x="5179910" y="1045842"/>
                  <a:pt x="5183467" y="1579434"/>
                  <a:pt x="5187025" y="2113027"/>
                </a:cubicBezTo>
                <a:lnTo>
                  <a:pt x="21345" y="2123699"/>
                </a:lnTo>
                <a:lnTo>
                  <a:pt x="0" y="0"/>
                </a:lnTo>
                <a:close/>
              </a:path>
            </a:pathLst>
          </a:custGeom>
          <a:noFill/>
          <a:ln w="1905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447344" y="1973406"/>
            <a:ext cx="5517885" cy="2796026"/>
          </a:xfrm>
          <a:custGeom>
            <a:avLst/>
            <a:gdLst>
              <a:gd name="connsiteX0" fmla="*/ 0 w 5517885"/>
              <a:gd name="connsiteY0" fmla="*/ 0 h 2796026"/>
              <a:gd name="connsiteX1" fmla="*/ 10673 w 5517885"/>
              <a:gd name="connsiteY1" fmla="*/ 2796026 h 2796026"/>
              <a:gd name="connsiteX2" fmla="*/ 5517885 w 5517885"/>
              <a:gd name="connsiteY2" fmla="*/ 2059668 h 2796026"/>
              <a:gd name="connsiteX3" fmla="*/ 5485866 w 5517885"/>
              <a:gd name="connsiteY3" fmla="*/ 565609 h 2796026"/>
              <a:gd name="connsiteX4" fmla="*/ 0 w 5517885"/>
              <a:gd name="connsiteY4" fmla="*/ 0 h 2796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7885" h="2796026">
                <a:moveTo>
                  <a:pt x="0" y="0"/>
                </a:moveTo>
                <a:cubicBezTo>
                  <a:pt x="3558" y="932009"/>
                  <a:pt x="7115" y="1864017"/>
                  <a:pt x="10673" y="2796026"/>
                </a:cubicBezTo>
                <a:lnTo>
                  <a:pt x="5517885" y="2059668"/>
                </a:lnTo>
                <a:lnTo>
                  <a:pt x="5485866" y="565609"/>
                </a:lnTo>
                <a:lnTo>
                  <a:pt x="0" y="0"/>
                </a:lnTo>
                <a:close/>
              </a:path>
            </a:pathLst>
          </a:custGeom>
          <a:noFill/>
          <a:ln w="19050" cmpd="sng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3568" y="1817528"/>
            <a:ext cx="1676400" cy="9144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85800" y="2850792"/>
            <a:ext cx="1676400" cy="9144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Wholesale generation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5800" y="3884056"/>
            <a:ext cx="1676400" cy="9144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Demand-side resources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660232" y="2659920"/>
            <a:ext cx="2057400" cy="12492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Wholesale </a:t>
            </a:r>
            <a:r>
              <a:rPr lang="en-US" dirty="0" smtClean="0">
                <a:solidFill>
                  <a:srgbClr val="000000"/>
                </a:solidFill>
              </a:rPr>
              <a:t>gen 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(</a:t>
            </a:r>
            <a:r>
              <a:rPr lang="en-US" dirty="0" err="1" smtClean="0">
                <a:solidFill>
                  <a:srgbClr val="000000"/>
                </a:solidFill>
              </a:rPr>
              <a:t>incl</a:t>
            </a:r>
            <a:r>
              <a:rPr lang="en-US" dirty="0" smtClean="0">
                <a:solidFill>
                  <a:srgbClr val="000000"/>
                </a:solidFill>
              </a:rPr>
              <a:t> RES) 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+ 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DSR (</a:t>
            </a:r>
            <a:r>
              <a:rPr lang="en-US" dirty="0" err="1" smtClean="0">
                <a:solidFill>
                  <a:srgbClr val="000000"/>
                </a:solidFill>
              </a:rPr>
              <a:t>incl</a:t>
            </a:r>
            <a:r>
              <a:rPr lang="en-US" dirty="0" smtClean="0">
                <a:solidFill>
                  <a:srgbClr val="000000"/>
                </a:solidFill>
              </a:rPr>
              <a:t> RES)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83568" y="1673512"/>
            <a:ext cx="7920880" cy="0"/>
          </a:xfrm>
          <a:prstGeom prst="straightConnector1">
            <a:avLst/>
          </a:prstGeom>
          <a:ln w="127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3779912" y="2321584"/>
            <a:ext cx="1676400" cy="9144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779912" y="3423408"/>
            <a:ext cx="1676400" cy="9144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0000"/>
                </a:solidFill>
              </a:rPr>
              <a:t>Wholesale </a:t>
            </a:r>
            <a:r>
              <a:rPr lang="en-US" dirty="0" smtClean="0">
                <a:solidFill>
                  <a:srgbClr val="000000"/>
                </a:solidFill>
              </a:rPr>
              <a:t>generation 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+ DSR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39482" y="4985880"/>
            <a:ext cx="3612638" cy="369332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Target of current market reforms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rot="10800000">
            <a:off x="2555777" y="4913872"/>
            <a:ext cx="152400" cy="76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084168" y="4553832"/>
            <a:ext cx="2943944" cy="369332"/>
          </a:xfrm>
          <a:prstGeom prst="rect">
            <a:avLst/>
          </a:prstGeom>
          <a:noFill/>
          <a:ln>
            <a:solidFill>
              <a:srgbClr val="2CA3FC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2CA3FC"/>
                </a:solidFill>
              </a:rPr>
              <a:t>But how’s this going to work?</a:t>
            </a:r>
          </a:p>
        </p:txBody>
      </p:sp>
      <p:cxnSp>
        <p:nvCxnSpPr>
          <p:cNvPr id="20" name="Straight Connector 19"/>
          <p:cNvCxnSpPr/>
          <p:nvPr/>
        </p:nvCxnSpPr>
        <p:spPr>
          <a:xfrm rot="10800000">
            <a:off x="5931769" y="4481824"/>
            <a:ext cx="152400" cy="76200"/>
          </a:xfrm>
          <a:prstGeom prst="line">
            <a:avLst/>
          </a:prstGeom>
          <a:ln>
            <a:solidFill>
              <a:srgbClr val="2CA3F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139952" y="1292646"/>
            <a:ext cx="99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/>
              <a:t>Time</a:t>
            </a:r>
            <a:endParaRPr lang="en-US" sz="2000" i="1" dirty="0"/>
          </a:p>
        </p:txBody>
      </p:sp>
    </p:spTree>
    <p:extLst>
      <p:ext uri="{BB962C8B-B14F-4D97-AF65-F5344CB8AC3E}">
        <p14:creationId xmlns="" xmlns:p14="http://schemas.microsoft.com/office/powerpoint/2010/main" val="137308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071"/>
            <a:ext cx="8229599" cy="567437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l">
              <a:defRPr/>
            </a:pPr>
            <a:r>
              <a:rPr lang="en-US" sz="33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European energy: A few selected topics</a:t>
            </a:r>
            <a:endParaRPr lang="en-US" sz="33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49424" y="1000675"/>
            <a:ext cx="8479970" cy="4765537"/>
          </a:xfrm>
          <a:noFill/>
          <a:ln>
            <a:noFill/>
          </a:ln>
        </p:spPr>
        <p:txBody>
          <a:bodyPr>
            <a:noAutofit/>
          </a:bodyPr>
          <a:lstStyle/>
          <a:p>
            <a:pPr marL="457200" indent="-457200">
              <a:buFont typeface="Wingdings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rial Black"/>
                <a:cs typeface="Arial Black"/>
              </a:rPr>
              <a:t>Germany – myth vs. reality</a:t>
            </a:r>
          </a:p>
          <a:p>
            <a:pPr marL="457200" indent="-457200">
              <a:buFont typeface="Wingdings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rial Black"/>
                <a:cs typeface="Arial Black"/>
              </a:rPr>
              <a:t>RIIO – brave new world?</a:t>
            </a:r>
          </a:p>
          <a:p>
            <a:pPr marL="457200" indent="-457200">
              <a:buFont typeface="Wingdings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rial Black"/>
                <a:cs typeface="Arial Black"/>
              </a:rPr>
              <a:t>From “2020” to “2030”</a:t>
            </a:r>
          </a:p>
          <a:p>
            <a:pPr marL="457200" indent="-457200">
              <a:buFont typeface="Wingdings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rial Black"/>
                <a:cs typeface="Arial Black"/>
              </a:rPr>
              <a:t>Carbon cap &amp; trade</a:t>
            </a:r>
          </a:p>
          <a:p>
            <a:pPr marL="457200" indent="-457200">
              <a:buFont typeface="Wingdings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rial Black"/>
                <a:cs typeface="Arial Black"/>
              </a:rPr>
              <a:t>Wholesale power market design</a:t>
            </a:r>
          </a:p>
          <a:p>
            <a:pPr marL="457200" indent="-457200">
              <a:buFont typeface="Wingdings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Arial Black"/>
                <a:cs typeface="Arial Black"/>
              </a:rPr>
              <a:t>Renewable support mechanisms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0452E5-FC0F-4B99-9530-E6C799050630}" type="slidenum">
              <a:rPr lang="en-US" b="1" smtClean="0"/>
              <a:pPr>
                <a:defRPr/>
              </a:pPr>
              <a:t>7</a:t>
            </a:fld>
            <a:endParaRPr lang="en-US" b="1"/>
          </a:p>
        </p:txBody>
      </p:sp>
    </p:spTree>
    <p:extLst>
      <p:ext uri="{BB962C8B-B14F-4D97-AF65-F5344CB8AC3E}">
        <p14:creationId xmlns="" xmlns:p14="http://schemas.microsoft.com/office/powerpoint/2010/main" val="151915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Michael Hogan, Senior Advisor</a:t>
            </a:r>
          </a:p>
          <a:p>
            <a:r>
              <a:rPr lang="en-US" dirty="0" smtClean="0"/>
              <a:t>Ph: +1 603 738 8652 (m)  	e-mail: </a:t>
            </a:r>
            <a:r>
              <a:rPr lang="en-US" dirty="0" err="1" smtClean="0"/>
              <a:t>mhogan@raponline.org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5595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 - &amp;quot;Main Title&amp;quot;&quot;/&gt;&lt;property id=&quot;20307&quot; value=&quot;256&quot;/&gt;&lt;/object&gt;&lt;object type=&quot;3&quot; unique_id=&quot;10011&quot;&gt;&lt;property id=&quot;20148&quot; value=&quot;5&quot;/&gt;&lt;property id=&quot;20300&quot; value=&quot;Slide 2 - &amp;quot;Slide Title&amp;quot;&quot;/&gt;&lt;property id=&quot;20307&quot; value=&quot;275&quot;/&gt;&lt;/object&gt;&lt;object type=&quot;3&quot; unique_id=&quot;10012&quot;&gt;&lt;property id=&quot;20148&quot; value=&quot;5&quot;/&gt;&lt;property id=&quot;20300&quot; value=&quot;Slide 3 - &amp;quot;Slide Title&amp;quot;&quot;/&gt;&lt;property id=&quot;20307&quot; value=&quot;272&quot;/&gt;&lt;/object&gt;&lt;object type=&quot;3&quot; unique_id=&quot;10013&quot;&gt;&lt;property id=&quot;20148&quot; value=&quot;5&quot;/&gt;&lt;property id=&quot;20300&quot; value=&quot;Slide 4 - &amp;quot;Slide Title&amp;quot;&quot;/&gt;&lt;property id=&quot;20307&quot; value=&quot;274&quot;/&gt;&lt;/object&gt;&lt;object type=&quot;3&quot; unique_id=&quot;10014&quot;&gt;&lt;property id=&quot;20148&quot; value=&quot;5&quot;/&gt;&lt;property id=&quot;20300&quot; value=&quot;Slide 5 - &amp;quot;Use icons to insert images/charts/etc.&amp;quot;&quot;/&gt;&lt;property id=&quot;20307&quot; value=&quot;269&quot;/&gt;&lt;/object&gt;&lt;object type=&quot;3&quot; unique_id=&quot;10015&quot;&gt;&lt;property id=&quot;20148&quot; value=&quot;5&quot;/&gt;&lt;property id=&quot;20300&quot; value=&quot;Slide 7&quot;/&gt;&lt;property id=&quot;20307&quot; value=&quot;264&quot;/&gt;&lt;/object&gt;&lt;object type=&quot;3&quot; unique_id=&quot;10089&quot;&gt;&lt;property id=&quot;20148&quot; value=&quot;5&quot;/&gt;&lt;property id=&quot;20300&quot; value=&quot;Slide 6&quot;/&gt;&lt;property id=&quot;20307&quot; value=&quot;276&quot;/&gt;&lt;/object&gt;&lt;/object&gt;&lt;object type=&quot;8&quot; unique_id=&quot;10010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PPT for R Cowart_JUNE 201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US Master Slides PPT" ma:contentTypeID="0x0101006A5C913369781143813850CB2CC208C700EE5A7463CC1CF741ADAFDBEE15C230EA" ma:contentTypeVersion="21" ma:contentTypeDescription="" ma:contentTypeScope="" ma:versionID="0d291384a7f54f1ecc5c02170782e818">
  <xsd:schema xmlns:xsd="http://www.w3.org/2001/XMLSchema" xmlns:xs="http://www.w3.org/2001/XMLSchema" xmlns:p="http://schemas.microsoft.com/office/2006/metadata/properties" xmlns:ns2="1573b54b-d10e-475f-bee7-f1b5f900efa1" xmlns:ns3="645694da-abf2-4f31-bb2c-994b84e31565" targetNamespace="http://schemas.microsoft.com/office/2006/metadata/properties" ma:root="true" ma:fieldsID="722293cf6267b7242839d3de18120586" ns2:_="" ns3:_="">
    <xsd:import namespace="1573b54b-d10e-475f-bee7-f1b5f900efa1"/>
    <xsd:import namespace="645694da-abf2-4f31-bb2c-994b84e31565"/>
    <xsd:element name="properties">
      <xsd:complexType>
        <xsd:sequence>
          <xsd:element name="documentManagement">
            <xsd:complexType>
              <xsd:all>
                <xsd:element ref="ns2:Presented_x0020_At" minOccurs="0"/>
                <xsd:element ref="ns2:RAP_x0020_Document_x0020_Summary" minOccurs="0"/>
                <xsd:element ref="ns2:RAP_x0020_Usage_x0020_Code" minOccurs="0"/>
                <xsd:element ref="ns2:_dlc_DocId" minOccurs="0"/>
                <xsd:element ref="ns2:RAP_x0020_Document_x0020_StatusTaxHTField0" minOccurs="0"/>
                <xsd:element ref="ns2:_dlc_DocIdUrl" minOccurs="0"/>
                <xsd:element ref="ns2:_dlc_DocIdPersistId" minOccurs="0"/>
                <xsd:element ref="ns2:RAP_x0020_Document_x0020_TypeTaxHTField0" minOccurs="0"/>
                <xsd:element ref="ns2:RAP_x0020_AuthorsTaxHTField0" minOccurs="0"/>
                <xsd:element ref="ns2:TaxCatchAll" minOccurs="0"/>
                <xsd:element ref="ns2:RAP_x0020_LocationsTaxHTField0" minOccurs="0"/>
                <xsd:element ref="ns2:TaxCatchAllLabel" minOccurs="0"/>
                <xsd:element ref="ns2:RAP_x0020_TopicsTaxHTField0" minOccurs="0"/>
                <xsd:element ref="ns2:RAP_x0020_AffiliationsTaxHTField0" minOccurs="0"/>
                <xsd:element ref="ns2:RAP_x0020_TeamsTaxHTField0" minOccurs="0"/>
                <xsd:element ref="ns2:RAP_x0020_ProjectsTaxHTField0" minOccurs="0"/>
                <xsd:element ref="ns3:In_x0020_Completed_x0020_Libra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73b54b-d10e-475f-bee7-f1b5f900efa1" elementFormDefault="qualified">
    <xsd:import namespace="http://schemas.microsoft.com/office/2006/documentManagement/types"/>
    <xsd:import namespace="http://schemas.microsoft.com/office/infopath/2007/PartnerControls"/>
    <xsd:element name="Presented_x0020_At" ma:index="6" nillable="true" ma:displayName="Presented At" ma:internalName="Presented_x0020_At">
      <xsd:simpleType>
        <xsd:restriction base="dms:Note">
          <xsd:maxLength value="255"/>
        </xsd:restriction>
      </xsd:simpleType>
    </xsd:element>
    <xsd:element name="RAP_x0020_Document_x0020_Summary" ma:index="9" nillable="true" ma:displayName="RAP Document Summary" ma:internalName="RAP_x0020_Document_x0020_Summary">
      <xsd:simpleType>
        <xsd:restriction base="dms:Note"/>
      </xsd:simpleType>
    </xsd:element>
    <xsd:element name="RAP_x0020_Usage_x0020_Code" ma:index="12" nillable="true" ma:displayName="RAP Usage Code" ma:description="Use this for filtered lists on pages.  Multiple criteria are supported by using &quot;contains&quot; filters" ma:format="Dropdown" ma:internalName="RAP_x0020_Usage_x0020_Code">
      <xsd:simpleType>
        <xsd:union memberTypes="dms:Text">
          <xsd:simpleType>
            <xsd:restriction base="dms:Choice">
              <xsd:enumeration value="Administration Team"/>
              <xsd:enumeration value="China - Energy Efficiency"/>
              <xsd:enumeration value="China - Environment and Low Carbon"/>
              <xsd:enumeration value="China - Power Sector Reform"/>
              <xsd:enumeration value="China - Renewables"/>
              <xsd:enumeration value="China Team"/>
              <xsd:enumeration value="ClimateWorks Management and Power Teams"/>
              <xsd:enumeration value="Cross Pollination"/>
              <xsd:enumeration value="Europe - Buildings Efficiency"/>
              <xsd:enumeration value="Europe - Climate Policies"/>
              <xsd:enumeration value="Europe - Coal and CCS"/>
              <xsd:enumeration value="Europe - Energy Efficiency"/>
              <xsd:enumeration value="Europe - Power Market Reform"/>
              <xsd:enumeration value="Europe - Roadmap 2050 and RES"/>
              <xsd:enumeration value="Europe - Smart Meters and Smart Grids"/>
              <xsd:enumeration value="Europe Team"/>
              <xsd:enumeration value="Europe - Transmission Planning, Cost Allocation, and Tarification"/>
              <xsd:enumeration value="Global - Aligning Future Utility Business Models with Clean Energy"/>
              <xsd:enumeration value="Global - Bringing Down the Cost of Solar"/>
              <xsd:enumeration value="Global - Demand-Side Resource Integration"/>
              <xsd:enumeration value="Global - EE Innovative Financing"/>
              <xsd:enumeration value="Global - EE Programs and Policies Best Practices"/>
              <xsd:enumeration value="Global - Investment Grade Polices"/>
              <xsd:enumeration value="Global - Leveraging Natural Gas for a Cleaner Future"/>
              <xsd:enumeration value="Global - Lifecycle Accounting for Carbon Emissions from Biomass"/>
              <xsd:enumeration value="Global - Policies for Renewables and Emerging Clean Technologies"/>
              <xsd:enumeration value="Global - Renewable Integration into Wholesale Markets"/>
              <xsd:enumeration value="Global - Retail Pricing Best Practices"/>
              <xsd:enumeration value="Global - Strategies for De-carbonizing Supply-Side Generation Resources"/>
              <xsd:enumeration value="Global - Transmission Issues"/>
              <xsd:enumeration value="Global Team"/>
              <xsd:enumeration value="India Team"/>
              <xsd:enumeration value="Publications Team"/>
              <xsd:enumeration value="Pub. - Appropriate Response of Commissions"/>
              <xsd:enumeration value="Pub. - Beyond Capacity Markets (EU)"/>
              <xsd:enumeration value="Pub. - Carbon Caps and Complementary Policies (US)"/>
              <xsd:enumeration value="Pub. - Clean First for States II (US)"/>
              <xsd:enumeration value="Pub. - Determining Energy Savings (EU)"/>
              <xsd:enumeration value="Pub. - EPA FERC Roadmap (US)"/>
              <xsd:enumeration value="Pub. - EPS in Europe (EU)"/>
              <xsd:enumeration value="Pub. - Integrating Domestic Offsets into the EU ETS (EU)"/>
              <xsd:enumeration value="Pub. - Investing EU ETS Auction Revenues (EU Policy Paper)"/>
              <xsd:enumeration value="Pub. - Investing EU ETS Auction Revenues (EU Publication)"/>
              <xsd:enumeration value="Pub. - RGGI Afforestation Offsets (US)"/>
              <xsd:enumeration value="Pub. - Securing Grids for a Sustainable Future (EU)"/>
              <xsd:enumeration value="Pub. - The Role of EE (US)"/>
              <xsd:enumeration value="Pub. - Update to EE Programs in 11 Jurisdictions (US)"/>
              <xsd:enumeration value="RAP Days"/>
              <xsd:enumeration value="Research Team"/>
              <xsd:enumeration value="US - DOE Advisory Committee"/>
              <xsd:enumeration value="US - EE, Demand Response, DG Smart Grid and Pricing"/>
              <xsd:enumeration value="US - Energy-Environment Connections"/>
              <xsd:enumeration value="US - Renewable Energy and Other Supply Policy"/>
              <xsd:enumeration value="US - SEE Action"/>
              <xsd:enumeration value="US - Team Planning"/>
              <xsd:enumeration value="US - Technical Assistance to States"/>
              <xsd:enumeration value="US - Utility Business Models"/>
              <xsd:enumeration value="US - Wholesale Markets and FERC"/>
              <xsd:enumeration value="US Team"/>
              <xsd:enumeration value="Vision 2020"/>
            </xsd:restriction>
          </xsd:simpleType>
        </xsd:union>
      </xsd:simpleType>
    </xsd:element>
    <xsd:element name="_dlc_DocId" ma:index="16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RAP_x0020_Document_x0020_StatusTaxHTField0" ma:index="17" nillable="true" ma:taxonomy="true" ma:internalName="RAP_x0020_Document_x0020_StatusTaxHTField0" ma:taxonomyFieldName="RAP_x0020_Document_x0020_Status" ma:displayName="RAP Document Status" ma:indexed="true" ma:default="" ma:fieldId="{fc45c3aa-5c53-455d-8478-ddeeaeafdce5}" ma:sspId="aa40794d-6120-41e8-9412-801d7fe6048a" ma:termSetId="1049539f-4cb6-4e08-b8ed-c8e8bd2824f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_dlc_DocIdUrl" ma:index="18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9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RAP_x0020_Document_x0020_TypeTaxHTField0" ma:index="20" nillable="true" ma:taxonomy="true" ma:internalName="RAP_x0020_Document_x0020_TypeTaxHTField0" ma:taxonomyFieldName="RAP_x0020_Document_x0020_Type" ma:displayName="RAP Document Type" ma:indexed="true" ma:default="" ma:fieldId="{e5ab635c-92d9-4f78-83a8-212f0dfdb7a0}" ma:sspId="aa40794d-6120-41e8-9412-801d7fe6048a" ma:termSetId="d84ce8a3-679b-4ae3-9535-017dcf06b46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RAP_x0020_AuthorsTaxHTField0" ma:index="21" nillable="true" ma:taxonomy="true" ma:internalName="RAP_x0020_AuthorsTaxHTField0" ma:taxonomyFieldName="RAP_x0020_Authors" ma:displayName="RAP Authors" ma:default="" ma:fieldId="{52bddf42-5351-4e62-8a2d-6fdd0cdd1b88}" ma:taxonomyMulti="true" ma:sspId="aa40794d-6120-41e8-9412-801d7fe6048a" ma:termSetId="bf746fb1-d52c-42a4-8e13-388a6c8d332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e72ed269-1e90-4317-8523-4492548352c0}" ma:internalName="TaxCatchAll" ma:showField="CatchAllData" ma:web="740c7a8e-e8a6-40a1-b1f2-7e2cb81db4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RAP_x0020_LocationsTaxHTField0" ma:index="24" nillable="true" ma:taxonomy="true" ma:internalName="RAP_x0020_LocationsTaxHTField0" ma:taxonomyFieldName="RAP_x0020_Locations" ma:displayName="RAP Locations" ma:default="" ma:fieldId="{9f830ac6-03b2-404d-bbdf-9455b98a3e93}" ma:taxonomyMulti="true" ma:sspId="aa40794d-6120-41e8-9412-801d7fe6048a" ma:termSetId="5f254cb1-df19-4e6b-a861-37e55a01227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Label" ma:index="25" nillable="true" ma:displayName="Taxonomy Catch All Column1" ma:hidden="true" ma:list="{e72ed269-1e90-4317-8523-4492548352c0}" ma:internalName="TaxCatchAllLabel" ma:readOnly="true" ma:showField="CatchAllDataLabel" ma:web="740c7a8e-e8a6-40a1-b1f2-7e2cb81db4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RAP_x0020_TopicsTaxHTField0" ma:index="26" nillable="true" ma:taxonomy="true" ma:internalName="RAP_x0020_TopicsTaxHTField0" ma:taxonomyFieldName="RAP_x0020_Topics" ma:displayName="RAP Topics" ma:default="" ma:fieldId="{825f5687-7afc-42c2-ac17-993169b348e5}" ma:taxonomyMulti="true" ma:sspId="aa40794d-6120-41e8-9412-801d7fe6048a" ma:termSetId="69e9131a-924d-4eb6-8089-4a1eb3ff171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RAP_x0020_AffiliationsTaxHTField0" ma:index="27" nillable="true" ma:taxonomy="true" ma:internalName="RAP_x0020_AffiliationsTaxHTField0" ma:taxonomyFieldName="RAP_x0020_Affiliations" ma:displayName="RAP Authoring Organizations" ma:readOnly="false" ma:default="" ma:fieldId="{239f1f16-7900-40e3-a52f-c7936bba40a0}" ma:taxonomyMulti="true" ma:sspId="aa40794d-6120-41e8-9412-801d7fe6048a" ma:termSetId="5b12da17-d9b1-4b6c-892d-108d424ac2e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RAP_x0020_TeamsTaxHTField0" ma:index="28" nillable="true" ma:taxonomy="true" ma:internalName="RAP_x0020_TeamsTaxHTField0" ma:taxonomyFieldName="RAP_x0020_Teams" ma:displayName="RAP Teams" ma:default="" ma:fieldId="{2926641f-6c94-460b-8520-0ffc6dcc12b2}" ma:taxonomyMulti="true" ma:sspId="aa40794d-6120-41e8-9412-801d7fe6048a" ma:termSetId="1dc514d7-de7f-4d2c-af9c-2cbb11800e9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RAP_x0020_ProjectsTaxHTField0" ma:index="30" nillable="true" ma:taxonomy="true" ma:internalName="RAP_x0020_ProjectsTaxHTField0" ma:taxonomyFieldName="RAP_x0020_Projects" ma:displayName="RAP Projects" ma:default="" ma:fieldId="{23734cb4-5a70-4278-a9c6-98786ba7c0c1}" ma:taxonomyMulti="true" ma:sspId="aa40794d-6120-41e8-9412-801d7fe6048a" ma:termSetId="e07a785c-1dae-49d8-b141-31a6ed0dd12b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5694da-abf2-4f31-bb2c-994b84e31565" elementFormDefault="qualified">
    <xsd:import namespace="http://schemas.microsoft.com/office/2006/documentManagement/types"/>
    <xsd:import namespace="http://schemas.microsoft.com/office/infopath/2007/PartnerControls"/>
    <xsd:element name="In_x0020_Completed_x0020_Library" ma:index="32" nillable="true" ma:displayName="In Completed Library" ma:default="0" ma:description="" ma:internalName="In_x0020_Completed_x0020_Library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9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1573b54b-d10e-475f-bee7-f1b5f900efa1">JRHAYE4WQXKZ-4-1550</_dlc_DocId>
    <_dlc_DocIdUrl xmlns="1573b54b-d10e-475f-bee7-f1b5f900efa1">
      <Url>https://www.rapnetonline.net/sites/Publishing/_layouts/DocIdRedir.aspx?ID=JRHAYE4WQXKZ-4-1550</Url>
      <Description>JRHAYE4WQXKZ-4-1550</Description>
    </_dlc_DocIdUrl>
    <RAP_x0020_Document_x0020_Summary xmlns="1573b54b-d10e-475f-bee7-f1b5f900efa1" xsi:nil="true"/>
    <RAP_x0020_AffiliationsTaxHTField0 xmlns="1573b54b-d10e-475f-bee7-f1b5f900efa1">
      <Terms xmlns="http://schemas.microsoft.com/office/infopath/2007/PartnerControls">
        <TermInfo xmlns="http://schemas.microsoft.com/office/infopath/2007/PartnerControls">
          <TermName xmlns="http://schemas.microsoft.com/office/infopath/2007/PartnerControls">RAP</TermName>
          <TermId xmlns="http://schemas.microsoft.com/office/infopath/2007/PartnerControls">ddc74390-de05-420f-aaa2-ac9c2f90ff0d</TermId>
        </TermInfo>
      </Terms>
    </RAP_x0020_AffiliationsTaxHTField0>
    <RAP_x0020_Usage_x0020_Code xmlns="1573b54b-d10e-475f-bee7-f1b5f900efa1" xsi:nil="true"/>
    <RAP_x0020_TopicsTaxHTField0 xmlns="1573b54b-d10e-475f-bee7-f1b5f900efa1">
      <Terms xmlns="http://schemas.microsoft.com/office/infopath/2007/PartnerControls">
        <TermInfo xmlns="http://schemas.microsoft.com/office/infopath/2007/PartnerControls">
          <TermName xmlns="http://schemas.microsoft.com/office/infopath/2007/PartnerControls">Demand Response</TermName>
          <TermId xmlns="http://schemas.microsoft.com/office/infopath/2007/PartnerControls">1452afe9-9bf8-4a67-ba80-f9c9c038891b</TermId>
        </TermInfo>
      </Terms>
    </RAP_x0020_TopicsTaxHTField0>
    <RAP_x0020_Document_x0020_TypeTaxHTField0 xmlns="1573b54b-d10e-475f-bee7-f1b5f900efa1">
      <Terms xmlns="http://schemas.microsoft.com/office/infopath/2007/PartnerControls">
        <TermInfo xmlns="http://schemas.microsoft.com/office/infopath/2007/PartnerControls">
          <TermName xmlns="http://schemas.microsoft.com/office/infopath/2007/PartnerControls">Slide Presentation</TermName>
          <TermId xmlns="http://schemas.microsoft.com/office/infopath/2007/PartnerControls">fb5d447b-b305-43f1-8af6-aa393d959f83</TermId>
        </TermInfo>
      </Terms>
    </RAP_x0020_Document_x0020_TypeTaxHTField0>
    <RAP_x0020_TeamsTaxHTField0 xmlns="1573b54b-d10e-475f-bee7-f1b5f900efa1">
      <Terms xmlns="http://schemas.microsoft.com/office/infopath/2007/PartnerControls">
        <TermInfo xmlns="http://schemas.microsoft.com/office/infopath/2007/PartnerControls">
          <TermName xmlns="http://schemas.microsoft.com/office/infopath/2007/PartnerControls">Europe Team</TermName>
          <TermId xmlns="http://schemas.microsoft.com/office/infopath/2007/PartnerControls">32365158-877a-45b2-82ac-ca596101ea91</TermId>
        </TermInfo>
      </Terms>
    </RAP_x0020_TeamsTaxHTField0>
    <Presented_x0020_At xmlns="1573b54b-d10e-475f-bee7-f1b5f900efa1" xsi:nil="true"/>
    <RAP_x0020_Document_x0020_StatusTaxHTField0 xmlns="1573b54b-d10e-475f-bee7-f1b5f900efa1">
      <Terms xmlns="http://schemas.microsoft.com/office/infopath/2007/PartnerControls">
        <TermInfo xmlns="http://schemas.microsoft.com/office/infopath/2007/PartnerControls">
          <TermName xmlns="http://schemas.microsoft.com/office/infopath/2007/PartnerControls">RAP Draft Document</TermName>
          <TermId xmlns="http://schemas.microsoft.com/office/infopath/2007/PartnerControls">44f79144-8d28-4b35-ac60-df3b52b50d4a</TermId>
        </TermInfo>
      </Terms>
    </RAP_x0020_Document_x0020_StatusTaxHTField0>
    <In_x0020_Completed_x0020_Library xmlns="645694da-abf2-4f31-bb2c-994b84e31565">false</In_x0020_Completed_x0020_Library>
    <TaxCatchAll xmlns="1573b54b-d10e-475f-bee7-f1b5f900efa1">
      <Value>252</Value>
      <Value>14</Value>
      <Value>17</Value>
      <Value>246</Value>
      <Value>198</Value>
      <Value>377</Value>
      <Value>30</Value>
      <Value>601</Value>
    </TaxCatchAll>
    <RAP_x0020_LocationsTaxHTField0 xmlns="1573b54b-d10e-475f-bee7-f1b5f900efa1">
      <Terms xmlns="http://schemas.microsoft.com/office/infopath/2007/PartnerControls">
        <TermInfo xmlns="http://schemas.microsoft.com/office/infopath/2007/PartnerControls">
          <TermName xmlns="http://schemas.microsoft.com/office/infopath/2007/PartnerControls">Europe</TermName>
          <TermId xmlns="http://schemas.microsoft.com/office/infopath/2007/PartnerControls">2c40aad0-bd31-4d6e-983c-259873d1f128</TermId>
        </TermInfo>
      </Terms>
    </RAP_x0020_LocationsTaxHTField0>
    <RAP_x0020_AuthorsTaxHTField0 xmlns="1573b54b-d10e-475f-bee7-f1b5f900efa1">
      <Terms xmlns="http://schemas.microsoft.com/office/infopath/2007/PartnerControls">
        <TermInfo xmlns="http://schemas.microsoft.com/office/infopath/2007/PartnerControls">
          <TermName xmlns="http://schemas.microsoft.com/office/infopath/2007/PartnerControls">John Gerhard</TermName>
          <TermId xmlns="http://schemas.microsoft.com/office/infopath/2007/PartnerControls">8c134f2d-a0c2-4b25-a2db-e4a70e5343f9</TermId>
        </TermInfo>
        <TermInfo xmlns="http://schemas.microsoft.com/office/infopath/2007/PartnerControls">
          <TermName xmlns="http://schemas.microsoft.com/office/infopath/2007/PartnerControls">Richard Cowart</TermName>
          <TermId xmlns="http://schemas.microsoft.com/office/infopath/2007/PartnerControls">af980e5d-3e5f-43a5-b87c-590b61857faf</TermId>
        </TermInfo>
      </Terms>
    </RAP_x0020_AuthorsTaxHTField0>
    <RAP_x0020_ProjectsTaxHTField0 xmlns="1573b54b-d10e-475f-bee7-f1b5f900efa1">
      <Terms xmlns="http://schemas.microsoft.com/office/infopath/2007/PartnerControls"/>
    </RAP_x0020_ProjectsTaxHTField0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9B6A757-EDE8-4F0B-A83E-4CC90A4C24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573b54b-d10e-475f-bee7-f1b5f900efa1"/>
    <ds:schemaRef ds:uri="645694da-abf2-4f31-bb2c-994b84e3156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1E1E39-2322-43EC-B4E3-1007DE59BC0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448629A-6783-4FC6-8F37-15BA48D67D10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B2BC9AB6-DE69-4B6C-89D0-24EE60DC8990}">
  <ds:schemaRefs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645694da-abf2-4f31-bb2c-994b84e31565"/>
    <ds:schemaRef ds:uri="http://purl.org/dc/terms/"/>
    <ds:schemaRef ds:uri="http://www.w3.org/XML/1998/namespace"/>
    <ds:schemaRef ds:uri="http://purl.org/dc/elements/1.1/"/>
    <ds:schemaRef ds:uri="http://schemas.microsoft.com/office/2006/documentManagement/types"/>
    <ds:schemaRef ds:uri="http://purl.org/dc/dcmitype/"/>
    <ds:schemaRef ds:uri="1573b54b-d10e-475f-bee7-f1b5f900efa1"/>
  </ds:schemaRefs>
</ds:datastoreItem>
</file>

<file path=customXml/itemProps5.xml><?xml version="1.0" encoding="utf-8"?>
<ds:datastoreItem xmlns:ds="http://schemas.openxmlformats.org/officeDocument/2006/customXml" ds:itemID="{F52501D7-5037-4C20-94E9-4E24B80E14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 for R Cowart_JUNE 2013</Template>
  <TotalTime>9791</TotalTime>
  <Words>256</Words>
  <Application>Microsoft Office PowerPoint</Application>
  <PresentationFormat>On-screen Show (4:3)</PresentationFormat>
  <Paragraphs>59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PPT for R Cowart_JUNE 2013</vt:lpstr>
      <vt:lpstr> What’s Up in Europe?</vt:lpstr>
      <vt:lpstr>Regulatory Assistance Project (RAP)</vt:lpstr>
      <vt:lpstr>European energy: A few selected topics</vt:lpstr>
      <vt:lpstr>Germany &amp; Europe: Awash in surplus capacity</vt:lpstr>
      <vt:lpstr>The RIIO Model (UK)</vt:lpstr>
      <vt:lpstr>Evolution of wholesale power markets</vt:lpstr>
      <vt:lpstr>European energy: A few selected topics</vt:lpstr>
      <vt:lpstr>Slide 8</vt:lpstr>
    </vt:vector>
  </TitlesOfParts>
  <Company>The Regulatory Assistance 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Side Management:  An Overview</dc:title>
  <dc:creator>John Gerhard</dc:creator>
  <cp:lastModifiedBy>admin-jjg</cp:lastModifiedBy>
  <cp:revision>165</cp:revision>
  <dcterms:created xsi:type="dcterms:W3CDTF">2013-06-27T13:32:38Z</dcterms:created>
  <dcterms:modified xsi:type="dcterms:W3CDTF">2014-05-21T20:01:03Z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0x0101006A5C913369781143813850CB2CC208C700EE5A7463CC1CF741ADAFDBEE15C230EA</vt:lpwstr>
  </property>
  <property fmtid="{D5CDD505-2E9C-101B-9397-08002B2CF9AE}" pid="3" name="_dlc_DocIdItemGuid">
    <vt:lpwstr>59c089fe-8f8a-4dda-95ea-a08bfa8e9ba7</vt:lpwstr>
  </property>
  <property fmtid="{D5CDD505-2E9C-101B-9397-08002B2CF9AE}" pid="4" name="RAP Publication DispositionTaxHTField0">
    <vt:lpwstr/>
  </property>
  <property fmtid="{D5CDD505-2E9C-101B-9397-08002B2CF9AE}" pid="5" name="RAP Usage TypeTaxHTField0">
    <vt:lpwstr/>
  </property>
  <property fmtid="{D5CDD505-2E9C-101B-9397-08002B2CF9AE}" pid="6" name="RAP Projects">
    <vt:lpwstr/>
  </property>
  <property fmtid="{D5CDD505-2E9C-101B-9397-08002B2CF9AE}" pid="7" name="RAP Affiliations">
    <vt:lpwstr>377;#RAP|ddc74390-de05-420f-aaa2-ac9c2f90ff0d</vt:lpwstr>
  </property>
  <property fmtid="{D5CDD505-2E9C-101B-9397-08002B2CF9AE}" pid="8" name="RAP Document Status">
    <vt:lpwstr>17;#RAP Draft Document|44f79144-8d28-4b35-ac60-df3b52b50d4a</vt:lpwstr>
  </property>
  <property fmtid="{D5CDD505-2E9C-101B-9397-08002B2CF9AE}" pid="9" name="RAP Usage Type0">
    <vt:lpwstr/>
  </property>
  <property fmtid="{D5CDD505-2E9C-101B-9397-08002B2CF9AE}" pid="10" name="RAP Authors">
    <vt:lpwstr>601;#John Gerhard|8c134f2d-a0c2-4b25-a2db-e4a70e5343f9;#246;#Richard Cowart|af980e5d-3e5f-43a5-b87c-590b61857faf</vt:lpwstr>
  </property>
  <property fmtid="{D5CDD505-2E9C-101B-9397-08002B2CF9AE}" pid="11" name="RAP Topics">
    <vt:lpwstr>30;#Demand Response|1452afe9-9bf8-4a67-ba80-f9c9c038891b</vt:lpwstr>
  </property>
  <property fmtid="{D5CDD505-2E9C-101B-9397-08002B2CF9AE}" pid="12" name="RAP Teams">
    <vt:lpwstr>198;#Europe Team|32365158-877a-45b2-82ac-ca596101ea91</vt:lpwstr>
  </property>
  <property fmtid="{D5CDD505-2E9C-101B-9397-08002B2CF9AE}" pid="13" name="RAP Locations">
    <vt:lpwstr>14;#Europe|2c40aad0-bd31-4d6e-983c-259873d1f128</vt:lpwstr>
  </property>
  <property fmtid="{D5CDD505-2E9C-101B-9397-08002B2CF9AE}" pid="14" name="RAP PublishersTaxHTField0">
    <vt:lpwstr/>
  </property>
  <property fmtid="{D5CDD505-2E9C-101B-9397-08002B2CF9AE}" pid="15" name="RAP Document Type">
    <vt:lpwstr>252;#Slide Presentation|fb5d447b-b305-43f1-8af6-aa393d959f83</vt:lpwstr>
  </property>
</Properties>
</file>