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  <p:sldMasterId id="2147483730" r:id="rId2"/>
    <p:sldMasterId id="2147483697" r:id="rId3"/>
    <p:sldMasterId id="2147483743" r:id="rId4"/>
  </p:sldMasterIdLst>
  <p:notesMasterIdLst>
    <p:notesMasterId r:id="rId19"/>
  </p:notesMasterIdLst>
  <p:sldIdLst>
    <p:sldId id="333" r:id="rId5"/>
    <p:sldId id="390" r:id="rId6"/>
    <p:sldId id="338" r:id="rId7"/>
    <p:sldId id="343" r:id="rId8"/>
    <p:sldId id="366" r:id="rId9"/>
    <p:sldId id="365" r:id="rId10"/>
    <p:sldId id="342" r:id="rId11"/>
    <p:sldId id="341" r:id="rId12"/>
    <p:sldId id="344" r:id="rId13"/>
    <p:sldId id="345" r:id="rId14"/>
    <p:sldId id="369" r:id="rId15"/>
    <p:sldId id="370" r:id="rId16"/>
    <p:sldId id="385" r:id="rId17"/>
    <p:sldId id="388" r:id="rId18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Geneva" pitchFamily="26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1F3"/>
    <a:srgbClr val="4D4D4D"/>
    <a:srgbClr val="EAEAEA"/>
    <a:srgbClr val="F0FAFE"/>
    <a:srgbClr val="E8F7FE"/>
    <a:srgbClr val="E6F7FE"/>
    <a:srgbClr val="EEF9FE"/>
    <a:srgbClr val="DBF3FD"/>
    <a:srgbClr val="C5ECFB"/>
    <a:srgbClr val="7ED3F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89" autoAdjust="0"/>
    <p:restoredTop sz="94660"/>
  </p:normalViewPr>
  <p:slideViewPr>
    <p:cSldViewPr snapToObjects="1">
      <p:cViewPr>
        <p:scale>
          <a:sx n="63" d="100"/>
          <a:sy n="63" d="100"/>
        </p:scale>
        <p:origin x="-72" y="-72"/>
      </p:cViewPr>
      <p:guideLst>
        <p:guide orient="horz" pos="518"/>
        <p:guide pos="5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Objects="1">
      <p:cViewPr varScale="1">
        <p:scale>
          <a:sx n="76" d="100"/>
          <a:sy n="76" d="100"/>
        </p:scale>
        <p:origin x="-2064" y="-84"/>
      </p:cViewPr>
      <p:guideLst>
        <p:guide orient="horz" pos="2928"/>
        <p:guide pos="2208"/>
      </p:guideLst>
    </p:cSldViewPr>
  </p:notesViewPr>
  <p:gridSpacing cx="46816963" cy="468169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>
        <c:manualLayout>
          <c:layoutTarget val="inner"/>
          <c:xMode val="edge"/>
          <c:yMode val="edge"/>
          <c:x val="9.0517241379310442E-2"/>
          <c:y val="3.15457413249212E-3"/>
          <c:w val="0.66379310344827769"/>
          <c:h val="1"/>
        </c:manualLayout>
      </c:layout>
      <c:barChart>
        <c:barDir val="bar"/>
        <c:grouping val="clustered"/>
        <c:ser>
          <c:idx val="3"/>
          <c:order val="0"/>
          <c:tx>
            <c:strRef>
              <c:f>Sheet1!$B$1</c:f>
              <c:strCache>
                <c:ptCount val="1"/>
                <c:pt idx="0">
                  <c:v>W3</c:v>
                </c:pt>
              </c:strCache>
            </c:strRef>
          </c:tx>
          <c:spPr>
            <a:solidFill>
              <a:srgbClr val="0868AC"/>
            </a:solidFill>
            <a:ln w="24201">
              <a:noFill/>
            </a:ln>
          </c:spPr>
          <c:dLbls>
            <c:spPr>
              <a:noFill/>
              <a:ln w="24201">
                <a:noFill/>
              </a:ln>
            </c:spPr>
            <c:txPr>
              <a:bodyPr/>
              <a:lstStyle/>
              <a:p>
                <a:pPr>
                  <a:defRPr sz="1100" b="0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 I have a fairly complete understanding of what it is, how it would work, and how it would affect homes and businesses</c:v>
                </c:pt>
                <c:pt idx="1">
                  <c:v> I have a basic understanding of what it is and how it would work</c:v>
                </c:pt>
                <c:pt idx="2">
                  <c:v> I’ve heard the term, but don’t know much about what it means</c:v>
                </c:pt>
                <c:pt idx="3">
                  <c:v> I have not heard that term</c:v>
                </c:pt>
                <c:pt idx="4">
                  <c:v> Don’t know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0.11000000000000006</c:v>
                </c:pt>
                <c:pt idx="1">
                  <c:v>0.21000000000000019</c:v>
                </c:pt>
                <c:pt idx="2">
                  <c:v>0.19000000000000011</c:v>
                </c:pt>
                <c:pt idx="3">
                  <c:v>0.48000000000000032</c:v>
                </c:pt>
                <c:pt idx="4">
                  <c:v>1.0000000000000012E-2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W2</c:v>
                </c:pt>
              </c:strCache>
            </c:strRef>
          </c:tx>
          <c:spPr>
            <a:solidFill>
              <a:srgbClr val="969696"/>
            </a:solidFill>
            <a:ln w="24201">
              <a:noFill/>
            </a:ln>
          </c:spPr>
          <c:dLbls>
            <c:numFmt formatCode="0%" sourceLinked="0"/>
            <c:spPr>
              <a:noFill/>
              <a:ln w="24201">
                <a:noFill/>
              </a:ln>
            </c:spPr>
            <c:txPr>
              <a:bodyPr/>
              <a:lstStyle/>
              <a:p>
                <a:pPr>
                  <a:defRPr sz="1100" b="0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 I have a fairly complete understanding of what it is, how it would work, and how it would affect homes and businesses</c:v>
                </c:pt>
                <c:pt idx="1">
                  <c:v> I have a basic understanding of what it is and how it would work</c:v>
                </c:pt>
                <c:pt idx="2">
                  <c:v> I’ve heard the term, but don’t know much about what it means</c:v>
                </c:pt>
                <c:pt idx="3">
                  <c:v> I have not heard that term</c:v>
                </c:pt>
                <c:pt idx="4">
                  <c:v> Don’t know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0.12000000000000002</c:v>
                </c:pt>
                <c:pt idx="1">
                  <c:v>0.21000000000000019</c:v>
                </c:pt>
                <c:pt idx="2">
                  <c:v>0.2</c:v>
                </c:pt>
                <c:pt idx="3">
                  <c:v>0.46</c:v>
                </c:pt>
                <c:pt idx="4">
                  <c:v>1.0000000000000012E-2</c:v>
                </c:pt>
              </c:numCache>
            </c:numRef>
          </c:val>
        </c:ser>
        <c:ser>
          <c:idx val="1"/>
          <c:order val="2"/>
          <c:tx>
            <c:strRef>
              <c:f>Sheet1!$D$1</c:f>
              <c:strCache>
                <c:ptCount val="1"/>
                <c:pt idx="0">
                  <c:v>W1</c:v>
                </c:pt>
              </c:strCache>
            </c:strRef>
          </c:tx>
          <c:spPr>
            <a:solidFill>
              <a:srgbClr val="C0C0C0"/>
            </a:solidFill>
            <a:ln w="24201">
              <a:noFill/>
            </a:ln>
          </c:spPr>
          <c:dLbls>
            <c:dLbl>
              <c:idx val="0"/>
              <c:showVal val="1"/>
            </c:dLbl>
            <c:dLbl>
              <c:idx val="1"/>
              <c:showVal val="1"/>
            </c:dLbl>
            <c:dLbl>
              <c:idx val="2"/>
              <c:showVal val="1"/>
            </c:dLbl>
            <c:dLbl>
              <c:idx val="3"/>
              <c:showVal val="1"/>
            </c:dLbl>
            <c:dLbl>
              <c:idx val="4"/>
              <c:showVal val="1"/>
            </c:dLbl>
            <c:dLbl>
              <c:idx val="5"/>
              <c:showVal val="1"/>
            </c:dLbl>
            <c:dLbl>
              <c:idx val="6"/>
              <c:showVal val="1"/>
            </c:dLbl>
            <c:numFmt formatCode="##%;[Black]##%" sourceLinked="0"/>
            <c:spPr>
              <a:noFill/>
              <a:ln w="24201">
                <a:noFill/>
              </a:ln>
            </c:spPr>
            <c:txPr>
              <a:bodyPr/>
              <a:lstStyle/>
              <a:p>
                <a:pPr>
                  <a:defRPr sz="1100" b="0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dLblPos val="outEnd"/>
            <c:showVal val="1"/>
          </c:dLbls>
          <c:cat>
            <c:strRef>
              <c:f>Sheet1!$A$2:$A$6</c:f>
              <c:strCache>
                <c:ptCount val="5"/>
                <c:pt idx="0">
                  <c:v> I have a fairly complete understanding of what it is, how it would work, and how it would affect homes and businesses</c:v>
                </c:pt>
                <c:pt idx="1">
                  <c:v> I have a basic understanding of what it is and how it would work</c:v>
                </c:pt>
                <c:pt idx="2">
                  <c:v> I’ve heard the term, but don’t know much about what it means</c:v>
                </c:pt>
                <c:pt idx="3">
                  <c:v> I have not heard that term</c:v>
                </c:pt>
                <c:pt idx="4">
                  <c:v> Don’t know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9.0000000000000066E-2</c:v>
                </c:pt>
                <c:pt idx="1">
                  <c:v>0.18000000000000019</c:v>
                </c:pt>
                <c:pt idx="2">
                  <c:v>0.23</c:v>
                </c:pt>
                <c:pt idx="3">
                  <c:v>0.48000000000000032</c:v>
                </c:pt>
                <c:pt idx="4">
                  <c:v>2.0000000000000025E-2</c:v>
                </c:pt>
              </c:numCache>
            </c:numRef>
          </c:val>
        </c:ser>
        <c:dLbls>
          <c:showVal val="1"/>
        </c:dLbls>
        <c:gapWidth val="30"/>
        <c:axId val="45034112"/>
        <c:axId val="45052288"/>
      </c:barChart>
      <c:catAx>
        <c:axId val="45034112"/>
        <c:scaling>
          <c:orientation val="maxMin"/>
        </c:scaling>
        <c:axPos val="l"/>
        <c:majorTickMark val="none"/>
        <c:tickLblPos val="none"/>
        <c:spPr>
          <a:ln w="12100">
            <a:solidFill>
              <a:srgbClr val="969696"/>
            </a:solidFill>
            <a:prstDash val="solid"/>
          </a:ln>
        </c:spPr>
        <c:crossAx val="45052288"/>
        <c:crosses val="autoZero"/>
        <c:auto val="1"/>
        <c:lblAlgn val="ctr"/>
        <c:lblOffset val="100"/>
        <c:tickLblSkip val="1"/>
        <c:tickMarkSkip val="1"/>
      </c:catAx>
      <c:valAx>
        <c:axId val="45052288"/>
        <c:scaling>
          <c:orientation val="minMax"/>
          <c:max val="1"/>
          <c:min val="-0.30000000000000032"/>
        </c:scaling>
        <c:delete val="1"/>
        <c:axPos val="b"/>
        <c:numFmt formatCode="0%" sourceLinked="1"/>
        <c:tickLblPos val="none"/>
        <c:crossAx val="45034112"/>
        <c:crosses val="max"/>
        <c:crossBetween val="between"/>
        <c:majorUnit val="1"/>
        <c:minorUnit val="0.5"/>
      </c:valAx>
      <c:spPr>
        <a:noFill/>
        <a:ln w="24201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476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0"/>
          <c:y val="3.1948881789137392E-3"/>
          <c:w val="1"/>
          <c:h val="1"/>
        </c:manualLayout>
      </c:layout>
      <c:barChart>
        <c:barDir val="bar"/>
        <c:grouping val="clustered"/>
        <c:ser>
          <c:idx val="3"/>
          <c:order val="0"/>
          <c:tx>
            <c:strRef>
              <c:f>Sheet1!$B$1</c:f>
              <c:strCache>
                <c:ptCount val="1"/>
                <c:pt idx="0">
                  <c:v>W3</c:v>
                </c:pt>
              </c:strCache>
            </c:strRef>
          </c:tx>
          <c:spPr>
            <a:solidFill>
              <a:srgbClr val="0868AC"/>
            </a:solidFill>
            <a:ln w="24111">
              <a:noFill/>
            </a:ln>
          </c:spPr>
          <c:dLbls>
            <c:spPr>
              <a:noFill/>
              <a:ln w="24111">
                <a:noFill/>
              </a:ln>
            </c:spPr>
            <c:txPr>
              <a:bodyPr/>
              <a:lstStyle/>
              <a:p>
                <a:pPr>
                  <a:defRPr sz="1100" b="0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 I have a fairly complete understanding of what it is, how it would work, and how it would affect homes and businesses</c:v>
                </c:pt>
                <c:pt idx="1">
                  <c:v> I have a basic understanding of what it is and how it would work</c:v>
                </c:pt>
                <c:pt idx="2">
                  <c:v> I’ve heard the term, but don’t know much about what it means</c:v>
                </c:pt>
                <c:pt idx="3">
                  <c:v> I have not heard that term</c:v>
                </c:pt>
                <c:pt idx="4">
                  <c:v> Don’t know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7.0000000000000021E-2</c:v>
                </c:pt>
                <c:pt idx="1">
                  <c:v>0.17</c:v>
                </c:pt>
                <c:pt idx="2">
                  <c:v>0.21000000000000019</c:v>
                </c:pt>
                <c:pt idx="3">
                  <c:v>0.54</c:v>
                </c:pt>
                <c:pt idx="4">
                  <c:v>1.0000000000000005E-2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W2</c:v>
                </c:pt>
              </c:strCache>
            </c:strRef>
          </c:tx>
          <c:spPr>
            <a:solidFill>
              <a:srgbClr val="969696"/>
            </a:solidFill>
            <a:ln w="24111">
              <a:noFill/>
            </a:ln>
          </c:spPr>
          <c:dLbls>
            <c:numFmt formatCode="0%" sourceLinked="0"/>
            <c:spPr>
              <a:noFill/>
              <a:ln w="24111">
                <a:noFill/>
              </a:ln>
            </c:spPr>
            <c:txPr>
              <a:bodyPr/>
              <a:lstStyle/>
              <a:p>
                <a:pPr>
                  <a:defRPr sz="1100" b="0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 I have a fairly complete understanding of what it is, how it would work, and how it would affect homes and businesses</c:v>
                </c:pt>
                <c:pt idx="1">
                  <c:v> I have a basic understanding of what it is and how it would work</c:v>
                </c:pt>
                <c:pt idx="2">
                  <c:v> I’ve heard the term, but don’t know much about what it means</c:v>
                </c:pt>
                <c:pt idx="3">
                  <c:v> I have not heard that term</c:v>
                </c:pt>
                <c:pt idx="4">
                  <c:v> Don’t know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8.0000000000000043E-2</c:v>
                </c:pt>
                <c:pt idx="1">
                  <c:v>0.18000000000000019</c:v>
                </c:pt>
                <c:pt idx="2">
                  <c:v>0.21000000000000019</c:v>
                </c:pt>
                <c:pt idx="3">
                  <c:v>0.51</c:v>
                </c:pt>
                <c:pt idx="4">
                  <c:v>2.0000000000000011E-2</c:v>
                </c:pt>
              </c:numCache>
            </c:numRef>
          </c:val>
        </c:ser>
        <c:ser>
          <c:idx val="1"/>
          <c:order val="2"/>
          <c:tx>
            <c:strRef>
              <c:f>Sheet1!$D$1</c:f>
              <c:strCache>
                <c:ptCount val="1"/>
                <c:pt idx="0">
                  <c:v>W1</c:v>
                </c:pt>
              </c:strCache>
            </c:strRef>
          </c:tx>
          <c:spPr>
            <a:solidFill>
              <a:srgbClr val="C0C0C0"/>
            </a:solidFill>
            <a:ln w="24111">
              <a:noFill/>
            </a:ln>
          </c:spPr>
          <c:dLbls>
            <c:dLbl>
              <c:idx val="0"/>
              <c:showVal val="1"/>
            </c:dLbl>
            <c:dLbl>
              <c:idx val="1"/>
              <c:showVal val="1"/>
            </c:dLbl>
            <c:dLbl>
              <c:idx val="2"/>
              <c:showVal val="1"/>
            </c:dLbl>
            <c:dLbl>
              <c:idx val="3"/>
              <c:showVal val="1"/>
            </c:dLbl>
            <c:dLbl>
              <c:idx val="4"/>
              <c:showVal val="1"/>
            </c:dLbl>
            <c:dLbl>
              <c:idx val="5"/>
              <c:showVal val="1"/>
            </c:dLbl>
            <c:dLbl>
              <c:idx val="6"/>
              <c:showVal val="1"/>
            </c:dLbl>
            <c:numFmt formatCode="##%;[Black]##%" sourceLinked="0"/>
            <c:spPr>
              <a:noFill/>
              <a:ln w="24111">
                <a:noFill/>
              </a:ln>
            </c:spPr>
            <c:txPr>
              <a:bodyPr/>
              <a:lstStyle/>
              <a:p>
                <a:pPr>
                  <a:defRPr sz="1200" b="0" i="0" u="none" strike="noStrike" baseline="0">
                    <a:solidFill>
                      <a:srgbClr val="333333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dLblPos val="outEnd"/>
            <c:showVal val="1"/>
          </c:dLbls>
          <c:cat>
            <c:strRef>
              <c:f>Sheet1!$A$2:$A$6</c:f>
              <c:strCache>
                <c:ptCount val="5"/>
                <c:pt idx="0">
                  <c:v> I have a fairly complete understanding of what it is, how it would work, and how it would affect homes and businesses</c:v>
                </c:pt>
                <c:pt idx="1">
                  <c:v> I have a basic understanding of what it is and how it would work</c:v>
                </c:pt>
                <c:pt idx="2">
                  <c:v> I’ve heard the term, but don’t know much about what it means</c:v>
                </c:pt>
                <c:pt idx="3">
                  <c:v> I have not heard that term</c:v>
                </c:pt>
                <c:pt idx="4">
                  <c:v> Don’t know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7.0000000000000021E-2</c:v>
                </c:pt>
                <c:pt idx="1">
                  <c:v>0.16</c:v>
                </c:pt>
                <c:pt idx="2">
                  <c:v>0.24000000000000019</c:v>
                </c:pt>
                <c:pt idx="3">
                  <c:v>0.51</c:v>
                </c:pt>
                <c:pt idx="4">
                  <c:v>2.0000000000000011E-2</c:v>
                </c:pt>
              </c:numCache>
            </c:numRef>
          </c:val>
        </c:ser>
        <c:dLbls>
          <c:showVal val="1"/>
        </c:dLbls>
        <c:gapWidth val="30"/>
        <c:axId val="45180800"/>
        <c:axId val="45182336"/>
      </c:barChart>
      <c:catAx>
        <c:axId val="45180800"/>
        <c:scaling>
          <c:orientation val="maxMin"/>
        </c:scaling>
        <c:axPos val="l"/>
        <c:majorTickMark val="none"/>
        <c:tickLblPos val="none"/>
        <c:spPr>
          <a:ln w="12055">
            <a:solidFill>
              <a:srgbClr val="969696"/>
            </a:solidFill>
            <a:prstDash val="solid"/>
          </a:ln>
        </c:spPr>
        <c:crossAx val="45182336"/>
        <c:crosses val="autoZero"/>
        <c:auto val="1"/>
        <c:lblAlgn val="ctr"/>
        <c:lblOffset val="100"/>
        <c:tickLblSkip val="1"/>
        <c:tickMarkSkip val="1"/>
      </c:catAx>
      <c:valAx>
        <c:axId val="45182336"/>
        <c:scaling>
          <c:orientation val="minMax"/>
          <c:max val="1"/>
          <c:min val="-0.30000000000000032"/>
        </c:scaling>
        <c:delete val="1"/>
        <c:axPos val="b"/>
        <c:numFmt formatCode="0%" sourceLinked="1"/>
        <c:tickLblPos val="none"/>
        <c:crossAx val="45180800"/>
        <c:crosses val="max"/>
        <c:crossBetween val="between"/>
        <c:majorUnit val="1"/>
        <c:minorUnit val="0.5"/>
      </c:valAx>
      <c:spPr>
        <a:noFill/>
        <a:ln w="24111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475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0"/>
  <c:clrMapOvr bg1="lt1" tx1="dk1" bg2="lt2" tx2="dk2" accent1="accent1" accent2="accent2" accent3="accent3" accent4="accent4" accent5="accent5" accent6="accent6" hlink="hlink" folHlink="folHlink"/>
  <c:chart>
    <c:view3D>
      <c:rAngAx val="1"/>
    </c:view3D>
    <c:floor>
      <c:spPr>
        <a:solidFill>
          <a:srgbClr val="FFFFFF">
            <a:lumMod val="95000"/>
            <a:alpha val="47000"/>
          </a:srgbClr>
        </a:solidFill>
      </c:spPr>
    </c:floor>
    <c:plotArea>
      <c:layout>
        <c:manualLayout>
          <c:layoutTarget val="inner"/>
          <c:xMode val="edge"/>
          <c:yMode val="edge"/>
          <c:x val="0"/>
          <c:y val="2.3396594656437167E-3"/>
          <c:w val="0.86966186044926364"/>
          <c:h val="0.86343663772797596"/>
        </c:manualLayout>
      </c:layout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% Favorable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tx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Wave 2</c:v>
                </c:pt>
                <c:pt idx="1">
                  <c:v>Wave 3</c:v>
                </c:pt>
                <c:pt idx="2">
                  <c:v>Wave 2</c:v>
                </c:pt>
                <c:pt idx="3">
                  <c:v>Wave 3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0.54</c:v>
                </c:pt>
                <c:pt idx="1">
                  <c:v>0.52</c:v>
                </c:pt>
                <c:pt idx="2">
                  <c:v>0.68</c:v>
                </c:pt>
                <c:pt idx="3">
                  <c:v>0.70000000000000062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Unfavorable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Wave 2</c:v>
                </c:pt>
                <c:pt idx="1">
                  <c:v>Wave 3</c:v>
                </c:pt>
                <c:pt idx="2">
                  <c:v>Wave 2</c:v>
                </c:pt>
                <c:pt idx="3">
                  <c:v>Wave 3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0.15000000000000016</c:v>
                </c:pt>
                <c:pt idx="1">
                  <c:v>0.13</c:v>
                </c:pt>
                <c:pt idx="2">
                  <c:v>0.15000000000000016</c:v>
                </c:pt>
                <c:pt idx="3">
                  <c:v>0.1</c:v>
                </c:pt>
              </c:numCache>
            </c:numRef>
          </c:val>
        </c:ser>
        <c:dLbls>
          <c:showVal val="1"/>
        </c:dLbls>
        <c:shape val="box"/>
        <c:axId val="55933952"/>
        <c:axId val="55943936"/>
        <c:axId val="0"/>
      </c:bar3DChart>
      <c:catAx>
        <c:axId val="5593395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en-US"/>
          </a:p>
        </c:txPr>
        <c:crossAx val="55943936"/>
        <c:crosses val="autoZero"/>
        <c:auto val="1"/>
        <c:lblAlgn val="ctr"/>
        <c:lblOffset val="100"/>
      </c:catAx>
      <c:valAx>
        <c:axId val="55943936"/>
        <c:scaling>
          <c:orientation val="minMax"/>
        </c:scaling>
        <c:delete val="1"/>
        <c:axPos val="l"/>
        <c:numFmt formatCode="0%" sourceLinked="1"/>
        <c:tickLblPos val="none"/>
        <c:crossAx val="559339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71472270885249"/>
          <c:y val="0.39990764448451238"/>
          <c:w val="0.23105181953607101"/>
          <c:h val="0.2165354330708677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3328966216080446"/>
          <c:y val="3.8321153140413698E-2"/>
          <c:w val="0.70899233840757192"/>
          <c:h val="0.71332532119745251"/>
        </c:manualLayout>
      </c:layout>
      <c:lineChart>
        <c:grouping val="standard"/>
        <c:ser>
          <c:idx val="1"/>
          <c:order val="0"/>
          <c:tx>
            <c:strRef>
              <c:f>Sheet1!$B$1</c:f>
              <c:strCache>
                <c:ptCount val="1"/>
                <c:pt idx="0">
                  <c:v>Participate</c:v>
                </c:pt>
              </c:strCache>
            </c:strRef>
          </c:tx>
          <c:spPr>
            <a:ln w="44450"/>
          </c:spPr>
          <c:marker>
            <c:symbol val="none"/>
          </c:marker>
          <c:cat>
            <c:strRef>
              <c:f>Sheet1!$A$2:$A$12</c:f>
              <c:strCache>
                <c:ptCount val="11"/>
                <c:pt idx="0">
                  <c:v>None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 or more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623.90252992499927</c:v>
                </c:pt>
                <c:pt idx="1">
                  <c:v>654.2651805740004</c:v>
                </c:pt>
                <c:pt idx="2">
                  <c:v>688.4064576759996</c:v>
                </c:pt>
                <c:pt idx="3">
                  <c:v>710.81060157999991</c:v>
                </c:pt>
                <c:pt idx="4">
                  <c:v>729.28389168800049</c:v>
                </c:pt>
                <c:pt idx="5">
                  <c:v>756.86636748999933</c:v>
                </c:pt>
                <c:pt idx="6">
                  <c:v>775.10099986199998</c:v>
                </c:pt>
                <c:pt idx="7">
                  <c:v>764.19076438100001</c:v>
                </c:pt>
                <c:pt idx="8">
                  <c:v>819.9963241099997</c:v>
                </c:pt>
                <c:pt idx="9">
                  <c:v>810.37414582299971</c:v>
                </c:pt>
                <c:pt idx="10">
                  <c:v>861.63176817299961</c:v>
                </c:pt>
              </c:numCache>
            </c:numRef>
          </c:val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Aware</c:v>
                </c:pt>
              </c:strCache>
            </c:strRef>
          </c:tx>
          <c:spPr>
            <a:ln w="44450">
              <a:solidFill>
                <a:srgbClr val="FFC000"/>
              </a:solidFill>
            </a:ln>
          </c:spPr>
          <c:marker>
            <c:symbol val="none"/>
          </c:marker>
          <c:cat>
            <c:strRef>
              <c:f>Sheet1!$A$2:$A$12</c:f>
              <c:strCache>
                <c:ptCount val="11"/>
                <c:pt idx="0">
                  <c:v>None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 or more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581.53172175600002</c:v>
                </c:pt>
                <c:pt idx="1">
                  <c:v>615.97027043100002</c:v>
                </c:pt>
                <c:pt idx="2">
                  <c:v>626.25036865499999</c:v>
                </c:pt>
                <c:pt idx="3">
                  <c:v>641.201228077</c:v>
                </c:pt>
                <c:pt idx="4">
                  <c:v>647.13145899799997</c:v>
                </c:pt>
                <c:pt idx="5">
                  <c:v>664.25405957100031</c:v>
                </c:pt>
                <c:pt idx="6">
                  <c:v>670.86767797699997</c:v>
                </c:pt>
                <c:pt idx="7">
                  <c:v>681.6429959139997</c:v>
                </c:pt>
                <c:pt idx="8">
                  <c:v>684.30625057700001</c:v>
                </c:pt>
                <c:pt idx="9">
                  <c:v>693.43769188299916</c:v>
                </c:pt>
                <c:pt idx="10">
                  <c:v>732.76776441299967</c:v>
                </c:pt>
              </c:numCache>
            </c:numRef>
          </c:val>
        </c:ser>
        <c:marker val="1"/>
        <c:axId val="55959552"/>
        <c:axId val="55961472"/>
      </c:lineChart>
      <c:catAx>
        <c:axId val="559595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Number of Utility Programs Aware Of</a:t>
                </a:r>
                <a:r>
                  <a:rPr lang="en-US" baseline="0" dirty="0" smtClean="0"/>
                  <a:t> / Participate In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22752696197335517"/>
              <c:y val="0.88446219333566167"/>
            </c:manualLayout>
          </c:layout>
        </c:title>
        <c:numFmt formatCode="General" sourceLinked="1"/>
        <c:tickLblPos val="nextTo"/>
        <c:crossAx val="55961472"/>
        <c:crosses val="autoZero"/>
        <c:auto val="1"/>
        <c:lblAlgn val="ctr"/>
        <c:lblOffset val="100"/>
      </c:catAx>
      <c:valAx>
        <c:axId val="55961472"/>
        <c:scaling>
          <c:orientation val="minMax"/>
          <c:max val="900"/>
          <c:min val="500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Overall Customer Satisfaction Index</a:t>
                </a:r>
              </a:p>
            </c:rich>
          </c:tx>
          <c:layout>
            <c:manualLayout>
              <c:xMode val="edge"/>
              <c:yMode val="edge"/>
              <c:x val="1.8957345971563982E-2"/>
              <c:y val="4.3736077404185517E-2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55959552"/>
        <c:crosses val="autoZero"/>
        <c:crossBetween val="between"/>
        <c:majorUnit val="100"/>
      </c:valAx>
    </c:plotArea>
    <c:legend>
      <c:legendPos val="r"/>
      <c:layout>
        <c:manualLayout>
          <c:xMode val="edge"/>
          <c:yMode val="edge"/>
          <c:x val="0.83250960928462125"/>
          <c:y val="0"/>
          <c:w val="0.16110574949549472"/>
          <c:h val="0.44838329574941455"/>
        </c:manualLayout>
      </c:layout>
    </c:legend>
    <c:plotVisOnly val="1"/>
    <c:dispBlanksAs val="gap"/>
  </c:chart>
  <c:txPr>
    <a:bodyPr/>
    <a:lstStyle/>
    <a:p>
      <a:pPr>
        <a:defRPr sz="16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64" tIns="46582" rIns="93164" bIns="465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7E223DE7-D4AF-4AB9-B074-62E11FE77EAE}" type="datetime1">
              <a:rPr lang="en-US"/>
              <a:pPr/>
              <a:t>5/21/2014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4" tIns="46582" rIns="93164" bIns="46582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4" tIns="46582" rIns="93164" bIns="4658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64" tIns="46582" rIns="93164" bIns="4658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263B2ADA-7448-4826-846D-6E9385B5949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648878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pitchFamily="25" charset="-128"/>
        <a:cs typeface="Geneva" pitchFamily="2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pitchFamily="25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pitchFamily="25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pitchFamily="25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Geneva" pitchFamily="2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1100" y="696913"/>
            <a:ext cx="4649788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ea typeface="Geneva"/>
              <a:cs typeface="Genev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Ope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1195388" y="4160520"/>
            <a:ext cx="6302692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94858" y="1279382"/>
            <a:ext cx="3840480" cy="2149618"/>
          </a:xfrm>
          <a:prstGeom prst="rect">
            <a:avLst/>
          </a:prstGeom>
        </p:spPr>
        <p:txBody>
          <a:bodyPr vert="horz"/>
          <a:lstStyle>
            <a:lvl1pPr algn="l">
              <a:defRPr sz="4400" b="1" i="0" cap="all" baseline="0">
                <a:solidFill>
                  <a:schemeClr val="tx1"/>
                </a:solidFill>
                <a:latin typeface="Tw Cen MT"/>
              </a:defRPr>
            </a:lvl1pPr>
          </a:lstStyle>
          <a:p>
            <a:r>
              <a:rPr lang="en-US" dirty="0" smtClean="0"/>
              <a:t>Click to edit Master title style and it has more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194859" y="4329603"/>
            <a:ext cx="4818658" cy="391054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accent1"/>
                </a:solidFill>
                <a:latin typeface="Tw Cen MT"/>
              </a:defRPr>
            </a:lvl1pPr>
          </a:lstStyle>
          <a:p>
            <a:pPr lvl="0"/>
            <a:r>
              <a:rPr lang="en-US" noProof="0" dirty="0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/>
          </p:nvPr>
        </p:nvSpPr>
        <p:spPr>
          <a:xfrm>
            <a:off x="5416550" y="6368892"/>
            <a:ext cx="3090863" cy="243045"/>
          </a:xfrm>
          <a:prstGeom prst="rect">
            <a:avLst/>
          </a:prstGeom>
        </p:spPr>
        <p:txBody>
          <a:bodyPr vert="horz"/>
          <a:lstStyle>
            <a:lvl1pPr marL="0" indent="0" algn="r">
              <a:spcBef>
                <a:spcPts val="0"/>
              </a:spcBef>
              <a:buNone/>
              <a:defRPr sz="1000" cap="all">
                <a:solidFill>
                  <a:schemeClr val="accent1"/>
                </a:solidFill>
                <a:latin typeface="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15" descr="SGCC_logo+tag_vert_hires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65760"/>
            <a:ext cx="1457509" cy="24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16888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0708"/>
            <a:ext cx="8708366" cy="4826100"/>
          </a:xfrm>
        </p:spPr>
        <p:txBody>
          <a:bodyPr>
            <a:noAutofit/>
          </a:bodyPr>
          <a:lstStyle>
            <a:lvl5pPr marL="1828148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92588" y="6160953"/>
            <a:ext cx="4179412" cy="238657"/>
          </a:xfrm>
        </p:spPr>
        <p:txBody>
          <a:bodyPr lIns="0" rIns="43247"/>
          <a:lstStyle>
            <a:lvl1pPr marL="0" indent="0">
              <a:spcBef>
                <a:spcPts val="189"/>
              </a:spcBef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52200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Text Slide - Key Takea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0707"/>
            <a:ext cx="8708366" cy="4083518"/>
          </a:xfrm>
        </p:spPr>
        <p:txBody>
          <a:bodyPr>
            <a:noAutofit/>
          </a:bodyPr>
          <a:lstStyle>
            <a:lvl5pPr marL="1828148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49251" y="5622994"/>
            <a:ext cx="8425845" cy="0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281357" y="5690501"/>
            <a:ext cx="8655056" cy="607568"/>
          </a:xfrm>
        </p:spPr>
        <p:txBody>
          <a:bodyPr/>
          <a:lstStyle>
            <a:lvl1pPr marL="0" indent="0">
              <a:buNone/>
              <a:defRPr sz="17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394009" y="5386717"/>
            <a:ext cx="4177991" cy="236277"/>
          </a:xfrm>
        </p:spPr>
        <p:txBody>
          <a:bodyPr lIns="0" rIns="43247" anchor="b" anchorCtr="0"/>
          <a:lstStyle>
            <a:lvl1pPr marL="0" indent="0">
              <a:spcBef>
                <a:spcPts val="189"/>
              </a:spcBef>
              <a:buNone/>
              <a:defRPr sz="900">
                <a:solidFill>
                  <a:schemeClr val="tx2"/>
                </a:solidFill>
              </a:defRPr>
            </a:lvl1pPr>
            <a:lvl2pPr marL="293582" indent="0">
              <a:buNone/>
              <a:defRPr/>
            </a:lvl2pPr>
            <a:lvl3pPr marL="630011" indent="0">
              <a:buNone/>
              <a:defRPr/>
            </a:lvl3pPr>
            <a:lvl4pPr marL="861704" indent="0">
              <a:buNone/>
              <a:defRPr/>
            </a:lvl4pPr>
            <a:lvl5pPr marL="1828148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1299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71600" y="1471282"/>
            <a:ext cx="7772400" cy="1119518"/>
          </a:xfrm>
          <a:solidFill>
            <a:schemeClr val="accent6"/>
          </a:solidFill>
        </p:spPr>
        <p:txBody>
          <a:bodyPr>
            <a:noAutofit/>
          </a:bodyPr>
          <a:lstStyle>
            <a:lvl1pPr algn="l">
              <a:lnSpc>
                <a:spcPct val="95000"/>
              </a:lnSpc>
              <a:buNone/>
              <a:defRPr sz="3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</a:t>
            </a:r>
            <a:br>
              <a:rPr lang="en-US" dirty="0" smtClean="0"/>
            </a:b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1452563" y="2838450"/>
            <a:ext cx="7062787" cy="17764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0124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1267" y="1370707"/>
            <a:ext cx="4038600" cy="4755456"/>
          </a:xfrm>
        </p:spPr>
        <p:txBody>
          <a:bodyPr>
            <a:noAutofit/>
          </a:bodyPr>
          <a:lstStyle>
            <a:lvl1pPr>
              <a:spcBef>
                <a:spcPts val="568"/>
              </a:spcBef>
              <a:defRPr sz="2300"/>
            </a:lvl1pPr>
            <a:lvl2pPr>
              <a:spcBef>
                <a:spcPts val="568"/>
              </a:spcBef>
              <a:defRPr sz="1900"/>
            </a:lvl2pPr>
            <a:lvl3pPr>
              <a:spcBef>
                <a:spcPts val="568"/>
              </a:spcBef>
              <a:defRPr sz="1700"/>
            </a:lvl3pPr>
            <a:lvl4pPr>
              <a:spcBef>
                <a:spcPts val="568"/>
              </a:spcBef>
              <a:defRPr sz="17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707"/>
            <a:ext cx="4038600" cy="4755456"/>
          </a:xfrm>
        </p:spPr>
        <p:txBody>
          <a:bodyPr>
            <a:noAutofit/>
          </a:bodyPr>
          <a:lstStyle>
            <a:lvl1pPr>
              <a:spcBef>
                <a:spcPts val="568"/>
              </a:spcBef>
              <a:defRPr sz="2300"/>
            </a:lvl1pPr>
            <a:lvl2pPr>
              <a:spcBef>
                <a:spcPts val="568"/>
              </a:spcBef>
              <a:defRPr sz="1900"/>
            </a:lvl2pPr>
            <a:lvl3pPr>
              <a:spcBef>
                <a:spcPts val="568"/>
              </a:spcBef>
              <a:defRPr sz="1700"/>
            </a:lvl3pPr>
            <a:lvl4pPr>
              <a:spcBef>
                <a:spcPts val="568"/>
              </a:spcBef>
              <a:defRPr sz="17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786429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Data Analysis - Key Takeaw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94895" y="5396058"/>
            <a:ext cx="4243114" cy="226936"/>
          </a:xfrm>
        </p:spPr>
        <p:txBody>
          <a:bodyPr lIns="0" rIns="43247"/>
          <a:lstStyle>
            <a:lvl1pPr marL="0" indent="0">
              <a:buNone/>
              <a:defRPr lang="en-US" sz="900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293582" indent="0">
              <a:buNone/>
              <a:defRPr>
                <a:solidFill>
                  <a:schemeClr val="tx2"/>
                </a:solidFill>
              </a:defRPr>
            </a:lvl2pPr>
            <a:lvl3pPr marL="630011" indent="0">
              <a:buNone/>
              <a:defRPr>
                <a:solidFill>
                  <a:schemeClr val="tx2"/>
                </a:solidFill>
              </a:defRPr>
            </a:lvl3pPr>
            <a:lvl4pPr marL="861704" indent="0">
              <a:buNone/>
              <a:defRPr>
                <a:solidFill>
                  <a:schemeClr val="tx2"/>
                </a:solidFill>
              </a:defRPr>
            </a:lvl4pPr>
            <a:lvl5pPr marL="1828148" indent="0">
              <a:buNone/>
              <a:defRPr>
                <a:solidFill>
                  <a:schemeClr val="tx2"/>
                </a:solidFill>
              </a:defRPr>
            </a:lvl5pPr>
          </a:lstStyle>
          <a:p>
            <a:pPr marL="0" lvl="0" indent="0" algn="l" defTabSz="914074" rtl="0" eaLnBrk="1" latinLnBrk="0" hangingPunct="1">
              <a:spcBef>
                <a:spcPts val="189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0706" y="1370708"/>
            <a:ext cx="4036037" cy="4252286"/>
          </a:xfrm>
        </p:spPr>
        <p:txBody>
          <a:bodyPr>
            <a:noAutofit/>
          </a:bodyPr>
          <a:lstStyle>
            <a:lvl1pPr>
              <a:spcBef>
                <a:spcPts val="1703"/>
              </a:spcBef>
              <a:defRPr sz="1900"/>
            </a:lvl1pPr>
            <a:lvl2pPr>
              <a:spcBef>
                <a:spcPts val="1703"/>
              </a:spcBef>
              <a:defRPr sz="1900"/>
            </a:lvl2pPr>
            <a:lvl3pPr>
              <a:spcBef>
                <a:spcPts val="1703"/>
              </a:spcBef>
              <a:defRPr sz="1700"/>
            </a:lvl3pPr>
            <a:lvl4pPr>
              <a:spcBef>
                <a:spcPts val="1703"/>
              </a:spcBef>
              <a:defRPr sz="17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7991" y="5690850"/>
            <a:ext cx="8709539" cy="607219"/>
          </a:xfrm>
        </p:spPr>
        <p:txBody>
          <a:bodyPr>
            <a:noAutofit/>
          </a:bodyPr>
          <a:lstStyle>
            <a:lvl1pPr marL="0" indent="0">
              <a:buNone/>
              <a:defRPr sz="1700" b="1"/>
            </a:lvl1pPr>
            <a:lvl2pPr marL="293582" indent="0">
              <a:buNone/>
              <a:defRPr/>
            </a:lvl2pPr>
            <a:lvl3pPr marL="630011" indent="0">
              <a:buNone/>
              <a:defRPr/>
            </a:lvl3pPr>
            <a:lvl4pPr marL="861704" indent="0">
              <a:buNone/>
              <a:defRPr/>
            </a:lvl4pPr>
            <a:lvl5pPr marL="1828148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49251" y="5622994"/>
            <a:ext cx="8425845" cy="0"/>
          </a:xfrm>
          <a:prstGeom prst="line">
            <a:avLst/>
          </a:prstGeom>
          <a:ln w="19050">
            <a:solidFill>
              <a:schemeClr val="bg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52616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Data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0706" y="1370708"/>
            <a:ext cx="4036037" cy="4252286"/>
          </a:xfrm>
        </p:spPr>
        <p:txBody>
          <a:bodyPr>
            <a:noAutofit/>
          </a:bodyPr>
          <a:lstStyle>
            <a:lvl1pPr>
              <a:spcBef>
                <a:spcPts val="1703"/>
              </a:spcBef>
              <a:defRPr sz="1900"/>
            </a:lvl1pPr>
            <a:lvl2pPr>
              <a:spcBef>
                <a:spcPts val="1703"/>
              </a:spcBef>
              <a:defRPr sz="1900"/>
            </a:lvl2pPr>
            <a:lvl3pPr>
              <a:spcBef>
                <a:spcPts val="1703"/>
              </a:spcBef>
              <a:defRPr sz="1700"/>
            </a:lvl3pPr>
            <a:lvl4pPr>
              <a:spcBef>
                <a:spcPts val="1703"/>
              </a:spcBef>
              <a:defRPr sz="17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92450" y="6163054"/>
            <a:ext cx="4179550" cy="236556"/>
          </a:xfrm>
        </p:spPr>
        <p:txBody>
          <a:bodyPr lIns="0" rIns="43247"/>
          <a:lstStyle>
            <a:lvl1pPr marL="0" indent="0">
              <a:buNone/>
              <a:defRPr lang="en-US" sz="900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074" rtl="0" eaLnBrk="1" latinLnBrk="0" hangingPunct="1">
              <a:spcBef>
                <a:spcPts val="189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81232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.D. Power 2013 Study-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267" y="1379450"/>
            <a:ext cx="4040188" cy="639762"/>
          </a:xfrm>
        </p:spPr>
        <p:txBody>
          <a:bodyPr anchor="b">
            <a:noAutofit/>
          </a:bodyPr>
          <a:lstStyle>
            <a:lvl1pPr marL="0" indent="0">
              <a:buNone/>
              <a:defRPr sz="2300" b="1"/>
            </a:lvl1pPr>
            <a:lvl2pPr marL="457036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9" indent="0">
              <a:buNone/>
              <a:defRPr sz="1600" b="1"/>
            </a:lvl4pPr>
            <a:lvl5pPr marL="1828148" indent="0">
              <a:buNone/>
              <a:defRPr sz="1600" b="1"/>
            </a:lvl5pPr>
            <a:lvl6pPr marL="2285186" indent="0">
              <a:buNone/>
              <a:defRPr sz="1600" b="1"/>
            </a:lvl6pPr>
            <a:lvl7pPr marL="2742224" indent="0">
              <a:buNone/>
              <a:defRPr sz="1600" b="1"/>
            </a:lvl7pPr>
            <a:lvl8pPr marL="3199260" indent="0">
              <a:buNone/>
              <a:defRPr sz="1600" b="1"/>
            </a:lvl8pPr>
            <a:lvl9pPr marL="3656296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267" y="2019212"/>
            <a:ext cx="4040188" cy="3951288"/>
          </a:xfrm>
        </p:spPr>
        <p:txBody>
          <a:bodyPr>
            <a:noAutofit/>
          </a:bodyPr>
          <a:lstStyle>
            <a:lvl1pPr>
              <a:defRPr sz="19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379450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300" b="1"/>
            </a:lvl1pPr>
            <a:lvl2pPr marL="457036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9" indent="0">
              <a:buNone/>
              <a:defRPr sz="1600" b="1"/>
            </a:lvl4pPr>
            <a:lvl5pPr marL="1828148" indent="0">
              <a:buNone/>
              <a:defRPr sz="1600" b="1"/>
            </a:lvl5pPr>
            <a:lvl6pPr marL="2285186" indent="0">
              <a:buNone/>
              <a:defRPr sz="1600" b="1"/>
            </a:lvl6pPr>
            <a:lvl7pPr marL="2742224" indent="0">
              <a:buNone/>
              <a:defRPr sz="1600" b="1"/>
            </a:lvl7pPr>
            <a:lvl8pPr marL="3199260" indent="0">
              <a:buNone/>
              <a:defRPr sz="1600" b="1"/>
            </a:lvl8pPr>
            <a:lvl9pPr marL="3656296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019212"/>
            <a:ext cx="4041775" cy="3951288"/>
          </a:xfrm>
        </p:spPr>
        <p:txBody>
          <a:bodyPr>
            <a:noAutofit/>
          </a:bodyPr>
          <a:lstStyle>
            <a:lvl1pPr>
              <a:defRPr sz="19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788551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97577" y="6162973"/>
            <a:ext cx="4174424" cy="236637"/>
          </a:xfrm>
        </p:spPr>
        <p:txBody>
          <a:bodyPr lIns="0" rIns="43247"/>
          <a:lstStyle>
            <a:lvl1pPr marL="0" indent="0">
              <a:spcBef>
                <a:spcPts val="189"/>
              </a:spcBef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7237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J.D. Power 2013 Study-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53553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.D. Power 2013 Study-Title and Chart Box - no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8604" y="1225938"/>
            <a:ext cx="8691083" cy="5004623"/>
            <a:chOff x="228600" y="1090924"/>
            <a:chExt cx="8691083" cy="5004623"/>
          </a:xfrm>
        </p:grpSpPr>
        <p:sp>
          <p:nvSpPr>
            <p:cNvPr id="4" name="Rectangle 3"/>
            <p:cNvSpPr/>
            <p:nvPr userDrawn="1"/>
          </p:nvSpPr>
          <p:spPr>
            <a:xfrm>
              <a:off x="228600" y="1281425"/>
              <a:ext cx="8691083" cy="481412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>
                <a:spcBef>
                  <a:spcPct val="100000"/>
                </a:spcBef>
                <a:buClr>
                  <a:srgbClr val="00287A"/>
                </a:buClr>
                <a:buFont typeface="Wingdings" pitchFamily="2" charset="2"/>
                <a:buNone/>
              </a:pPr>
              <a:endParaRPr lang="en-US" sz="1600" b="1">
                <a:solidFill>
                  <a:prstClr val="white"/>
                </a:solidFill>
              </a:endParaRPr>
            </a:p>
          </p:txBody>
        </p:sp>
        <p:sp>
          <p:nvSpPr>
            <p:cNvPr id="5" name="Rectangle 4"/>
            <p:cNvSpPr/>
            <p:nvPr userDrawn="1"/>
          </p:nvSpPr>
          <p:spPr>
            <a:xfrm>
              <a:off x="228600" y="1090924"/>
              <a:ext cx="8691083" cy="3810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>
                <a:spcBef>
                  <a:spcPct val="100000"/>
                </a:spcBef>
                <a:buClr>
                  <a:srgbClr val="00287A"/>
                </a:buClr>
                <a:buFont typeface="Wingdings" pitchFamily="2" charset="2"/>
                <a:buNone/>
              </a:pPr>
              <a:endParaRPr lang="en-US" sz="1600" b="1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91162"/>
            <a:ext cx="8699740" cy="766969"/>
          </a:xfrm>
        </p:spPr>
        <p:txBody>
          <a:bodyPr tIns="91408" bIns="91408">
            <a:noAutofit/>
          </a:bodyPr>
          <a:lstStyle>
            <a:lvl1pPr>
              <a:lnSpc>
                <a:spcPct val="95000"/>
              </a:lnSpc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345058" y="1283854"/>
            <a:ext cx="8453886" cy="314459"/>
          </a:xfrm>
        </p:spPr>
        <p:txBody>
          <a:bodyPr anchor="b">
            <a:noAutofit/>
          </a:bodyPr>
          <a:lstStyle>
            <a:lvl1pPr marL="0" indent="0" algn="ctr">
              <a:buNone/>
              <a:defRPr sz="1700" b="1"/>
            </a:lvl1pPr>
            <a:lvl2pPr marL="457036" indent="0">
              <a:buNone/>
              <a:defRPr sz="2000" b="1"/>
            </a:lvl2pPr>
            <a:lvl3pPr marL="914074" indent="0">
              <a:buNone/>
              <a:defRPr sz="1800" b="1"/>
            </a:lvl3pPr>
            <a:lvl4pPr marL="1371109" indent="0">
              <a:buNone/>
              <a:defRPr sz="1600" b="1"/>
            </a:lvl4pPr>
            <a:lvl5pPr marL="1828148" indent="0">
              <a:buNone/>
              <a:defRPr sz="1600" b="1"/>
            </a:lvl5pPr>
            <a:lvl6pPr marL="2285186" indent="0">
              <a:buNone/>
              <a:defRPr sz="1600" b="1"/>
            </a:lvl6pPr>
            <a:lvl7pPr marL="2742224" indent="0">
              <a:buNone/>
              <a:defRPr sz="1600" b="1"/>
            </a:lvl7pPr>
            <a:lvl8pPr marL="3199260" indent="0">
              <a:buNone/>
              <a:defRPr sz="1600" b="1"/>
            </a:lvl8pPr>
            <a:lvl9pPr marL="3656296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4318402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ec_Sum_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4"/>
          <p:cNvCxnSpPr/>
          <p:nvPr userDrawn="1"/>
        </p:nvCxnSpPr>
        <p:spPr>
          <a:xfrm>
            <a:off x="1143000" y="960438"/>
            <a:ext cx="8047038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11480"/>
            <a:ext cx="7040880" cy="457200"/>
          </a:xfrm>
          <a:prstGeom prst="rect">
            <a:avLst/>
          </a:prstGeom>
        </p:spPr>
        <p:txBody>
          <a:bodyPr lIns="91416" tIns="45708" rIns="91416" bIns="45708" anchor="ctr">
            <a:normAutofit/>
          </a:bodyPr>
          <a:lstStyle>
            <a:lvl1pPr>
              <a:defRPr sz="2200" b="0" i="1" baseline="0">
                <a:latin typeface="Tw Cen M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3000" y="1050926"/>
            <a:ext cx="7772400" cy="5258434"/>
          </a:xfrm>
          <a:prstGeom prst="rect">
            <a:avLst/>
          </a:prstGeom>
        </p:spPr>
        <p:txBody>
          <a:bodyPr vert="horz" lIns="0" tIns="0" rIns="0" bIns="0" numCol="2" spcCol="274247"/>
          <a:lstStyle>
            <a:lvl1pPr>
              <a:defRPr lang="en-US" sz="1000" baseline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8594728" y="6308728"/>
            <a:ext cx="549275" cy="549275"/>
          </a:xfrm>
          <a:prstGeom prst="rect">
            <a:avLst/>
          </a:prstGeom>
        </p:spPr>
        <p:txBody>
          <a:bodyPr vert="horz" wrap="square" lIns="91416" tIns="45708" rIns="228540" bIns="228540" numCol="1" anchor="b" anchorCtr="0" compatLnSpc="1">
            <a:prstTxWarp prst="textNoShape">
              <a:avLst/>
            </a:prstTxWarp>
          </a:bodyPr>
          <a:lstStyle>
            <a:lvl1pPr algn="r" defTabSz="457077">
              <a:defRPr lang="en-US" sz="1200">
                <a:solidFill>
                  <a:schemeClr val="accent1"/>
                </a:solidFill>
                <a:latin typeface="Tw Cen MT" pitchFamily="34" charset="0"/>
                <a:ea typeface="Geneva" pitchFamily="26" charset="-128"/>
                <a:cs typeface="+mn-cs"/>
              </a:defRPr>
            </a:lvl1pPr>
          </a:lstStyle>
          <a:p>
            <a:pPr>
              <a:defRPr/>
            </a:pPr>
            <a:fld id="{566FFEB0-996F-47D2-AA61-EE07E5779E19}" type="slidenum">
              <a:rPr lang="en-US" smtClean="0">
                <a:solidFill>
                  <a:srgbClr val="4D4D4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4D4D4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90010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J.D. Power 2013 Study-Closer-JDPo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My Documents\Strategy Toolbar\MHF 2013\MHFi Logos\back-slide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5" t="6367" r="11794" b="6367"/>
          <a:stretch/>
        </p:blipFill>
        <p:spPr bwMode="auto">
          <a:xfrm>
            <a:off x="3174" y="-1"/>
            <a:ext cx="914082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504" y="2619480"/>
            <a:ext cx="7543800" cy="162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467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A3FED3A9-7002-4867-9C94-08C946B28DED}" type="datetimeFigureOut">
              <a:rPr lang="en-US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5/21/2014</a:t>
            </a:fld>
            <a:endParaRPr lang="en-US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412A016E-14A7-49F6-8F9F-52375ECF5024}" type="slidenum">
              <a:rPr lang="en-US" smtClean="0">
                <a:solidFill>
                  <a:prstClr val="black"/>
                </a:solidFill>
                <a:latin typeface="Calibri"/>
                <a:ea typeface="ＭＳ Ｐゴシック" pitchFamily="34" charset="-128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/>
              </a:solidFill>
              <a:latin typeface="Calibri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736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85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317625"/>
            <a:ext cx="8229600" cy="4865688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2496988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1" y="1188721"/>
            <a:ext cx="3812340" cy="519269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1301" y="1188721"/>
            <a:ext cx="3812343" cy="519269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9889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-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649" y="812889"/>
            <a:ext cx="8449214" cy="762000"/>
          </a:xfrm>
          <a:prstGeom prst="rect">
            <a:avLst/>
          </a:prstGeom>
        </p:spPr>
        <p:txBody>
          <a:bodyPr lIns="91416" tIns="45708" rIns="91416" bIns="45708" anchor="t">
            <a:noAutofit/>
          </a:bodyPr>
          <a:lstStyle>
            <a:lvl1pPr>
              <a:lnSpc>
                <a:spcPct val="90000"/>
              </a:lnSpc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19656" y="1753319"/>
            <a:ext cx="8457841" cy="4490731"/>
          </a:xfrm>
          <a:prstGeom prst="rect">
            <a:avLst/>
          </a:prstGeom>
        </p:spPr>
        <p:txBody>
          <a:bodyPr lIns="91374" tIns="45708" rIns="91416" bIns="45708"/>
          <a:lstStyle>
            <a:lvl1pPr>
              <a:buClr>
                <a:schemeClr val="accent3"/>
              </a:buCl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7899400" y="6392863"/>
            <a:ext cx="914400" cy="465137"/>
          </a:xfrm>
          <a:prstGeom prst="rect">
            <a:avLst/>
          </a:prstGeom>
        </p:spPr>
        <p:txBody>
          <a:bodyPr vert="horz" wrap="square" lIns="45687" tIns="45687" rIns="45687" bIns="45687" numCol="1" anchor="ctr" anchorCtr="0" compatLnSpc="1">
            <a:prstTxWarp prst="textNoShape">
              <a:avLst/>
            </a:prstTxWarp>
          </a:bodyPr>
          <a:lstStyle>
            <a:lvl1pPr algn="r" defTabSz="913830">
              <a:defRPr sz="1100">
                <a:solidFill>
                  <a:srgbClr val="196872"/>
                </a:solidFill>
              </a:defRPr>
            </a:lvl1pPr>
          </a:lstStyle>
          <a:p>
            <a:fld id="{C4DAE72E-7143-4F21-89F8-AE8CCFD9DB52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4227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1277" y="812889"/>
            <a:ext cx="7847585" cy="762000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899400" y="6392863"/>
            <a:ext cx="914400" cy="465137"/>
          </a:xfrm>
          <a:prstGeom prst="rect">
            <a:avLst/>
          </a:prstGeom>
        </p:spPr>
        <p:txBody>
          <a:bodyPr vert="horz" wrap="square" lIns="45687" tIns="45687" rIns="45687" bIns="45687" numCol="1" anchor="ctr" anchorCtr="0" compatLnSpc="1">
            <a:prstTxWarp prst="textNoShape">
              <a:avLst/>
            </a:prstTxWarp>
          </a:bodyPr>
          <a:lstStyle>
            <a:lvl1pPr algn="r" defTabSz="913830">
              <a:defRPr sz="1100">
                <a:solidFill>
                  <a:srgbClr val="196872"/>
                </a:solidFill>
              </a:defRPr>
            </a:lvl1pPr>
          </a:lstStyle>
          <a:p>
            <a:fld id="{EE84AB34-03B5-4AD5-98FC-58695D463239}" type="slidenum">
              <a:rPr lang="en-US" smtClean="0"/>
              <a:pPr/>
              <a:t>‹#›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029449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_Sum_Templat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11480"/>
            <a:ext cx="7040880" cy="4572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400" b="0" i="1" baseline="0">
                <a:latin typeface="Tw Cen M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22"/>
          </p:nvPr>
        </p:nvSpPr>
        <p:spPr>
          <a:xfrm>
            <a:off x="8595360" y="6309360"/>
            <a:ext cx="548640" cy="548640"/>
          </a:xfrm>
          <a:prstGeom prst="rect">
            <a:avLst/>
          </a:prstGeom>
        </p:spPr>
        <p:txBody>
          <a:bodyPr vert="horz" wrap="square" lIns="91440" tIns="45720" rIns="228600" bIns="228600" numCol="1" anchor="b" anchorCtr="0" compatLnSpc="1">
            <a:prstTxWarp prst="textNoShape">
              <a:avLst/>
            </a:prstTxWarp>
          </a:bodyPr>
          <a:lstStyle>
            <a:lvl1pPr>
              <a:defRPr lang="en-US" sz="1200" smtClean="0">
                <a:solidFill>
                  <a:schemeClr val="accent1"/>
                </a:solidFill>
                <a:latin typeface="Tw Cen MT" pitchFamily="34" charset="0"/>
              </a:defRPr>
            </a:lvl1pPr>
          </a:lstStyle>
          <a:p>
            <a:pPr algn="r"/>
            <a:fld id="{13CA288D-D8BC-4420-98A6-A2DC0D816E9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3000" y="1050926"/>
            <a:ext cx="7772400" cy="5258434"/>
          </a:xfrm>
          <a:prstGeom prst="rect">
            <a:avLst/>
          </a:prstGeom>
        </p:spPr>
        <p:txBody>
          <a:bodyPr vert="horz" lIns="0" tIns="0" rIns="0" bIns="0" numCol="2" spcCol="274320"/>
          <a:lstStyle>
            <a:lvl1pPr>
              <a:defRPr lang="en-US" sz="1000" baseline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 indent="0" eaLnBrk="0" hangingPunct="0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FontTx/>
              <a:buNone/>
            </a:pPr>
            <a:endParaRPr lang="en-US" dirty="0" smtClean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80160" y="6381750"/>
            <a:ext cx="6705600" cy="476250"/>
          </a:xfrm>
          <a:prstGeom prst="rect">
            <a:avLst/>
          </a:prstGeom>
        </p:spPr>
        <p:txBody>
          <a:bodyPr anchor="b"/>
          <a:lstStyle>
            <a:lvl1pPr>
              <a:defRPr sz="1000" smtClean="0">
                <a:latin typeface="Arial" pitchFamily="34" charset="0"/>
                <a:ea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394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_Sum_Lin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11480"/>
            <a:ext cx="7040880" cy="4572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200" b="0" i="1" baseline="0">
                <a:latin typeface="Tw Cen M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22"/>
          </p:nvPr>
        </p:nvSpPr>
        <p:spPr>
          <a:xfrm>
            <a:off x="8595360" y="6309360"/>
            <a:ext cx="548640" cy="548640"/>
          </a:xfrm>
          <a:prstGeom prst="rect">
            <a:avLst/>
          </a:prstGeom>
        </p:spPr>
        <p:txBody>
          <a:bodyPr vert="horz" wrap="square" lIns="91440" tIns="45720" rIns="228600" bIns="228600" numCol="1" anchor="b" anchorCtr="0" compatLnSpc="1">
            <a:prstTxWarp prst="textNoShape">
              <a:avLst/>
            </a:prstTxWarp>
          </a:bodyPr>
          <a:lstStyle>
            <a:lvl1pPr>
              <a:defRPr lang="en-US" sz="1200" smtClean="0">
                <a:solidFill>
                  <a:schemeClr val="accent1"/>
                </a:solidFill>
                <a:latin typeface="Tw Cen MT" pitchFamily="34" charset="0"/>
              </a:defRPr>
            </a:lvl1pPr>
          </a:lstStyle>
          <a:p>
            <a:pPr algn="r"/>
            <a:fld id="{13CA288D-D8BC-4420-98A6-A2DC0D816E98}" type="slidenum">
              <a:rPr lang="en-US" smtClean="0"/>
              <a:pPr algn="r"/>
              <a:t>‹#›</a:t>
            </a:fld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3000" y="1050926"/>
            <a:ext cx="7772400" cy="5258434"/>
          </a:xfrm>
          <a:prstGeom prst="rect">
            <a:avLst/>
          </a:prstGeom>
        </p:spPr>
        <p:txBody>
          <a:bodyPr vert="horz" lIns="0" tIns="0" rIns="0" bIns="0" numCol="2" spcCol="274320"/>
          <a:lstStyle>
            <a:lvl1pPr>
              <a:defRPr lang="en-US" sz="1000" baseline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 indent="0" eaLnBrk="0" hangingPunct="0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FontTx/>
              <a:buNone/>
            </a:pPr>
            <a:endParaRPr lang="en-US" dirty="0" smtClean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1143000" y="960119"/>
            <a:ext cx="804672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80160" y="6381750"/>
            <a:ext cx="6705600" cy="476250"/>
          </a:xfrm>
          <a:prstGeom prst="rect">
            <a:avLst/>
          </a:prstGeom>
        </p:spPr>
        <p:txBody>
          <a:bodyPr anchor="b"/>
          <a:lstStyle>
            <a:lvl1pPr>
              <a:defRPr sz="1000" smtClean="0">
                <a:latin typeface="Arial" pitchFamily="34" charset="0"/>
                <a:ea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3495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9826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Open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1143000" y="960119"/>
            <a:ext cx="8046720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91440" y="177800"/>
            <a:ext cx="640080" cy="2762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r">
              <a:defRPr/>
            </a:pPr>
            <a:r>
              <a:rPr lang="en-US" sz="1200" cap="all" dirty="0">
                <a:solidFill>
                  <a:schemeClr val="tx2"/>
                </a:solidFill>
                <a:latin typeface="Tw Cen MT"/>
                <a:cs typeface="Geneva" pitchFamily="26" charset="-128"/>
              </a:rPr>
              <a:t>THEME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11480"/>
            <a:ext cx="7040880" cy="4572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2200" b="0" i="1" baseline="0">
                <a:latin typeface="Tw Cen M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" y="229234"/>
            <a:ext cx="640080" cy="821692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>
              <a:spcBef>
                <a:spcPts val="0"/>
              </a:spcBef>
              <a:buFontTx/>
              <a:buNone/>
              <a:defRPr sz="4400" b="0" i="0" normalizeH="0" baseline="0">
                <a:solidFill>
                  <a:schemeClr val="tx2"/>
                </a:solidFill>
                <a:latin typeface="Tw Cen MT" pitchFamily="34" charset="0"/>
              </a:defRPr>
            </a:lvl1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21"/>
          </p:nvPr>
        </p:nvSpPr>
        <p:spPr>
          <a:xfrm>
            <a:off x="3383280" y="6309360"/>
            <a:ext cx="5120640" cy="548640"/>
          </a:xfrm>
          <a:prstGeom prst="rect">
            <a:avLst/>
          </a:prstGeom>
        </p:spPr>
        <p:txBody>
          <a:bodyPr rIns="0" bIns="228600" anchor="b" anchorCtr="0"/>
          <a:lstStyle>
            <a:lvl1pPr algn="r">
              <a:defRPr sz="1200" b="0" i="0">
                <a:solidFill>
                  <a:schemeClr val="accent1"/>
                </a:solidFill>
                <a:latin typeface="Tw Cen MT"/>
                <a:cs typeface="Geneva" pitchFamily="26" charset="-128"/>
              </a:defRPr>
            </a:lvl1pPr>
          </a:lstStyle>
          <a:p>
            <a:pPr>
              <a:defRPr/>
            </a:pPr>
            <a:r>
              <a:rPr lang="en-US" smtClean="0"/>
              <a:t> © 2013  SMART GRID CONSUMER COLLABORATIVE. ALL RIGHTS RESERVED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22"/>
          </p:nvPr>
        </p:nvSpPr>
        <p:spPr>
          <a:xfrm>
            <a:off x="8595360" y="6309360"/>
            <a:ext cx="548640" cy="548640"/>
          </a:xfrm>
          <a:prstGeom prst="rect">
            <a:avLst/>
          </a:prstGeom>
        </p:spPr>
        <p:txBody>
          <a:bodyPr rIns="228600" bIns="228600" anchor="b"/>
          <a:lstStyle>
            <a:lvl1pPr algn="r">
              <a:defRPr/>
            </a:lvl1pPr>
          </a:lstStyle>
          <a:p>
            <a:fld id="{13CA288D-D8BC-4420-98A6-A2DC0D816E9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3000" y="1050926"/>
            <a:ext cx="7772400" cy="5258434"/>
          </a:xfrm>
          <a:prstGeom prst="rect">
            <a:avLst/>
          </a:prstGeom>
        </p:spPr>
        <p:txBody>
          <a:bodyPr vert="horz" lIns="0" tIns="73152" rIns="0" bIns="0" numCol="2" spcCol="274320"/>
          <a:lstStyle>
            <a:lvl1pPr>
              <a:defRPr lang="en-US" sz="1000" baseline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 indent="0" eaLnBrk="0" hangingPunct="0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FontTx/>
              <a:buNone/>
            </a:pPr>
            <a:endParaRPr lang="en-US" dirty="0" smtClean="0"/>
          </a:p>
        </p:txBody>
      </p:sp>
      <p:sp>
        <p:nvSpPr>
          <p:cNvPr id="10" name="Footer Placeholder 2"/>
          <p:cNvSpPr txBox="1">
            <a:spLocks/>
          </p:cNvSpPr>
          <p:nvPr userDrawn="1"/>
        </p:nvSpPr>
        <p:spPr>
          <a:xfrm>
            <a:off x="1280160" y="6381750"/>
            <a:ext cx="6705600" cy="476250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84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me Clos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91440" y="177800"/>
            <a:ext cx="640080" cy="276225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r">
              <a:defRPr/>
            </a:pPr>
            <a:r>
              <a:rPr lang="en-US" sz="1200" cap="all" dirty="0">
                <a:solidFill>
                  <a:schemeClr val="accent1">
                    <a:lumMod val="40000"/>
                    <a:lumOff val="60000"/>
                  </a:schemeClr>
                </a:solidFill>
                <a:latin typeface="Tw Cen MT"/>
                <a:cs typeface="Geneva" pitchFamily="26" charset="-128"/>
              </a:rPr>
              <a:t>THEME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28147"/>
            <a:ext cx="7040880" cy="457200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800" b="0" i="1" baseline="0">
                <a:latin typeface="Tw Cen M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" y="229234"/>
            <a:ext cx="640080" cy="821692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>
              <a:spcBef>
                <a:spcPts val="0"/>
              </a:spcBef>
              <a:buFontTx/>
              <a:buNone/>
              <a:defRPr sz="4400" b="0" i="0" normalizeH="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Tw Cen MT" pitchFamily="34" charset="0"/>
              </a:defRPr>
            </a:lvl1pPr>
          </a:lstStyle>
          <a:p>
            <a:pPr lvl="0"/>
            <a:r>
              <a:rPr lang="en-US" dirty="0" smtClean="0"/>
              <a:t>2</a:t>
            </a: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21"/>
          </p:nvPr>
        </p:nvSpPr>
        <p:spPr>
          <a:xfrm>
            <a:off x="3383280" y="6309360"/>
            <a:ext cx="5120640" cy="548640"/>
          </a:xfrm>
          <a:prstGeom prst="rect">
            <a:avLst/>
          </a:prstGeom>
        </p:spPr>
        <p:txBody>
          <a:bodyPr rIns="0" bIns="228600" anchor="b" anchorCtr="0"/>
          <a:lstStyle>
            <a:lvl1pPr algn="r">
              <a:defRPr sz="1200" b="0" i="0">
                <a:solidFill>
                  <a:schemeClr val="accent1"/>
                </a:solidFill>
                <a:latin typeface="Tw Cen MT"/>
                <a:cs typeface="Geneva" pitchFamily="26" charset="-128"/>
              </a:defRPr>
            </a:lvl1pPr>
          </a:lstStyle>
          <a:p>
            <a:pPr>
              <a:defRPr/>
            </a:pPr>
            <a:r>
              <a:rPr lang="en-US" smtClean="0"/>
              <a:t> © 2013  SMART GRID CONSUMER COLLABORATIVE. ALL RIGHTS RESERVED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22"/>
          </p:nvPr>
        </p:nvSpPr>
        <p:spPr>
          <a:xfrm>
            <a:off x="8595360" y="6309360"/>
            <a:ext cx="548640" cy="548640"/>
          </a:xfrm>
          <a:prstGeom prst="rect">
            <a:avLst/>
          </a:prstGeom>
        </p:spPr>
        <p:txBody>
          <a:bodyPr rIns="228600" bIns="228600" anchor="b"/>
          <a:lstStyle>
            <a:lvl1pPr algn="r">
              <a:defRPr/>
            </a:lvl1pPr>
          </a:lstStyle>
          <a:p>
            <a:fld id="{13CA288D-D8BC-4420-98A6-A2DC0D816E9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813" b="8107"/>
          <a:stretch/>
        </p:blipFill>
        <p:spPr bwMode="auto">
          <a:xfrm>
            <a:off x="8302467" y="5177472"/>
            <a:ext cx="841533" cy="168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3000" y="1050926"/>
            <a:ext cx="7772400" cy="5258434"/>
          </a:xfrm>
          <a:prstGeom prst="rect">
            <a:avLst/>
          </a:prstGeom>
        </p:spPr>
        <p:txBody>
          <a:bodyPr vert="horz" lIns="0" tIns="73152" rIns="0" bIns="0" numCol="2" spcCol="274320"/>
          <a:lstStyle>
            <a:lvl1pPr>
              <a:defRPr lang="en-US" sz="1000" baseline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lvl="0" indent="0" eaLnBrk="0" hangingPunct="0">
              <a:lnSpc>
                <a:spcPct val="114000"/>
              </a:lnSpc>
              <a:spcBef>
                <a:spcPts val="0"/>
              </a:spcBef>
              <a:spcAft>
                <a:spcPts val="1200"/>
              </a:spcAft>
              <a:buFontTx/>
              <a:buNone/>
            </a:pPr>
            <a:endParaRPr lang="en-US" dirty="0" smtClean="0"/>
          </a:p>
        </p:txBody>
      </p:sp>
      <p:sp>
        <p:nvSpPr>
          <p:cNvPr id="10" name="Footer Placeholder 2"/>
          <p:cNvSpPr txBox="1">
            <a:spLocks/>
          </p:cNvSpPr>
          <p:nvPr userDrawn="1"/>
        </p:nvSpPr>
        <p:spPr>
          <a:xfrm>
            <a:off x="1280160" y="6381750"/>
            <a:ext cx="6705600" cy="476250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Geneva" pitchFamily="26" charset="-128"/>
                <a:cs typeface="+mn-cs"/>
              </a:defRPr>
            </a:lvl9pPr>
          </a:lstStyle>
          <a:p>
            <a:pPr>
              <a:defRPr/>
            </a:pPr>
            <a:r>
              <a:rPr lang="en-US" smtClean="0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117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813" b="8107"/>
          <a:stretch/>
        </p:blipFill>
        <p:spPr bwMode="auto">
          <a:xfrm>
            <a:off x="8302467" y="5177472"/>
            <a:ext cx="841533" cy="168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06" t="1862" r="9701" b="61590"/>
          <a:stretch/>
        </p:blipFill>
        <p:spPr bwMode="auto">
          <a:xfrm>
            <a:off x="-1" y="0"/>
            <a:ext cx="3236687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07" t="75961" r="64369" b="3255"/>
          <a:stretch/>
        </p:blipFill>
        <p:spPr bwMode="auto">
          <a:xfrm>
            <a:off x="0" y="5355771"/>
            <a:ext cx="870857" cy="150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71600" y="6381750"/>
            <a:ext cx="6705600" cy="476250"/>
          </a:xfrm>
          <a:prstGeom prst="rect">
            <a:avLst/>
          </a:prstGeom>
        </p:spPr>
        <p:txBody>
          <a:bodyPr anchor="b"/>
          <a:lstStyle>
            <a:lvl1pPr>
              <a:defRPr sz="1000" smtClean="0">
                <a:latin typeface="Arial" pitchFamily="34" charset="0"/>
                <a:ea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38" r:id="rId2"/>
    <p:sldLayoutId id="2147483740" r:id="rId3"/>
    <p:sldLayoutId id="2147483741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Geneva" pitchFamily="25" charset="-128"/>
          <a:cs typeface="Geneva" pitchFamily="25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25" charset="0"/>
          <a:ea typeface="Geneva" pitchFamily="25" charset="-128"/>
          <a:cs typeface="Geneva" pitchFamily="25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Geneva" pitchFamily="25" charset="-128"/>
          <a:cs typeface="Geneva" pitchFamily="25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Geneva" pitchFamily="25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Geneva" pitchFamily="25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Geneva" pitchFamily="25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Geneva" pitchFamily="2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813" b="8107"/>
          <a:stretch/>
        </p:blipFill>
        <p:spPr bwMode="auto">
          <a:xfrm>
            <a:off x="8302467" y="5177472"/>
            <a:ext cx="841533" cy="1680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06" t="1862" r="9701" b="61590"/>
          <a:stretch/>
        </p:blipFill>
        <p:spPr bwMode="auto">
          <a:xfrm>
            <a:off x="-1" y="0"/>
            <a:ext cx="3236687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07" t="75961" r="64369" b="3255"/>
          <a:stretch/>
        </p:blipFill>
        <p:spPr bwMode="auto">
          <a:xfrm>
            <a:off x="0" y="5355771"/>
            <a:ext cx="870857" cy="150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80160" y="6381750"/>
            <a:ext cx="6705600" cy="476250"/>
          </a:xfrm>
          <a:prstGeom prst="rect">
            <a:avLst/>
          </a:prstGeom>
        </p:spPr>
        <p:txBody>
          <a:bodyPr anchor="b"/>
          <a:lstStyle>
            <a:lvl1pPr>
              <a:defRPr sz="1000" smtClean="0">
                <a:latin typeface="Arial" pitchFamily="34" charset="0"/>
                <a:ea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AA2AD-053D-400C-B567-81F115EF89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6756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i="1" kern="1200">
          <a:solidFill>
            <a:schemeClr val="tx1"/>
          </a:solidFill>
          <a:latin typeface="Tw Cen MT"/>
          <a:ea typeface="Geneva" pitchFamily="26" charset="-128"/>
          <a:cs typeface="Geneva" pitchFamily="26" charset="-128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Geneva" pitchFamily="26" charset="-128"/>
          <a:cs typeface="Geneva" pitchFamily="26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Geneva" pitchFamily="26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Geneva" pitchFamily="26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Geneva" pitchFamily="26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Geneva" pitchFamily="26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5360" y="6309360"/>
            <a:ext cx="548640" cy="548640"/>
          </a:xfrm>
          <a:prstGeom prst="rect">
            <a:avLst/>
          </a:prstGeom>
        </p:spPr>
        <p:txBody>
          <a:bodyPr rIns="228600" bIns="228600" anchor="b"/>
          <a:lstStyle>
            <a:lvl1pPr algn="r">
              <a:defRPr sz="1200">
                <a:solidFill>
                  <a:schemeClr val="accent1"/>
                </a:solidFill>
                <a:latin typeface="Tw Cen MT" pitchFamily="34" charset="0"/>
              </a:defRPr>
            </a:lvl1pPr>
          </a:lstStyle>
          <a:p>
            <a:fld id="{13CA288D-D8BC-4420-98A6-A2DC0D816E9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06" t="1862" r="9701" b="61590"/>
          <a:stretch/>
        </p:blipFill>
        <p:spPr bwMode="auto">
          <a:xfrm>
            <a:off x="-1" y="0"/>
            <a:ext cx="3236687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507" t="75961" r="64369" b="3255"/>
          <a:stretch/>
        </p:blipFill>
        <p:spPr bwMode="auto">
          <a:xfrm>
            <a:off x="0" y="5355771"/>
            <a:ext cx="870857" cy="1502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80160" y="6381750"/>
            <a:ext cx="6705600" cy="476250"/>
          </a:xfrm>
          <a:prstGeom prst="rect">
            <a:avLst/>
          </a:prstGeom>
        </p:spPr>
        <p:txBody>
          <a:bodyPr anchor="b"/>
          <a:lstStyle>
            <a:lvl1pPr>
              <a:defRPr sz="1000" smtClean="0">
                <a:latin typeface="Arial" pitchFamily="34" charset="0"/>
                <a:ea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 © 2013  SMART GRID CONSUMER COLLABORATIVE. ALL RIGHTS RESERVED</a:t>
            </a:r>
            <a:endParaRPr lang="en-US" dirty="0">
              <a:latin typeface="Arial" charset="0"/>
              <a:ea typeface="+mn-ea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33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i="1" kern="1200">
          <a:solidFill>
            <a:schemeClr val="tx1"/>
          </a:solidFill>
          <a:latin typeface="Tw Cen MT"/>
          <a:ea typeface="Geneva" pitchFamily="26" charset="-128"/>
          <a:cs typeface="Geneva" pitchFamily="26" charset="-128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400" i="1">
          <a:solidFill>
            <a:schemeClr val="tx1"/>
          </a:solidFill>
          <a:latin typeface="Tw Cen MT" pitchFamily="26" charset="-18"/>
          <a:ea typeface="Geneva" pitchFamily="26" charset="-128"/>
          <a:cs typeface="Geneva" pitchFamily="26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Geneva" pitchFamily="26" charset="-128"/>
          <a:cs typeface="Geneva" pitchFamily="26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Geneva" pitchFamily="26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Geneva" pitchFamily="26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Geneva" pitchFamily="26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Geneva" pitchFamily="26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 userDrawn="1"/>
        </p:nvSpPr>
        <p:spPr bwMode="gray">
          <a:xfrm>
            <a:off x="3" y="89716"/>
            <a:ext cx="9165167" cy="233858"/>
          </a:xfrm>
          <a:prstGeom prst="rect">
            <a:avLst/>
          </a:prstGeom>
          <a:solidFill>
            <a:srgbClr val="4D4D4D"/>
          </a:solidFill>
          <a:ln w="9525">
            <a:noFill/>
            <a:miter lim="800000"/>
            <a:headEnd/>
            <a:tailEnd/>
          </a:ln>
        </p:spPr>
        <p:txBody>
          <a:bodyPr lIns="320040" tIns="91440" rIns="182814" bIns="73152" anchor="ctr"/>
          <a:lstStyle/>
          <a:p>
            <a:pPr defTabSz="914240">
              <a:spcBef>
                <a:spcPts val="0"/>
              </a:spcBef>
              <a:buClr>
                <a:srgbClr val="00287A"/>
              </a:buClr>
              <a:buFont typeface="Wingdings" pitchFamily="2" charset="2"/>
              <a:buNone/>
              <a:defRPr/>
            </a:pPr>
            <a:r>
              <a:rPr lang="en-US" sz="1000" b="1" dirty="0" smtClean="0">
                <a:solidFill>
                  <a:prstClr val="white"/>
                </a:solidFill>
                <a:latin typeface="Calibri"/>
                <a:ea typeface="ＭＳ Ｐゴシック" pitchFamily="34" charset="-128"/>
                <a:cs typeface="Arial"/>
              </a:rPr>
              <a:t>2013 Consumer Engagement Study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1" y="419305"/>
            <a:ext cx="8699740" cy="748194"/>
          </a:xfrm>
          <a:prstGeom prst="rect">
            <a:avLst/>
          </a:prstGeom>
        </p:spPr>
        <p:txBody>
          <a:bodyPr vert="horz" lIns="91408" tIns="45704" rIns="91408" bIns="45704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0708"/>
            <a:ext cx="8708366" cy="4826100"/>
          </a:xfrm>
          <a:prstGeom prst="rect">
            <a:avLst/>
          </a:prstGeom>
        </p:spPr>
        <p:txBody>
          <a:bodyPr vert="horz" lIns="91408" tIns="45704" rIns="91408" bIns="45704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9" name="Rectangle 14"/>
          <p:cNvSpPr txBox="1">
            <a:spLocks noChangeArrowheads="1"/>
          </p:cNvSpPr>
          <p:nvPr/>
        </p:nvSpPr>
        <p:spPr bwMode="auto">
          <a:xfrm>
            <a:off x="7689" y="6575792"/>
            <a:ext cx="354262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08" tIns="45704" rIns="91408" bIns="45704">
            <a:prstTxWarp prst="textNoShape">
              <a:avLst/>
            </a:prstTxWarp>
          </a:bodyPr>
          <a:lstStyle/>
          <a:p>
            <a:pPr algn="ctr" defTabSz="914400" eaLnBrk="0" hangingPunct="0">
              <a:spcBef>
                <a:spcPct val="20000"/>
              </a:spcBef>
              <a:buClr>
                <a:srgbClr val="5D75DB"/>
              </a:buClr>
              <a:buFont typeface="Arial" charset="-52"/>
              <a:buNone/>
            </a:pPr>
            <a:fld id="{83FFF416-BC65-6A42-8596-79A72C254F76}" type="slidenum">
              <a:rPr lang="en-US" sz="80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ＭＳ Ｐゴシック" pitchFamily="34" charset="-128"/>
                <a:cs typeface="Arial"/>
              </a:rPr>
              <a:pPr algn="ctr" defTabSz="914400" eaLnBrk="0" hangingPunct="0">
                <a:spcBef>
                  <a:spcPct val="20000"/>
                </a:spcBef>
                <a:buClr>
                  <a:srgbClr val="5D75DB"/>
                </a:buClr>
                <a:buFont typeface="Arial" charset="-52"/>
                <a:buNone/>
              </a:pPr>
              <a:t>‹#›</a:t>
            </a:fld>
            <a:endParaRPr lang="en-US" sz="8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ＭＳ Ｐゴシック" pitchFamily="34" charset="-128"/>
              <a:cs typeface="Arial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gray">
          <a:xfrm>
            <a:off x="3" y="4"/>
            <a:ext cx="9165167" cy="91529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lIns="91408" tIns="45704" rIns="182814" bIns="365629" anchor="b"/>
          <a:lstStyle/>
          <a:p>
            <a:pPr defTabSz="914240">
              <a:lnSpc>
                <a:spcPct val="80000"/>
              </a:lnSpc>
              <a:defRPr/>
            </a:pPr>
            <a:endParaRPr lang="en-US" sz="1100">
              <a:solidFill>
                <a:prstClr val="white"/>
              </a:solidFill>
              <a:latin typeface="Arial" charset="0"/>
              <a:ea typeface="ＭＳ Ｐゴシック" pitchFamily="34" charset="-128"/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-22796" y="6499294"/>
            <a:ext cx="9166796" cy="0"/>
          </a:xfrm>
          <a:prstGeom prst="line">
            <a:avLst/>
          </a:prstGeom>
          <a:ln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 userDrawn="1"/>
        </p:nvSpPr>
        <p:spPr>
          <a:xfrm>
            <a:off x="349644" y="6514722"/>
            <a:ext cx="1277915" cy="238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</a:bodyPr>
          <a:lstStyle/>
          <a:p>
            <a:pPr defTabSz="914400">
              <a:spcBef>
                <a:spcPct val="100000"/>
              </a:spcBef>
              <a:buClr>
                <a:srgbClr val="00287A"/>
              </a:buClr>
              <a:buFont typeface="Wingdings" pitchFamily="2" charset="2"/>
              <a:buNone/>
            </a:pPr>
            <a:r>
              <a:rPr lang="en-US" sz="900" dirty="0" smtClean="0">
                <a:solidFill>
                  <a:srgbClr val="E31837"/>
                </a:solidFill>
                <a:latin typeface="Calibri"/>
                <a:ea typeface="ＭＳ Ｐゴシック" pitchFamily="34" charset="-128"/>
              </a:rPr>
              <a:t>J.D. Power </a:t>
            </a:r>
            <a:r>
              <a:rPr lang="en-US" sz="900" dirty="0" smtClean="0">
                <a:solidFill>
                  <a:srgbClr val="000000"/>
                </a:solidFill>
                <a:latin typeface="Calibri"/>
                <a:ea typeface="ＭＳ Ｐゴシック" pitchFamily="34" charset="-128"/>
              </a:rPr>
              <a:t>| Presentation |</a:t>
            </a:r>
            <a:r>
              <a:rPr lang="en-US" sz="900" dirty="0" smtClean="0">
                <a:solidFill>
                  <a:srgbClr val="808080"/>
                </a:solidFill>
                <a:latin typeface="Calibri"/>
                <a:ea typeface="ＭＳ Ｐゴシック" pitchFamily="34" charset="-128"/>
              </a:rPr>
              <a:t>© 2014 J.D. Power and Associates, McGraw Hill Financial. All Rights Reserved. CONFIDENTIAL AND PROPRIETARY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3412" y="6591888"/>
            <a:ext cx="843876" cy="17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119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</p:sldLayoutIdLst>
  <p:timing>
    <p:tnLst>
      <p:par>
        <p:cTn id="1" dur="indefinite" restart="never" nodeType="tmRoot"/>
      </p:par>
    </p:tnLst>
  </p:timing>
  <p:hf hdr="0"/>
  <p:txStyles>
    <p:titleStyle>
      <a:lvl1pPr algn="l" defTabSz="914074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280" indent="-233280" algn="l" defTabSz="914074" rtl="0" eaLnBrk="1" latinLnBrk="0" hangingPunct="1">
        <a:spcBef>
          <a:spcPts val="500"/>
        </a:spcBef>
        <a:buClr>
          <a:schemeClr val="accent6"/>
        </a:buClr>
        <a:buFont typeface="Wingdings" pitchFamily="2" charset="2"/>
        <a:buChar char="§"/>
        <a:defRPr sz="2600" kern="1200">
          <a:solidFill>
            <a:schemeClr val="tx1"/>
          </a:solidFill>
          <a:latin typeface="+mj-lt"/>
          <a:ea typeface="+mn-ea"/>
          <a:cs typeface="+mn-cs"/>
        </a:defRPr>
      </a:lvl1pPr>
      <a:lvl2pPr marL="517340" indent="-223758" algn="l" defTabSz="914074" rtl="0" eaLnBrk="1" latinLnBrk="0" hangingPunct="1">
        <a:spcBef>
          <a:spcPts val="500"/>
        </a:spcBef>
        <a:buClr>
          <a:schemeClr val="accent6"/>
        </a:buClr>
        <a:buFont typeface="Arial" pitchFamily="34" charset="0"/>
        <a:buChar char="•"/>
        <a:defRPr sz="2300" kern="1200">
          <a:solidFill>
            <a:schemeClr val="tx1"/>
          </a:solidFill>
          <a:latin typeface="+mj-lt"/>
          <a:ea typeface="+mn-ea"/>
          <a:cs typeface="+mn-cs"/>
        </a:defRPr>
      </a:lvl2pPr>
      <a:lvl3pPr marL="801401" indent="-171390" algn="l" defTabSz="914074" rtl="0" eaLnBrk="1" latinLnBrk="0" hangingPunct="1">
        <a:spcBef>
          <a:spcPts val="500"/>
        </a:spcBef>
        <a:buClr>
          <a:schemeClr val="accent6"/>
        </a:buClr>
        <a:buSzPct val="85000"/>
        <a:buFont typeface="Arial" pitchFamily="34" charset="0"/>
        <a:buChar char="̶"/>
        <a:defRPr sz="1900" kern="1200">
          <a:solidFill>
            <a:schemeClr val="tx1"/>
          </a:solidFill>
          <a:latin typeface="+mj-lt"/>
          <a:ea typeface="+mn-ea"/>
          <a:cs typeface="+mn-cs"/>
        </a:defRPr>
      </a:lvl3pPr>
      <a:lvl4pPr marL="1090224" indent="-228520" algn="l" defTabSz="914074" rtl="0" eaLnBrk="1" latinLnBrk="0" hangingPunct="1">
        <a:spcBef>
          <a:spcPts val="0"/>
        </a:spcBef>
        <a:buClr>
          <a:schemeClr val="accent6"/>
        </a:buClr>
        <a:buSzPct val="80000"/>
        <a:buFont typeface="Courier New" pitchFamily="49" charset="0"/>
        <a:buChar char="o"/>
        <a:defRPr sz="1700" kern="1200">
          <a:solidFill>
            <a:schemeClr val="tx1"/>
          </a:solidFill>
          <a:latin typeface="+mj-lt"/>
          <a:ea typeface="+mn-ea"/>
          <a:cs typeface="+mn-cs"/>
        </a:defRPr>
      </a:lvl4pPr>
      <a:lvl5pPr marL="2056668" indent="-228520" algn="l" defTabSz="914074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04" indent="-228520" algn="l" defTabSz="9140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42" indent="-228520" algn="l" defTabSz="9140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78" indent="-228520" algn="l" defTabSz="9140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14" indent="-228520" algn="l" defTabSz="91407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6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9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8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86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4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60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96" algn="l" defTabSz="914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124" y="563890"/>
            <a:ext cx="4867910" cy="2881456"/>
          </a:xfrm>
        </p:spPr>
        <p:txBody>
          <a:bodyPr anchor="ctr"/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New </a:t>
            </a:r>
            <a:r>
              <a:rPr lang="en-US" sz="4000" dirty="0" err="1" smtClean="0"/>
              <a:t>york</a:t>
            </a:r>
            <a:r>
              <a:rPr lang="en-US" sz="4000" dirty="0" smtClean="0"/>
              <a:t> state symposium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097280" y="3611880"/>
            <a:ext cx="7208976" cy="1429740"/>
          </a:xfrm>
        </p:spPr>
        <p:txBody>
          <a:bodyPr/>
          <a:lstStyle/>
          <a:p>
            <a:pPr lvl="0"/>
            <a:r>
              <a:rPr lang="en-US" sz="3600" dirty="0" smtClean="0"/>
              <a:t>An Energy Agenda for the Future</a:t>
            </a:r>
          </a:p>
          <a:p>
            <a:pPr lvl="0"/>
            <a:r>
              <a:rPr lang="en-US" dirty="0" smtClean="0"/>
              <a:t>May 22, 2014</a:t>
            </a:r>
            <a:endParaRPr lang="en-US" dirty="0"/>
          </a:p>
        </p:txBody>
      </p:sp>
      <p:pic>
        <p:nvPicPr>
          <p:cNvPr id="7" name="Picture 6" descr="SGCCslic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080" y="4930202"/>
            <a:ext cx="3337560" cy="17350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76897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5x7 grid with grout" hidden="1"/>
          <p:cNvGraphicFramePr>
            <a:graphicFrameLocks noGrp="1"/>
          </p:cNvGraphicFramePr>
          <p:nvPr/>
        </p:nvGraphicFramePr>
        <p:xfrm>
          <a:off x="322043" y="1812734"/>
          <a:ext cx="8499929" cy="4188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491"/>
                <a:gridCol w="1062491"/>
                <a:gridCol w="1062491"/>
                <a:gridCol w="1062491"/>
                <a:gridCol w="1062491"/>
                <a:gridCol w="1062491"/>
                <a:gridCol w="1062491"/>
                <a:gridCol w="1062491"/>
              </a:tblGrid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291" name="Slide Number Placeholder 3"/>
          <p:cNvSpPr>
            <a:spLocks noGrp="1"/>
          </p:cNvSpPr>
          <p:nvPr>
            <p:ph type="sldNum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C6C563-7441-4F65-8774-BFF35F076C09}" type="slidenum">
              <a:rPr lang="en-US"/>
              <a:pPr/>
              <a:t>10</a:t>
            </a:fld>
            <a:endParaRPr lang="en-US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8692666"/>
              </p:ext>
            </p:extLst>
          </p:nvPr>
        </p:nvGraphicFramePr>
        <p:xfrm>
          <a:off x="2" y="1321902"/>
          <a:ext cx="9098277" cy="2930057"/>
        </p:xfrm>
        <a:graphic>
          <a:graphicData uri="http://schemas.openxmlformats.org/drawingml/2006/table">
            <a:tbl>
              <a:tblPr/>
              <a:tblGrid>
                <a:gridCol w="2001621"/>
                <a:gridCol w="1182776"/>
                <a:gridCol w="1182776"/>
                <a:gridCol w="1182776"/>
                <a:gridCol w="1182776"/>
                <a:gridCol w="1182776"/>
                <a:gridCol w="1182776"/>
              </a:tblGrid>
              <a:tr h="668440">
                <a:tc>
                  <a:txBody>
                    <a:bodyPr/>
                    <a:lstStyle/>
                    <a:p>
                      <a:pPr algn="ctr" fontAlgn="ctr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6661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Easy Street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DIY &amp;</a:t>
                      </a:r>
                      <a:r>
                        <a:rPr lang="en-US" sz="1600" b="1" i="0" u="none" strike="noStrike" baseline="0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 Save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Concerned Greens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Young </a:t>
                      </a:r>
                      <a:b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America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  <a:cs typeface="Arial" pitchFamily="34" charset="0"/>
                        </a:rPr>
                        <a:t>Traditionals</a:t>
                      </a:r>
                      <a:endParaRPr lang="en-US" sz="16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07519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868A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72A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7A7B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BC5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6DF8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1" dirty="0"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9573"/>
                    </a:solidFill>
                  </a:tcPr>
                </a:tc>
              </a:tr>
              <a:tr h="1954098"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Arial" pitchFamily="34" charset="0"/>
                        </a:rPr>
                        <a:t>Important and </a:t>
                      </a:r>
                      <a:r>
                        <a:rPr lang="en-US" sz="1600" b="1" u="none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Arial" pitchFamily="34" charset="0"/>
                        </a:rPr>
                        <a:t>Willing</a:t>
                      </a:r>
                    </a:p>
                    <a:p>
                      <a:pPr algn="r" fontAlgn="b"/>
                      <a:r>
                        <a:rPr lang="en-US" sz="1600" b="1" u="none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600" b="1" u="none" kern="12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Arial" pitchFamily="34" charset="0"/>
                        </a:rPr>
                        <a:t>to Pay For</a:t>
                      </a:r>
                    </a:p>
                  </a:txBody>
                  <a:tcPr marL="0" marR="87086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66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>
                          <a:solidFill>
                            <a:srgbClr val="292929"/>
                          </a:solidFill>
                          <a:latin typeface="Arial Narrow" pitchFamily="34" charset="0"/>
                        </a:rPr>
                        <a:t>Makes it easier to connect renewable energy sources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66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>
                          <a:solidFill>
                            <a:srgbClr val="292929"/>
                          </a:solidFill>
                          <a:latin typeface="Arial Narrow" pitchFamily="34" charset="0"/>
                        </a:rPr>
                        <a:t>Makes it easier to connect renewable energy sources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dirty="0">
                          <a:solidFill>
                            <a:srgbClr val="292929"/>
                          </a:solidFill>
                          <a:latin typeface="Arial Narrow" pitchFamily="34" charset="0"/>
                        </a:rPr>
                        <a:t>Prevents some outages and reduces the length of others</a:t>
                      </a:r>
                      <a:endParaRPr lang="en-US" sz="1600" b="1" i="0" u="none" strike="noStrike" dirty="0">
                        <a:solidFill>
                          <a:srgbClr val="292929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66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dirty="0">
                          <a:solidFill>
                            <a:srgbClr val="292929"/>
                          </a:solidFill>
                          <a:latin typeface="Arial Narrow" pitchFamily="34" charset="0"/>
                        </a:rPr>
                        <a:t>Makes it easier to connect renewable energy sources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dirty="0">
                          <a:solidFill>
                            <a:srgbClr val="292929"/>
                          </a:solidFill>
                          <a:latin typeface="Arial Narrow" pitchFamily="34" charset="0"/>
                        </a:rPr>
                        <a:t>Prevents some outages and reduces the length of others</a:t>
                      </a:r>
                      <a:endParaRPr lang="en-US" sz="1600" b="1" i="0" u="none" strike="noStrike" dirty="0">
                        <a:solidFill>
                          <a:srgbClr val="292929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dirty="0">
                          <a:solidFill>
                            <a:srgbClr val="292929"/>
                          </a:solidFill>
                          <a:latin typeface="Arial Narrow" pitchFamily="34" charset="0"/>
                        </a:rPr>
                        <a:t>Prevents some outages and reduces the length of others</a:t>
                      </a:r>
                      <a:endParaRPr lang="en-US" sz="1600" b="1" i="0" u="none" strike="noStrike" dirty="0">
                        <a:solidFill>
                          <a:srgbClr val="292929"/>
                        </a:solidFill>
                        <a:latin typeface="Arial Narrow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776617" y="6171363"/>
            <a:ext cx="7816241" cy="486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74" tIns="45687" rIns="91374" bIns="45687" anchor="b">
            <a:spAutoFit/>
          </a:bodyPr>
          <a:lstStyle/>
          <a:p>
            <a:pPr>
              <a:lnSpc>
                <a:spcPct val="80000"/>
              </a:lnSpc>
              <a:buClr>
                <a:srgbClr val="FFFFFF"/>
              </a:buClr>
            </a:pPr>
            <a:r>
              <a:rPr lang="en-US" sz="800" dirty="0">
                <a:solidFill>
                  <a:srgbClr val="4B6C84"/>
                </a:solidFill>
                <a:latin typeface="Arial"/>
              </a:rPr>
              <a:t>B1–B7. I’m going to read a series of short statements about the potential benefits of smart grid and smart meters and ask you to tell me how important each one is to you personally. Please use a three-point scale, where 1 means you do not feel the potential benefit has any importance, 2 means it is important to you, but only if it can be provided to you at no additional cost, and 3 means it is important enough to you that it would help justify a total extra cost of $3-$4 on your monthly electric bill to implement smart grid and smart meter improvements.</a:t>
            </a: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1903956" y="91440"/>
            <a:ext cx="7240044" cy="777240"/>
          </a:xfrm>
          <a:prstGeom prst="rect">
            <a:avLst/>
          </a:prstGeom>
        </p:spPr>
        <p:txBody>
          <a:bodyPr lIns="86470" tIns="43235" rIns="86470" bIns="43235" anchor="ctr">
            <a:noAutofit/>
          </a:bodyPr>
          <a:lstStyle/>
          <a:p>
            <a:pPr marL="0" lvl="1" indent="0" algn="ctr"/>
            <a:r>
              <a:rPr lang="en-US" sz="2800" b="1" i="1" dirty="0">
                <a:latin typeface="Tw Cen MT"/>
              </a:rPr>
              <a:t>Many Smart Grid Benefits </a:t>
            </a:r>
            <a:r>
              <a:rPr lang="en-US" sz="2800" b="1" i="1" dirty="0" smtClean="0">
                <a:latin typeface="Tw Cen MT"/>
              </a:rPr>
              <a:t>Resonate </a:t>
            </a:r>
          </a:p>
          <a:p>
            <a:pPr marL="0" lvl="1" indent="0" algn="ctr"/>
            <a:r>
              <a:rPr lang="en-US" sz="2800" b="1" i="1" dirty="0" smtClean="0">
                <a:latin typeface="Tw Cen MT"/>
              </a:rPr>
              <a:t>77</a:t>
            </a:r>
            <a:r>
              <a:rPr lang="en-US" sz="2800" b="1" i="1" dirty="0">
                <a:latin typeface="Tw Cen MT"/>
              </a:rPr>
              <a:t>% to 85% </a:t>
            </a:r>
            <a:r>
              <a:rPr lang="en-US" sz="2800" b="1" i="1" dirty="0" smtClean="0">
                <a:latin typeface="Tw Cen MT"/>
              </a:rPr>
              <a:t>report each </a:t>
            </a:r>
            <a:r>
              <a:rPr lang="en-US" sz="2800" b="1" i="1" dirty="0">
                <a:latin typeface="Tw Cen MT"/>
              </a:rPr>
              <a:t>benefit is important</a:t>
            </a:r>
          </a:p>
        </p:txBody>
      </p:sp>
    </p:spTree>
    <p:extLst>
      <p:ext uri="{BB962C8B-B14F-4D97-AF65-F5344CB8AC3E}">
        <p14:creationId xmlns:p14="http://schemas.microsoft.com/office/powerpoint/2010/main" xmlns="" val="351583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66FFEB0-996F-47D2-AA61-EE07E5779E19}" type="slidenum">
              <a:rPr lang="en-US" smtClean="0">
                <a:solidFill>
                  <a:srgbClr val="4D4D4F"/>
                </a:solidFill>
              </a:rPr>
              <a:pPr>
                <a:defRPr/>
              </a:pPr>
              <a:t>11</a:t>
            </a:fld>
            <a:endParaRPr lang="en-US" dirty="0">
              <a:solidFill>
                <a:srgbClr val="4D4D4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760" y="1929793"/>
            <a:ext cx="6446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Aft>
                <a:spcPts val="638"/>
              </a:spcAft>
              <a:buClr>
                <a:srgbClr val="EB8123"/>
              </a:buClr>
            </a:pPr>
            <a:r>
              <a:rPr lang="en-US" b="1" dirty="0">
                <a:solidFill>
                  <a:srgbClr val="F7941D"/>
                </a:solidFill>
                <a:cs typeface="Arial" pitchFamily="34" charset="0"/>
              </a:rPr>
              <a:t>Likelihood to Participate: </a:t>
            </a:r>
            <a:r>
              <a:rPr lang="en-US" b="1" dirty="0">
                <a:solidFill>
                  <a:srgbClr val="F7941D"/>
                </a:solidFill>
                <a:latin typeface="Arial" charset="0"/>
                <a:cs typeface="Arial" charset="0"/>
              </a:rPr>
              <a:t>Time-of-Use </a:t>
            </a:r>
            <a:r>
              <a:rPr lang="en-US" b="1" dirty="0" smtClean="0">
                <a:solidFill>
                  <a:srgbClr val="F7941D"/>
                </a:solidFill>
                <a:latin typeface="Arial" charset="0"/>
                <a:cs typeface="Arial" charset="0"/>
              </a:rPr>
              <a:t>Pricing</a:t>
            </a:r>
            <a:endParaRPr lang="en-US" b="1" dirty="0">
              <a:solidFill>
                <a:srgbClr val="F7941D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760" y="3374405"/>
            <a:ext cx="612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Aft>
                <a:spcPts val="638"/>
              </a:spcAft>
              <a:buClr>
                <a:srgbClr val="EB8123"/>
              </a:buClr>
            </a:pPr>
            <a:r>
              <a:rPr lang="en-US" b="1" dirty="0"/>
              <a:t>Likelihood to Participate: Critical Peak Pricing</a:t>
            </a: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345857" y="4981257"/>
            <a:ext cx="6412396" cy="36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6" tIns="45708" rIns="91416" bIns="45708">
            <a:spAutoFit/>
          </a:bodyPr>
          <a:lstStyle/>
          <a:p>
            <a:pPr eaLnBrk="0" hangingPunct="0">
              <a:spcAft>
                <a:spcPts val="638"/>
              </a:spcAft>
              <a:buClr>
                <a:srgbClr val="EB8123"/>
              </a:buClr>
            </a:pPr>
            <a:r>
              <a:rPr lang="en-US" sz="1800" b="1" dirty="0"/>
              <a:t>Likelihood to Participate</a:t>
            </a:r>
            <a:r>
              <a:rPr lang="en-US" sz="1800" b="1" dirty="0" smtClean="0"/>
              <a:t>: Energy Monitoring Service</a:t>
            </a:r>
            <a:endParaRPr lang="en-US" sz="1800" b="1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3200" b="1" dirty="0" smtClean="0"/>
              <a:t>Interest In Programs Varies By Segment.</a:t>
            </a:r>
            <a:endParaRPr lang="en-US" sz="3200" b="1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5524384"/>
              </p:ext>
            </p:extLst>
          </p:nvPr>
        </p:nvGraphicFramePr>
        <p:xfrm>
          <a:off x="266700" y="868680"/>
          <a:ext cx="8229601" cy="1019488"/>
        </p:xfrm>
        <a:graphic>
          <a:graphicData uri="http://schemas.openxmlformats.org/drawingml/2006/table">
            <a:tbl>
              <a:tblPr/>
              <a:tblGrid>
                <a:gridCol w="1925053"/>
                <a:gridCol w="1010653"/>
                <a:gridCol w="1058779"/>
                <a:gridCol w="1058779"/>
                <a:gridCol w="1058779"/>
                <a:gridCol w="1058779"/>
                <a:gridCol w="1058779"/>
              </a:tblGrid>
              <a:tr h="774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9024" marR="9024" marT="90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Total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Easy Street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(A)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DIY &amp; Save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(B)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Concerned Greens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(C)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Young </a:t>
                      </a:r>
                      <a:b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America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(D)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Traditionals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 font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(D)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4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868A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272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7A7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8BC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>
                        <a:effectLst/>
                        <a:latin typeface="Calibri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6DF8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000" dirty="0">
                        <a:effectLst/>
                        <a:latin typeface="Calibri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9957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78488275"/>
              </p:ext>
            </p:extLst>
          </p:nvPr>
        </p:nvGraphicFramePr>
        <p:xfrm>
          <a:off x="345857" y="2270885"/>
          <a:ext cx="8248869" cy="990480"/>
        </p:xfrm>
        <a:graphic>
          <a:graphicData uri="http://schemas.openxmlformats.org/drawingml/2006/table">
            <a:tbl>
              <a:tblPr/>
              <a:tblGrid>
                <a:gridCol w="1929560"/>
                <a:gridCol w="1013019"/>
                <a:gridCol w="1061258"/>
                <a:gridCol w="1061258"/>
                <a:gridCol w="1061258"/>
                <a:gridCol w="1061258"/>
                <a:gridCol w="1061258"/>
              </a:tblGrid>
              <a:tr h="826078">
                <a:tc>
                  <a:txBody>
                    <a:bodyPr/>
                    <a:lstStyle/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Total Would Participate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(5 pt. scale  </a:t>
                      </a:r>
                      <a:r>
                        <a:rPr lang="en-US" sz="1000" kern="1200" dirty="0" smtClean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Definitely</a:t>
                      </a:r>
                    </a:p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Probably/Would </a:t>
                      </a:r>
                      <a:r>
                        <a:rPr lang="en-US" sz="1000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86627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48%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57%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48640" y="3886200"/>
            <a:ext cx="8275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1841391"/>
              </p:ext>
            </p:extLst>
          </p:nvPr>
        </p:nvGraphicFramePr>
        <p:xfrm>
          <a:off x="365125" y="3743737"/>
          <a:ext cx="8229601" cy="1305948"/>
        </p:xfrm>
        <a:graphic>
          <a:graphicData uri="http://schemas.openxmlformats.org/drawingml/2006/table">
            <a:tbl>
              <a:tblPr/>
              <a:tblGrid>
                <a:gridCol w="1925053"/>
                <a:gridCol w="1010653"/>
                <a:gridCol w="1058779"/>
                <a:gridCol w="1058779"/>
                <a:gridCol w="1058779"/>
                <a:gridCol w="1058779"/>
                <a:gridCol w="1058779"/>
              </a:tblGrid>
              <a:tr h="952225">
                <a:tc>
                  <a:txBody>
                    <a:bodyPr/>
                    <a:lstStyle/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Total Would </a:t>
                      </a:r>
                      <a:r>
                        <a:rPr lang="en-US" sz="1800" kern="1200" dirty="0" smtClean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Participate</a:t>
                      </a:r>
                      <a:endParaRPr lang="en-US" sz="1000" kern="1200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r" defTabSz="4572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2B75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(5 pt. scale  Definitely</a:t>
                      </a:r>
                    </a:p>
                    <a:p>
                      <a:pPr marL="0" marR="0" lvl="0" indent="0" algn="r" defTabSz="4572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D2B75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Times New Roman"/>
                        </a:rPr>
                        <a:t> Probably/Would )</a:t>
                      </a: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7941D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 smtClean="0">
                          <a:solidFill>
                            <a:srgbClr val="F7941D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86627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59%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40%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64%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84%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74%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0697930"/>
              </p:ext>
            </p:extLst>
          </p:nvPr>
        </p:nvGraphicFramePr>
        <p:xfrm>
          <a:off x="260556" y="5350565"/>
          <a:ext cx="8380523" cy="1097280"/>
        </p:xfrm>
        <a:graphic>
          <a:graphicData uri="http://schemas.openxmlformats.org/drawingml/2006/table">
            <a:tbl>
              <a:tblPr/>
              <a:tblGrid>
                <a:gridCol w="1960356"/>
                <a:gridCol w="1029187"/>
                <a:gridCol w="1078196"/>
                <a:gridCol w="1078196"/>
                <a:gridCol w="1078196"/>
                <a:gridCol w="1078196"/>
                <a:gridCol w="1078196"/>
              </a:tblGrid>
              <a:tr h="1097280">
                <a:tc>
                  <a:txBody>
                    <a:bodyPr/>
                    <a:lstStyle/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Total Would Participate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(5 pt. scale  Definitely</a:t>
                      </a:r>
                      <a:r>
                        <a:rPr lang="en-US" sz="1000" kern="1200" dirty="0" smtClean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/ </a:t>
                      </a:r>
                    </a:p>
                    <a:p>
                      <a:pPr marL="0" marR="0" algn="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Probably </a:t>
                      </a:r>
                      <a:r>
                        <a:rPr lang="en-US" sz="1000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Would )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86627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32%</a:t>
                      </a:r>
                      <a:endParaRPr lang="en-US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68%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00" b="1" kern="1200" dirty="0">
                          <a:solidFill>
                            <a:srgbClr val="0D2B75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25%</a:t>
                      </a:r>
                      <a:endParaRPr lang="en-US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024" marR="9024" marT="90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4584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28600"/>
            <a:ext cx="7086600" cy="640080"/>
          </a:xfrm>
        </p:spPr>
        <p:txBody>
          <a:bodyPr>
            <a:noAutofit/>
          </a:bodyPr>
          <a:lstStyle/>
          <a:p>
            <a:pPr lvl="0"/>
            <a:r>
              <a:rPr lang="en-US" sz="3200" b="1" dirty="0"/>
              <a:t>The More Consumers Know,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The </a:t>
            </a:r>
            <a:r>
              <a:rPr lang="en-US" sz="3200" b="1" dirty="0"/>
              <a:t>More They </a:t>
            </a:r>
            <a:r>
              <a:rPr lang="en-US" sz="3200" b="1" dirty="0" smtClean="0"/>
              <a:t>Like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66FFEB0-996F-47D2-AA61-EE07E5779E19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xmlns="" val="3462886125"/>
              </p:ext>
            </p:extLst>
          </p:nvPr>
        </p:nvGraphicFramePr>
        <p:xfrm>
          <a:off x="1409252" y="2133602"/>
          <a:ext cx="7465807" cy="31699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/>
          <p:cNvSpPr/>
          <p:nvPr/>
        </p:nvSpPr>
        <p:spPr>
          <a:xfrm>
            <a:off x="3365352" y="2103136"/>
            <a:ext cx="2736598" cy="369308"/>
          </a:xfrm>
          <a:prstGeom prst="rect">
            <a:avLst/>
          </a:prstGeom>
        </p:spPr>
        <p:txBody>
          <a:bodyPr wrap="none" lIns="91416" tIns="45708" rIns="91416" bIns="45708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Smart Grid Favorability</a:t>
            </a:r>
          </a:p>
        </p:txBody>
      </p:sp>
      <p:sp>
        <p:nvSpPr>
          <p:cNvPr id="8" name="Up Arrow 7"/>
          <p:cNvSpPr/>
          <p:nvPr/>
        </p:nvSpPr>
        <p:spPr>
          <a:xfrm>
            <a:off x="4460943" y="3687419"/>
            <a:ext cx="399291" cy="715616"/>
          </a:xfrm>
          <a:prstGeom prst="upArrow">
            <a:avLst>
              <a:gd name="adj1" fmla="val 50000"/>
              <a:gd name="adj2" fmla="val 51967"/>
            </a:avLst>
          </a:prstGeom>
          <a:solidFill>
            <a:srgbClr val="0070C0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" y="1981200"/>
            <a:ext cx="3581400" cy="415474"/>
          </a:xfrm>
          <a:prstGeom prst="rect">
            <a:avLst/>
          </a:prstGeom>
        </p:spPr>
        <p:txBody>
          <a:bodyPr wrap="square" lIns="91416" tIns="45708" rIns="91416" bIns="45708">
            <a:spAutoFit/>
          </a:bodyPr>
          <a:lstStyle/>
          <a:p>
            <a:r>
              <a:rPr lang="en-US" sz="1000" i="1" dirty="0">
                <a:solidFill>
                  <a:schemeClr val="accent1"/>
                </a:solidFill>
              </a:rPr>
              <a:t> </a:t>
            </a:r>
          </a:p>
          <a:p>
            <a:endParaRPr lang="en-US" sz="1000" dirty="0"/>
          </a:p>
        </p:txBody>
      </p:sp>
      <p:sp>
        <p:nvSpPr>
          <p:cNvPr id="18" name="TextBox 17"/>
          <p:cNvSpPr txBox="1"/>
          <p:nvPr/>
        </p:nvSpPr>
        <p:spPr>
          <a:xfrm>
            <a:off x="1882588" y="5322190"/>
            <a:ext cx="2237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Pre-messages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63036" y="5323982"/>
            <a:ext cx="22375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Post-messages</a:t>
            </a:r>
          </a:p>
        </p:txBody>
      </p:sp>
    </p:spTree>
    <p:extLst>
      <p:ext uri="{BB962C8B-B14F-4D97-AF65-F5344CB8AC3E}">
        <p14:creationId xmlns:p14="http://schemas.microsoft.com/office/powerpoint/2010/main" xmlns="" val="25005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Engagement Boosts Customer Satisfaction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Satisfaction climbs as awareness of utility offerings broadens and as participation grows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2013 J.D. Power Consumer Engagement Study</a:t>
            </a:r>
            <a:endParaRPr lang="en-US" dirty="0"/>
          </a:p>
        </p:txBody>
      </p:sp>
      <p:graphicFrame>
        <p:nvGraphicFramePr>
          <p:cNvPr id="10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03286044"/>
              </p:ext>
            </p:extLst>
          </p:nvPr>
        </p:nvGraphicFramePr>
        <p:xfrm>
          <a:off x="228600" y="1267464"/>
          <a:ext cx="8709025" cy="4084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86938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1"/>
          <p:cNvSpPr>
            <a:spLocks noGrp="1"/>
          </p:cNvSpPr>
          <p:nvPr>
            <p:ph type="title"/>
          </p:nvPr>
        </p:nvSpPr>
        <p:spPr bwMode="auto">
          <a:xfrm>
            <a:off x="1874520" y="609600"/>
            <a:ext cx="704088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0000"/>
          </a:bodyPr>
          <a:lstStyle/>
          <a:p>
            <a:pPr algn="l"/>
            <a:r>
              <a:rPr lang="en-US" sz="3200" dirty="0">
                <a:latin typeface="Arial" charset="0"/>
                <a:ea typeface="MS PGothic" charset="0"/>
                <a:cs typeface="Geneva" charset="0"/>
              </a:rPr>
              <a:t>Smart Grid Consumer Collaborative</a:t>
            </a:r>
            <a:br>
              <a:rPr lang="en-US" sz="3200" dirty="0">
                <a:latin typeface="Arial" charset="0"/>
                <a:ea typeface="MS PGothic" charset="0"/>
                <a:cs typeface="Geneva" charset="0"/>
              </a:rPr>
            </a:br>
            <a:endParaRPr lang="en-US" sz="3200" i="1" dirty="0">
              <a:latin typeface="Arial" charset="0"/>
              <a:ea typeface="MS PGothic" charset="0"/>
              <a:cs typeface="Geneva" charset="0"/>
            </a:endParaRP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41513" y="912813"/>
            <a:ext cx="6911975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6" name="Text Placeholder 2"/>
          <p:cNvSpPr>
            <a:spLocks/>
          </p:cNvSpPr>
          <p:nvPr/>
        </p:nvSpPr>
        <p:spPr bwMode="auto">
          <a:xfrm>
            <a:off x="1866900" y="5257800"/>
            <a:ext cx="6073775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defTabSz="457200" eaLnBrk="1" hangingPunct="1">
              <a:buFont typeface="Arial" charset="0"/>
              <a:buNone/>
            </a:pPr>
            <a:r>
              <a:rPr lang="en-US" sz="2400" b="1" i="0" dirty="0" smtClean="0">
                <a:solidFill>
                  <a:schemeClr val="tx2"/>
                </a:solidFill>
                <a:latin typeface="Calibri" charset="0"/>
              </a:rPr>
              <a:t>Patty Durand, Executive Director</a:t>
            </a:r>
            <a:endParaRPr lang="en-US" sz="2400" b="1" i="0" dirty="0">
              <a:solidFill>
                <a:schemeClr val="tx2"/>
              </a:solidFill>
              <a:latin typeface="Calibri" charset="0"/>
            </a:endParaRPr>
          </a:p>
          <a:p>
            <a:pPr algn="l" defTabSz="457200" eaLnBrk="1" hangingPunct="1">
              <a:buFont typeface="Arial" charset="0"/>
              <a:buNone/>
            </a:pPr>
            <a:r>
              <a:rPr lang="en-US" sz="2400" b="1" i="0" dirty="0" smtClean="0">
                <a:solidFill>
                  <a:schemeClr val="tx2"/>
                </a:solidFill>
                <a:latin typeface="Calibri" charset="0"/>
              </a:rPr>
              <a:t>Patty.durand@SmartGridCC.org</a:t>
            </a:r>
            <a:endParaRPr lang="en-US" sz="2400" b="1" i="0" dirty="0">
              <a:solidFill>
                <a:schemeClr val="tx2"/>
              </a:solidFill>
              <a:latin typeface="Calibri" charset="0"/>
            </a:endParaRPr>
          </a:p>
          <a:p>
            <a:pPr algn="l" defTabSz="457200" eaLnBrk="1" hangingPunct="1">
              <a:buFont typeface="Arial" charset="0"/>
              <a:buNone/>
            </a:pPr>
            <a:r>
              <a:rPr lang="en-US" sz="2400" b="1" i="0" dirty="0" smtClean="0">
                <a:solidFill>
                  <a:schemeClr val="tx2"/>
                </a:solidFill>
                <a:latin typeface="Calibri" charset="0"/>
              </a:rPr>
              <a:t>678-467-0148</a:t>
            </a:r>
            <a:endParaRPr lang="en-US" sz="2400" b="1" i="0" dirty="0">
              <a:solidFill>
                <a:schemeClr val="tx2"/>
              </a:solidFill>
              <a:latin typeface="Calibri" charset="0"/>
            </a:endParaRPr>
          </a:p>
        </p:txBody>
      </p:sp>
      <p:pic>
        <p:nvPicPr>
          <p:cNvPr id="60421" name="Picture 6" descr="SGCC Logo Verti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0675" y="1770063"/>
            <a:ext cx="1185863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8" name="Line 6"/>
          <p:cNvSpPr>
            <a:spLocks noChangeShapeType="1"/>
          </p:cNvSpPr>
          <p:nvPr/>
        </p:nvSpPr>
        <p:spPr bwMode="auto">
          <a:xfrm>
            <a:off x="1778000" y="500063"/>
            <a:ext cx="0" cy="5900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827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1828803" y="411163"/>
            <a:ext cx="6811963" cy="457200"/>
          </a:xfrm>
          <a:noFill/>
          <a:ln>
            <a:miter lim="800000"/>
            <a:headEnd/>
            <a:tailEnd/>
          </a:ln>
        </p:spPr>
        <p:txBody>
          <a:bodyPr vert="horz" wrap="square" lIns="91416" tIns="45708" rIns="91416" bIns="45708" numCol="1" anchorCtr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 smtClean="0">
                <a:latin typeface="Tw Cen MT" pitchFamily="34" charset="0"/>
                <a:ea typeface="Geneva"/>
                <a:cs typeface="Geneva"/>
              </a:rPr>
              <a:t>Why Change is Coming: Megatrends</a:t>
            </a:r>
            <a:endParaRPr lang="en-US" sz="3600" b="1" dirty="0">
              <a:latin typeface="Tw Cen MT" pitchFamily="34" charset="0"/>
              <a:ea typeface="Geneva"/>
              <a:cs typeface="Geneva"/>
            </a:endParaRPr>
          </a:p>
        </p:txBody>
      </p:sp>
      <p:sp>
        <p:nvSpPr>
          <p:cNvPr id="13314" name="Text Placeholder 2"/>
          <p:cNvSpPr>
            <a:spLocks noGrp="1"/>
          </p:cNvSpPr>
          <p:nvPr>
            <p:ph type="body" sz="quarter" idx="13"/>
          </p:nvPr>
        </p:nvSpPr>
        <p:spPr bwMode="auto">
          <a:xfrm>
            <a:off x="1422451" y="1417320"/>
            <a:ext cx="7157707" cy="4254731"/>
          </a:xfrm>
          <a:noFill/>
          <a:ln>
            <a:miter lim="800000"/>
            <a:headEnd/>
            <a:tailEnd/>
          </a:ln>
        </p:spPr>
        <p:txBody>
          <a:bodyPr wrap="square" numCol="1" anchor="ctr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marL="0" indent="0">
              <a:buNone/>
            </a:pPr>
            <a:endParaRPr lang="en-US" sz="2200" i="1" dirty="0">
              <a:latin typeface="Arial"/>
              <a:cs typeface="Arial" charset="0"/>
            </a:endParaRPr>
          </a:p>
          <a:p>
            <a:pPr marL="0" indent="0">
              <a:buNone/>
            </a:pPr>
            <a:endParaRPr lang="en-US" sz="2200" i="1" dirty="0" smtClean="0">
              <a:latin typeface="Arial"/>
              <a:cs typeface="Arial" charset="0"/>
            </a:endParaRPr>
          </a:p>
          <a:p>
            <a:pPr marL="0" indent="0">
              <a:buNone/>
            </a:pPr>
            <a:r>
              <a:rPr lang="en-US" sz="2800" i="1" dirty="0" smtClean="0">
                <a:latin typeface="Arial"/>
                <a:cs typeface="Arial" charset="0"/>
              </a:rPr>
              <a:t>Always-on near instant access to information</a:t>
            </a:r>
            <a:endParaRPr lang="en-US" sz="2800" i="1" dirty="0">
              <a:latin typeface="Arial"/>
              <a:cs typeface="Arial" charset="0"/>
            </a:endParaRPr>
          </a:p>
          <a:p>
            <a:pPr marL="0" indent="0">
              <a:buNone/>
            </a:pPr>
            <a:endParaRPr lang="en-US" sz="2800" i="1" dirty="0"/>
          </a:p>
          <a:p>
            <a:pPr marL="0" indent="0">
              <a:buNone/>
            </a:pPr>
            <a:endParaRPr lang="en-US" sz="2800" i="1" dirty="0" smtClean="0">
              <a:latin typeface="Arial"/>
              <a:cs typeface="Arial" charset="0"/>
            </a:endParaRPr>
          </a:p>
          <a:p>
            <a:pPr marL="0" indent="0">
              <a:buNone/>
            </a:pPr>
            <a:r>
              <a:rPr lang="en-US" sz="2800" i="1" dirty="0" smtClean="0">
                <a:latin typeface="Arial"/>
                <a:cs typeface="Arial" charset="0"/>
              </a:rPr>
              <a:t>Affordable telecom has empowered consumers across the socio-economic spectrum with new expectations</a:t>
            </a:r>
            <a:endParaRPr lang="en-US" sz="2800" i="1" dirty="0">
              <a:latin typeface="Arial"/>
              <a:cs typeface="Arial" charset="0"/>
            </a:endParaRPr>
          </a:p>
          <a:p>
            <a:pPr marL="0" indent="0">
              <a:buNone/>
            </a:pPr>
            <a:endParaRPr lang="en-US" sz="2800" i="1" dirty="0"/>
          </a:p>
          <a:p>
            <a:pPr marL="0" indent="0">
              <a:buNone/>
            </a:pPr>
            <a:endParaRPr lang="en-US" sz="2800" i="1" dirty="0" smtClean="0"/>
          </a:p>
          <a:p>
            <a:pPr marL="0" indent="0">
              <a:buNone/>
            </a:pPr>
            <a:r>
              <a:rPr lang="en-US" sz="2800" i="1" dirty="0" smtClean="0"/>
              <a:t>Changes in utility business model and value streams</a:t>
            </a:r>
          </a:p>
          <a:p>
            <a:pPr marL="0" indent="0">
              <a:buNone/>
            </a:pPr>
            <a:endParaRPr lang="en-US" sz="2800" i="1" dirty="0" smtClean="0"/>
          </a:p>
          <a:p>
            <a:pPr marL="0" indent="0">
              <a:buNone/>
            </a:pPr>
            <a:endParaRPr lang="en-US" sz="2800" i="1" dirty="0" smtClean="0"/>
          </a:p>
          <a:p>
            <a:pPr marL="0" indent="0">
              <a:buNone/>
            </a:pPr>
            <a:endParaRPr lang="en-US" sz="2800" i="1" dirty="0" smtClean="0"/>
          </a:p>
          <a:p>
            <a:pPr marL="0" indent="0">
              <a:buNone/>
            </a:pPr>
            <a:r>
              <a:rPr lang="en-US" sz="2800" i="1" dirty="0"/>
              <a:t>M</a:t>
            </a:r>
            <a:r>
              <a:rPr lang="en-US" sz="2800" i="1" dirty="0" smtClean="0"/>
              <a:t>onolithic </a:t>
            </a:r>
            <a:r>
              <a:rPr lang="en-US" sz="2800" i="1" dirty="0"/>
              <a:t>“ratepayer” becomes “valued customer”</a:t>
            </a:r>
          </a:p>
          <a:p>
            <a:pPr marL="0" indent="0">
              <a:buNone/>
            </a:pPr>
            <a:endParaRPr lang="en-US" sz="2200" i="1" dirty="0"/>
          </a:p>
          <a:p>
            <a:pPr marL="0" indent="0">
              <a:buNone/>
            </a:pPr>
            <a:endParaRPr lang="en-US" sz="2200" i="1" dirty="0"/>
          </a:p>
          <a:p>
            <a:pPr marL="0" indent="0">
              <a:buNone/>
            </a:pPr>
            <a:endParaRPr lang="en-US" sz="2200" i="1" dirty="0"/>
          </a:p>
        </p:txBody>
      </p:sp>
      <p:sp>
        <p:nvSpPr>
          <p:cNvPr id="13315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4728" y="6308728"/>
            <a:ext cx="549275" cy="5492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B3B20C99-DC08-4D44-A183-DA42E41FF39B}" type="slidenum">
              <a:rPr>
                <a:solidFill>
                  <a:srgbClr val="4D4D4F"/>
                </a:solidFill>
                <a:ea typeface="Geneva"/>
                <a:cs typeface="Geneva"/>
              </a:rPr>
              <a:pPr/>
              <a:t>2</a:t>
            </a:fld>
            <a:endParaRPr dirty="0">
              <a:solidFill>
                <a:srgbClr val="4D4D4F"/>
              </a:solidFill>
              <a:ea typeface="Geneva"/>
              <a:cs typeface="Geneva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>
            <a:off x="797435" y="1760379"/>
            <a:ext cx="731838" cy="228600"/>
          </a:xfrm>
          <a:prstGeom prst="triangle">
            <a:avLst/>
          </a:prstGeom>
          <a:solidFill>
            <a:schemeClr val="tx1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6" tIns="45708" rIns="91416" bIns="45708" anchor="ctr"/>
          <a:lstStyle/>
          <a:p>
            <a:pPr algn="ctr" defTabSz="457077">
              <a:defRPr/>
            </a:pPr>
            <a:endParaRPr lang="en-US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815531" y="2640271"/>
            <a:ext cx="731838" cy="228600"/>
          </a:xfrm>
          <a:prstGeom prst="triangle">
            <a:avLst/>
          </a:prstGeom>
          <a:solidFill>
            <a:schemeClr val="tx1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6" tIns="45708" rIns="91416" bIns="45708" anchor="ctr"/>
          <a:lstStyle/>
          <a:p>
            <a:pPr algn="ctr" defTabSz="457077">
              <a:defRPr/>
            </a:pPr>
            <a:endParaRPr lang="en-US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9" name="Isosceles Triangle 8"/>
          <p:cNvSpPr/>
          <p:nvPr/>
        </p:nvSpPr>
        <p:spPr>
          <a:xfrm rot="5400000">
            <a:off x="815531" y="3726339"/>
            <a:ext cx="731838" cy="228600"/>
          </a:xfrm>
          <a:prstGeom prst="triangle">
            <a:avLst/>
          </a:prstGeom>
          <a:solidFill>
            <a:schemeClr val="tx1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6" tIns="45708" rIns="91416" bIns="45708" anchor="ctr"/>
          <a:lstStyle/>
          <a:p>
            <a:pPr algn="ctr" defTabSz="457077">
              <a:defRPr/>
            </a:pPr>
            <a:endParaRPr lang="en-US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Isosceles Triangle 9"/>
          <p:cNvSpPr/>
          <p:nvPr/>
        </p:nvSpPr>
        <p:spPr>
          <a:xfrm rot="5400000">
            <a:off x="845676" y="4960779"/>
            <a:ext cx="731838" cy="228600"/>
          </a:xfrm>
          <a:prstGeom prst="triangle">
            <a:avLst/>
          </a:prstGeom>
          <a:solidFill>
            <a:schemeClr val="tx1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16" tIns="45708" rIns="91416" bIns="45708" anchor="ctr"/>
          <a:lstStyle/>
          <a:p>
            <a:pPr algn="ctr" defTabSz="457077">
              <a:defRPr/>
            </a:pPr>
            <a:endParaRPr lang="en-US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30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defTabSz="914156"/>
            <a:fld id="{C4DAE72E-7143-4F21-89F8-AE8CCFD9DB52}" type="slidenum">
              <a:rPr lang="en-US"/>
              <a:pPr defTabSz="914156"/>
              <a:t>3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60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615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4DAE72E-7143-4F21-89F8-AE8CCFD9DB52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60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3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4DAE72E-7143-4F21-89F8-AE8CCFD9DB52}" type="slidenum">
              <a:rPr lang="en-US" smtClean="0"/>
              <a:pPr/>
              <a:t>5</a:t>
            </a:fld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60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525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4DAE72E-7143-4F21-89F8-AE8CCFD9DB52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60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377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84AB34-03B5-4AD5-98FC-58695D463239}" type="slidenum">
              <a:rPr lang="en-US"/>
              <a:pPr/>
              <a:t>7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60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4531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4DAE72E-7143-4F21-89F8-AE8CCFD9DB52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6012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2867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Object 2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xmlns="" val="2568288619"/>
              </p:ext>
            </p:extLst>
          </p:nvPr>
        </p:nvGraphicFramePr>
        <p:xfrm>
          <a:off x="6148274" y="2132333"/>
          <a:ext cx="2035605" cy="3863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Object 3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xmlns="" val="2578602751"/>
              </p:ext>
            </p:extLst>
          </p:nvPr>
        </p:nvGraphicFramePr>
        <p:xfrm>
          <a:off x="2918648" y="2152315"/>
          <a:ext cx="1982242" cy="3745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5x7 grid with grout" hidden="1"/>
          <p:cNvGraphicFramePr>
            <a:graphicFrameLocks noGrp="1"/>
          </p:cNvGraphicFramePr>
          <p:nvPr/>
        </p:nvGraphicFramePr>
        <p:xfrm>
          <a:off x="322036" y="1812749"/>
          <a:ext cx="8499931" cy="4188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491"/>
                <a:gridCol w="1062491"/>
                <a:gridCol w="1062491"/>
                <a:gridCol w="1062491"/>
                <a:gridCol w="1062491"/>
                <a:gridCol w="1062491"/>
                <a:gridCol w="1062491"/>
                <a:gridCol w="1062491"/>
              </a:tblGrid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7006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87090" marR="87090" marT="42863" marB="42863">
                    <a:lnL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4" name="Title 4"/>
          <p:cNvSpPr>
            <a:spLocks noGrp="1"/>
          </p:cNvSpPr>
          <p:nvPr>
            <p:ph type="title"/>
          </p:nvPr>
        </p:nvSpPr>
        <p:spPr>
          <a:xfrm>
            <a:off x="1600200" y="251460"/>
            <a:ext cx="7040880" cy="457200"/>
          </a:xfrm>
        </p:spPr>
        <p:txBody>
          <a:bodyPr lIns="86470" tIns="43235" rIns="86470" bIns="43235">
            <a:noAutofit/>
          </a:bodyPr>
          <a:lstStyle/>
          <a:p>
            <a:pPr>
              <a:defRPr/>
            </a:pPr>
            <a:r>
              <a:rPr lang="en-US" sz="3200" b="1" dirty="0" smtClean="0"/>
              <a:t>Low Awareness Of Smart Grid/Meter Term Or Concept</a:t>
            </a:r>
            <a:endParaRPr lang="en-US" sz="3200" b="1" dirty="0"/>
          </a:p>
        </p:txBody>
      </p:sp>
      <p:sp>
        <p:nvSpPr>
          <p:cNvPr id="3124" name="Slide Number Placeholder 3"/>
          <p:cNvSpPr>
            <a:spLocks noGrp="1"/>
          </p:cNvSpPr>
          <p:nvPr>
            <p:ph type="sldNum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E7737E-904E-4FEA-A46D-96CFFB39A671}" type="slidenum">
              <a:rPr lang="en-US">
                <a:solidFill>
                  <a:srgbClr val="196872"/>
                </a:solidFill>
              </a:rPr>
              <a:pPr/>
              <a:t>9</a:t>
            </a:fld>
            <a:endParaRPr lang="en-US" dirty="0">
              <a:solidFill>
                <a:srgbClr val="196872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0549088"/>
              </p:ext>
            </p:extLst>
          </p:nvPr>
        </p:nvGraphicFramePr>
        <p:xfrm>
          <a:off x="502920" y="1164273"/>
          <a:ext cx="2612571" cy="4819713"/>
        </p:xfrm>
        <a:graphic>
          <a:graphicData uri="http://schemas.openxmlformats.org/drawingml/2006/table">
            <a:tbl>
              <a:tblPr/>
              <a:tblGrid>
                <a:gridCol w="2612571"/>
              </a:tblGrid>
              <a:tr h="1028345">
                <a:tc>
                  <a:txBody>
                    <a:bodyPr/>
                    <a:lstStyle/>
                    <a:p>
                      <a:pPr algn="l" fontAlgn="b">
                        <a:lnSpc>
                          <a:spcPct val="80000"/>
                        </a:lnSpc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Current Level of Knowledge</a:t>
                      </a:r>
                    </a:p>
                  </a:txBody>
                  <a:tcPr marL="9071" marR="9071" marT="89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8092">
                <a:tc>
                  <a:txBody>
                    <a:bodyPr/>
                    <a:lstStyle/>
                    <a:p>
                      <a:pPr algn="r" rtl="0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I have a fairly complete understanding of what it is, how it would work, and how it would affect homes and businesses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5818">
                <a:tc>
                  <a:txBody>
                    <a:bodyPr/>
                    <a:lstStyle/>
                    <a:p>
                      <a:pPr algn="r" rtl="0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I have a basic understanding of what it is and how it would work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5818">
                <a:tc>
                  <a:txBody>
                    <a:bodyPr/>
                    <a:lstStyle/>
                    <a:p>
                      <a:pPr algn="r" rtl="0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I’ve heard the term, but don’t know much about what it means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5818">
                <a:tc>
                  <a:txBody>
                    <a:bodyPr/>
                    <a:lstStyle/>
                    <a:p>
                      <a:pPr algn="r" rtl="0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I have not heard that term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55818">
                <a:tc>
                  <a:txBody>
                    <a:bodyPr/>
                    <a:lstStyle/>
                    <a:p>
                      <a:pPr algn="r" rtl="0" fontAlgn="ctr">
                        <a:lnSpc>
                          <a:spcPct val="90000"/>
                        </a:lnSpc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Don’t know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132" name="Text Box 3"/>
          <p:cNvSpPr txBox="1">
            <a:spLocks noChangeArrowheads="1"/>
          </p:cNvSpPr>
          <p:nvPr/>
        </p:nvSpPr>
        <p:spPr bwMode="auto">
          <a:xfrm>
            <a:off x="339367" y="5996193"/>
            <a:ext cx="4561523" cy="38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234" tIns="45617" rIns="91234" bIns="45617" anchor="b">
            <a:spAutoFit/>
          </a:bodyPr>
          <a:lstStyle/>
          <a:p>
            <a:pPr defTabSz="911032">
              <a:lnSpc>
                <a:spcPct val="80000"/>
              </a:lnSpc>
              <a:buClr>
                <a:srgbClr val="FFFFFF"/>
              </a:buClr>
            </a:pPr>
            <a:r>
              <a:rPr lang="en-US" sz="800" dirty="0">
                <a:solidFill>
                  <a:srgbClr val="4B6C84"/>
                </a:solidFill>
              </a:rPr>
              <a:t>A1. Which of the following statements comes closest to describing your  current level of knowledge about smart grid? </a:t>
            </a:r>
          </a:p>
          <a:p>
            <a:pPr defTabSz="911032">
              <a:lnSpc>
                <a:spcPct val="80000"/>
              </a:lnSpc>
              <a:buClr>
                <a:srgbClr val="FFFFFF"/>
              </a:buClr>
            </a:pPr>
            <a:r>
              <a:rPr lang="en-US" sz="800" dirty="0">
                <a:solidFill>
                  <a:srgbClr val="4B6C84"/>
                </a:solidFill>
              </a:rPr>
              <a:t>Base: Total Consumers, n= W1, 1,234; W2, 1,003; W3; 1,089</a:t>
            </a:r>
          </a:p>
        </p:txBody>
      </p:sp>
      <p:sp>
        <p:nvSpPr>
          <p:cNvPr id="3133" name="Rectangle 23"/>
          <p:cNvSpPr>
            <a:spLocks noChangeArrowheads="1"/>
          </p:cNvSpPr>
          <p:nvPr/>
        </p:nvSpPr>
        <p:spPr bwMode="auto">
          <a:xfrm>
            <a:off x="3083250" y="1678244"/>
            <a:ext cx="1366934" cy="30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307" tIns="43153" rIns="86307" bIns="43153">
            <a:spAutoFit/>
          </a:bodyPr>
          <a:lstStyle/>
          <a:p>
            <a:pPr algn="r" defTabSz="911032" fontAlgn="b">
              <a:lnSpc>
                <a:spcPct val="80000"/>
              </a:lnSpc>
            </a:pPr>
            <a:r>
              <a:rPr lang="en-US" b="1" dirty="0">
                <a:solidFill>
                  <a:srgbClr val="196872"/>
                </a:solidFill>
                <a:cs typeface="Arial" pitchFamily="34" charset="0"/>
              </a:rPr>
              <a:t>Smart Grid</a:t>
            </a:r>
          </a:p>
        </p:txBody>
      </p:sp>
      <p:sp>
        <p:nvSpPr>
          <p:cNvPr id="3134" name="Rectangle 24"/>
          <p:cNvSpPr>
            <a:spLocks noChangeArrowheads="1"/>
          </p:cNvSpPr>
          <p:nvPr/>
        </p:nvSpPr>
        <p:spPr bwMode="auto">
          <a:xfrm>
            <a:off x="6074561" y="1643587"/>
            <a:ext cx="1507998" cy="30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307" tIns="43153" rIns="86307" bIns="43153">
            <a:spAutoFit/>
          </a:bodyPr>
          <a:lstStyle/>
          <a:p>
            <a:pPr algn="r" defTabSz="911032" fontAlgn="b">
              <a:lnSpc>
                <a:spcPct val="80000"/>
              </a:lnSpc>
            </a:pPr>
            <a:r>
              <a:rPr lang="en-US" b="1" dirty="0">
                <a:solidFill>
                  <a:srgbClr val="196872"/>
                </a:solidFill>
                <a:cs typeface="Arial" pitchFamily="34" charset="0"/>
              </a:rPr>
              <a:t>Smart Meter</a:t>
            </a:r>
          </a:p>
        </p:txBody>
      </p:sp>
      <p:sp>
        <p:nvSpPr>
          <p:cNvPr id="3135" name="Text Box 3"/>
          <p:cNvSpPr txBox="1">
            <a:spLocks noChangeArrowheads="1"/>
          </p:cNvSpPr>
          <p:nvPr/>
        </p:nvSpPr>
        <p:spPr bwMode="auto">
          <a:xfrm>
            <a:off x="5067965" y="5897702"/>
            <a:ext cx="3783804" cy="48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234" tIns="45617" rIns="91234" bIns="45617" anchor="b">
            <a:spAutoFit/>
          </a:bodyPr>
          <a:lstStyle/>
          <a:p>
            <a:pPr defTabSz="911032">
              <a:lnSpc>
                <a:spcPct val="80000"/>
              </a:lnSpc>
              <a:buClr>
                <a:srgbClr val="FFFFFF"/>
              </a:buClr>
            </a:pPr>
            <a:r>
              <a:rPr lang="en-US" sz="800" dirty="0">
                <a:solidFill>
                  <a:srgbClr val="4B6C84"/>
                </a:solidFill>
              </a:rPr>
              <a:t> </a:t>
            </a:r>
          </a:p>
          <a:p>
            <a:pPr defTabSz="911032">
              <a:lnSpc>
                <a:spcPct val="80000"/>
              </a:lnSpc>
              <a:buClr>
                <a:srgbClr val="FFFFFF"/>
              </a:buClr>
            </a:pPr>
            <a:r>
              <a:rPr lang="en-US" sz="800" dirty="0">
                <a:solidFill>
                  <a:srgbClr val="4B6C84"/>
                </a:solidFill>
              </a:rPr>
              <a:t>A2. Which of the following statements comes closest to describing your  current level of knowledge about smart meter? </a:t>
            </a:r>
          </a:p>
          <a:p>
            <a:pPr defTabSz="911032">
              <a:lnSpc>
                <a:spcPct val="80000"/>
              </a:lnSpc>
              <a:buClr>
                <a:srgbClr val="FFFFFF"/>
              </a:buClr>
            </a:pPr>
            <a:r>
              <a:rPr lang="en-US" sz="800" dirty="0">
                <a:solidFill>
                  <a:srgbClr val="4B6C84"/>
                </a:solidFill>
              </a:rPr>
              <a:t>Base: Total Consumers, n= W1, 1,234; W2, 1,003; W3; 1,089</a:t>
            </a:r>
          </a:p>
        </p:txBody>
      </p:sp>
      <p:sp>
        <p:nvSpPr>
          <p:cNvPr id="22" name="Right Brace 21"/>
          <p:cNvSpPr/>
          <p:nvPr/>
        </p:nvSpPr>
        <p:spPr>
          <a:xfrm>
            <a:off x="4717348" y="2380179"/>
            <a:ext cx="196548" cy="1927148"/>
          </a:xfrm>
          <a:prstGeom prst="rightBrace">
            <a:avLst/>
          </a:prstGeom>
          <a:ln w="127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307" tIns="43153" rIns="86307" bIns="43153" anchor="ctr"/>
          <a:lstStyle/>
          <a:p>
            <a:pPr algn="ctr" defTabSz="911032">
              <a:defRPr/>
            </a:pPr>
            <a:endParaRPr lang="en-US" dirty="0">
              <a:solidFill>
                <a:srgbClr val="196872"/>
              </a:solidFill>
            </a:endParaRPr>
          </a:p>
        </p:txBody>
      </p:sp>
      <p:sp>
        <p:nvSpPr>
          <p:cNvPr id="3139" name="TextBox 22"/>
          <p:cNvSpPr txBox="1">
            <a:spLocks noChangeArrowheads="1"/>
          </p:cNvSpPr>
          <p:nvPr/>
        </p:nvSpPr>
        <p:spPr bwMode="auto">
          <a:xfrm>
            <a:off x="4951693" y="2827908"/>
            <a:ext cx="1366390" cy="59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6307" tIns="43153" rIns="86307" bIns="43153">
            <a:spAutoFit/>
          </a:bodyPr>
          <a:lstStyle/>
          <a:p>
            <a:pPr defTabSz="911032"/>
            <a:r>
              <a:rPr lang="en-US" sz="1100" dirty="0">
                <a:solidFill>
                  <a:srgbClr val="000000"/>
                </a:solidFill>
              </a:rPr>
              <a:t>W3:45%</a:t>
            </a:r>
          </a:p>
          <a:p>
            <a:pPr defTabSz="911032"/>
            <a:r>
              <a:rPr lang="en-US" sz="1100" dirty="0">
                <a:solidFill>
                  <a:srgbClr val="000000"/>
                </a:solidFill>
              </a:rPr>
              <a:t>W2:47%</a:t>
            </a:r>
          </a:p>
          <a:p>
            <a:pPr defTabSz="911032"/>
            <a:r>
              <a:rPr lang="en-US" sz="1100" dirty="0">
                <a:solidFill>
                  <a:srgbClr val="000000"/>
                </a:solidFill>
              </a:rPr>
              <a:t>W1:47%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4288894"/>
              </p:ext>
            </p:extLst>
          </p:nvPr>
        </p:nvGraphicFramePr>
        <p:xfrm>
          <a:off x="4114094" y="2118144"/>
          <a:ext cx="684975" cy="687717"/>
        </p:xfrm>
        <a:graphic>
          <a:graphicData uri="http://schemas.openxmlformats.org/drawingml/2006/table">
            <a:tbl>
              <a:tblPr/>
              <a:tblGrid>
                <a:gridCol w="684975"/>
              </a:tblGrid>
              <a:tr h="2292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5C5C5C"/>
                          </a:solidFill>
                          <a:latin typeface="Arial" pitchFamily="34" charset="0"/>
                          <a:cs typeface="Arial" pitchFamily="34" charset="0"/>
                        </a:rPr>
                        <a:t>Wave 3</a:t>
                      </a:r>
                    </a:p>
                  </a:txBody>
                  <a:tcPr marL="9071" marR="9071" marT="89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92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5C5C5C"/>
                          </a:solidFill>
                          <a:latin typeface="Arial" pitchFamily="34" charset="0"/>
                          <a:cs typeface="Arial" pitchFamily="34" charset="0"/>
                        </a:rPr>
                        <a:t>Wave 2</a:t>
                      </a:r>
                    </a:p>
                  </a:txBody>
                  <a:tcPr marL="9071" marR="9071" marT="89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923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5C5C5C"/>
                          </a:solidFill>
                          <a:latin typeface="Arial" pitchFamily="34" charset="0"/>
                          <a:cs typeface="Arial" pitchFamily="34" charset="0"/>
                        </a:rPr>
                        <a:t>Wave 1</a:t>
                      </a:r>
                    </a:p>
                  </a:txBody>
                  <a:tcPr marL="9071" marR="9071" marT="89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Right Brace 20"/>
          <p:cNvSpPr/>
          <p:nvPr/>
        </p:nvSpPr>
        <p:spPr>
          <a:xfrm>
            <a:off x="7493737" y="2201861"/>
            <a:ext cx="324383" cy="2105465"/>
          </a:xfrm>
          <a:prstGeom prst="rightBrace">
            <a:avLst/>
          </a:prstGeom>
          <a:ln w="127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307" tIns="43153" rIns="86307" bIns="43153" anchor="ctr"/>
          <a:lstStyle/>
          <a:p>
            <a:pPr algn="ctr" defTabSz="911032">
              <a:defRPr/>
            </a:pPr>
            <a:endParaRPr lang="en-US" dirty="0">
              <a:solidFill>
                <a:srgbClr val="196872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918755" y="2827908"/>
            <a:ext cx="1408125" cy="59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6307" tIns="43153" rIns="86307" bIns="43153">
            <a:spAutoFit/>
          </a:bodyPr>
          <a:lstStyle/>
          <a:p>
            <a:pPr defTabSz="911032"/>
            <a:r>
              <a:rPr lang="en-US" sz="1100" dirty="0">
                <a:solidFill>
                  <a:srgbClr val="000000"/>
                </a:solidFill>
              </a:rPr>
              <a:t>W3:51%</a:t>
            </a:r>
          </a:p>
          <a:p>
            <a:pPr defTabSz="911032"/>
            <a:r>
              <a:rPr lang="en-US" sz="1100" dirty="0">
                <a:solidFill>
                  <a:srgbClr val="000000"/>
                </a:solidFill>
              </a:rPr>
              <a:t>W2:53%</a:t>
            </a:r>
          </a:p>
          <a:p>
            <a:pPr defTabSz="911032"/>
            <a:r>
              <a:rPr lang="en-US" sz="1100" dirty="0">
                <a:solidFill>
                  <a:srgbClr val="000000"/>
                </a:solidFill>
              </a:rPr>
              <a:t>W1:50%</a:t>
            </a:r>
          </a:p>
        </p:txBody>
      </p:sp>
    </p:spTree>
    <p:extLst>
      <p:ext uri="{BB962C8B-B14F-4D97-AF65-F5344CB8AC3E}">
        <p14:creationId xmlns:p14="http://schemas.microsoft.com/office/powerpoint/2010/main" xmlns="" val="331045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sc0P2lYeUam6ZyL53RFx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sc0P2lYeUam6ZyL53RFxA"/>
</p:tagLst>
</file>

<file path=ppt/theme/theme1.xml><?xml version="1.0" encoding="utf-8"?>
<a:theme xmlns:a="http://schemas.openxmlformats.org/drawingml/2006/main" name="Presentation Opener">
  <a:themeElements>
    <a:clrScheme name="SmartGrid Presentation">
      <a:dk1>
        <a:srgbClr val="F7941D"/>
      </a:dk1>
      <a:lt1>
        <a:srgbClr val="00ADEF"/>
      </a:lt1>
      <a:dk2>
        <a:srgbClr val="0D2B75"/>
      </a:dk2>
      <a:lt2>
        <a:srgbClr val="B3C935"/>
      </a:lt2>
      <a:accent1>
        <a:srgbClr val="4D4D4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0_Intro_Closing Slides">
  <a:themeElements>
    <a:clrScheme name="SmartGrid Presentation">
      <a:dk1>
        <a:srgbClr val="F7941D"/>
      </a:dk1>
      <a:lt1>
        <a:srgbClr val="00ADEF"/>
      </a:lt1>
      <a:dk2>
        <a:srgbClr val="0D2B75"/>
      </a:dk2>
      <a:lt2>
        <a:srgbClr val="B3C935"/>
      </a:lt2>
      <a:accent1>
        <a:srgbClr val="4D4D4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50"/>
        </a:solidFill>
        <a:ln>
          <a:solidFill>
            <a:schemeClr val="accent4"/>
          </a:solidFill>
        </a:ln>
        <a:effectLst/>
      </a:spPr>
      <a:bodyPr rtlCol="0" anchor="ctr"/>
      <a:lstStyle>
        <a:defPPr algn="ctr">
          <a:defRPr dirty="0" smtClean="0">
            <a:solidFill>
              <a:schemeClr val="accent2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emes">
  <a:themeElements>
    <a:clrScheme name="SmartGrid Presentation">
      <a:dk1>
        <a:srgbClr val="F7941D"/>
      </a:dk1>
      <a:lt1>
        <a:srgbClr val="00ADEF"/>
      </a:lt1>
      <a:dk2>
        <a:srgbClr val="0D2B75"/>
      </a:dk2>
      <a:lt2>
        <a:srgbClr val="B3C935"/>
      </a:lt2>
      <a:accent1>
        <a:srgbClr val="4D4D4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J.D. Power 2013 Study">
  <a:themeElements>
    <a:clrScheme name="JDPower Color Scheme">
      <a:dk1>
        <a:sysClr val="windowText" lastClr="000000"/>
      </a:dk1>
      <a:lt1>
        <a:sysClr val="window" lastClr="FFFFFF"/>
      </a:lt1>
      <a:dk2>
        <a:srgbClr val="646464"/>
      </a:dk2>
      <a:lt2>
        <a:srgbClr val="B0B0B0"/>
      </a:lt2>
      <a:accent1>
        <a:srgbClr val="005776"/>
      </a:accent1>
      <a:accent2>
        <a:srgbClr val="6BA539"/>
      </a:accent2>
      <a:accent3>
        <a:srgbClr val="E87722"/>
      </a:accent3>
      <a:accent4>
        <a:srgbClr val="A05EB5"/>
      </a:accent4>
      <a:accent5>
        <a:srgbClr val="00A9E0"/>
      </a:accent5>
      <a:accent6>
        <a:srgbClr val="E31837"/>
      </a:accent6>
      <a:hlink>
        <a:srgbClr val="005776"/>
      </a:hlink>
      <a:folHlink>
        <a:srgbClr val="7F7F7F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SmartGrid Presentation">
    <a:dk1>
      <a:srgbClr val="F7941D"/>
    </a:dk1>
    <a:lt1>
      <a:srgbClr val="00ADEF"/>
    </a:lt1>
    <a:dk2>
      <a:srgbClr val="0D2B75"/>
    </a:dk2>
    <a:lt2>
      <a:srgbClr val="B3C935"/>
    </a:lt2>
    <a:accent1>
      <a:srgbClr val="4D4D4F"/>
    </a:accent1>
    <a:accent2>
      <a:srgbClr val="FFFFFF"/>
    </a:accent2>
    <a:accent3>
      <a:srgbClr val="FFFFFF"/>
    </a:accent3>
    <a:accent4>
      <a:srgbClr val="FFFFFF"/>
    </a:accent4>
    <a:accent5>
      <a:srgbClr val="FFFFFF"/>
    </a:accent5>
    <a:accent6>
      <a:srgbClr val="FFFFFF"/>
    </a:accent6>
    <a:hlink>
      <a:srgbClr val="FFFFFF"/>
    </a:hlink>
    <a:folHlink>
      <a:srgbClr val="FFFFFF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13546</TotalTime>
  <Words>615</Words>
  <Application>Microsoft Office PowerPoint</Application>
  <PresentationFormat>On-screen Show (4:3)</PresentationFormat>
  <Paragraphs>126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Presentation Opener</vt:lpstr>
      <vt:lpstr>0_Intro_Closing Slides</vt:lpstr>
      <vt:lpstr>Themes</vt:lpstr>
      <vt:lpstr>1_J.D. Power 2013 Study</vt:lpstr>
      <vt:lpstr> New york state symposium</vt:lpstr>
      <vt:lpstr>Why Change is Coming: Megatrends</vt:lpstr>
      <vt:lpstr>Slide 3</vt:lpstr>
      <vt:lpstr>Slide 4</vt:lpstr>
      <vt:lpstr>Slide 5</vt:lpstr>
      <vt:lpstr>Slide 6</vt:lpstr>
      <vt:lpstr>Slide 7</vt:lpstr>
      <vt:lpstr>Slide 8</vt:lpstr>
      <vt:lpstr>Low Awareness Of Smart Grid/Meter Term Or Concept</vt:lpstr>
      <vt:lpstr>Slide 10</vt:lpstr>
      <vt:lpstr>Interest In Programs Varies By Segment.</vt:lpstr>
      <vt:lpstr>The More Consumers Know,  The More They Like</vt:lpstr>
      <vt:lpstr>Engagement Boosts Customer Satisfaction</vt:lpstr>
      <vt:lpstr>Smart Grid Consumer Collaborative </vt:lpstr>
    </vt:vector>
  </TitlesOfParts>
  <Company>Yale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Rachel Smith</dc:creator>
  <cp:lastModifiedBy>admin-jjg</cp:lastModifiedBy>
  <cp:revision>537</cp:revision>
  <cp:lastPrinted>2011-11-29T21:27:04Z</cp:lastPrinted>
  <dcterms:created xsi:type="dcterms:W3CDTF">2011-10-01T15:51:40Z</dcterms:created>
  <dcterms:modified xsi:type="dcterms:W3CDTF">2014-05-21T20:03:04Z</dcterms:modified>
</cp:coreProperties>
</file>