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341" r:id="rId3"/>
    <p:sldId id="345" r:id="rId4"/>
    <p:sldId id="342" r:id="rId5"/>
    <p:sldId id="343" r:id="rId6"/>
    <p:sldId id="344"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929D"/>
    <a:srgbClr val="4A5C88"/>
    <a:srgbClr val="1D8141"/>
    <a:srgbClr val="23994D"/>
    <a:srgbClr val="249D50"/>
    <a:srgbClr val="1D6269"/>
    <a:srgbClr val="FF9933"/>
    <a:srgbClr val="FFAF97"/>
    <a:srgbClr val="C3CBDF"/>
    <a:srgbClr val="51649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571" autoAdjust="0"/>
  </p:normalViewPr>
  <p:slideViewPr>
    <p:cSldViewPr>
      <p:cViewPr varScale="1">
        <p:scale>
          <a:sx n="33" d="100"/>
          <a:sy n="33" d="100"/>
        </p:scale>
        <p:origin x="-90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570F3D-07EC-4F33-ABA3-930F593CB31A}"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US"/>
        </a:p>
      </dgm:t>
    </dgm:pt>
    <dgm:pt modelId="{BBB2B884-8A73-4EF2-8FD8-4A25E169F7EA}">
      <dgm:prSet phldrT="[Text]"/>
      <dgm:spPr/>
      <dgm:t>
        <a:bodyPr/>
        <a:lstStyle/>
        <a:p>
          <a:r>
            <a:rPr lang="en-US" b="1" dirty="0" smtClean="0">
              <a:solidFill>
                <a:schemeClr val="tx2">
                  <a:lumMod val="50000"/>
                </a:schemeClr>
              </a:solidFill>
              <a:latin typeface="Times New Roman" pitchFamily="18" charset="0"/>
              <a:cs typeface="Times New Roman" pitchFamily="18" charset="0"/>
            </a:rPr>
            <a:t>Power </a:t>
          </a:r>
          <a:r>
            <a:rPr lang="en-US" b="1" dirty="0">
              <a:solidFill>
                <a:schemeClr val="tx2">
                  <a:lumMod val="50000"/>
                </a:schemeClr>
              </a:solidFill>
              <a:latin typeface="Times New Roman" pitchFamily="18" charset="0"/>
              <a:cs typeface="Times New Roman" pitchFamily="18" charset="0"/>
            </a:rPr>
            <a:t>System </a:t>
          </a:r>
          <a:r>
            <a:rPr lang="en-US" b="1" dirty="0" smtClean="0">
              <a:solidFill>
                <a:schemeClr val="tx2">
                  <a:lumMod val="50000"/>
                </a:schemeClr>
              </a:solidFill>
              <a:latin typeface="Times New Roman" pitchFamily="18" charset="0"/>
              <a:cs typeface="Times New Roman" pitchFamily="18" charset="0"/>
            </a:rPr>
            <a:t>Service Definitions</a:t>
          </a:r>
          <a:endParaRPr lang="en-US" b="1" dirty="0">
            <a:solidFill>
              <a:schemeClr val="tx2">
                <a:lumMod val="50000"/>
              </a:schemeClr>
            </a:solidFill>
            <a:latin typeface="Times New Roman" pitchFamily="18" charset="0"/>
            <a:cs typeface="Times New Roman" pitchFamily="18" charset="0"/>
          </a:endParaRPr>
        </a:p>
      </dgm:t>
    </dgm:pt>
    <dgm:pt modelId="{6B34E2AD-4E7A-48B9-A8BE-C1D97E54A8E6}" type="parTrans" cxnId="{1F1E3A0C-EF0F-4165-9CB5-A5C6DD767A0B}">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902EB495-5D38-4855-80BC-46FE723BED42}" type="sibTrans" cxnId="{1F1E3A0C-EF0F-4165-9CB5-A5C6DD767A0B}">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3EDE6204-BA96-4A16-80B2-649379EECAF8}">
      <dgm:prSet phldrT="[Text]" custT="1"/>
      <dgm:spPr/>
      <dgm:t>
        <a:bodyPr/>
        <a:lstStyle/>
        <a:p>
          <a:r>
            <a:rPr lang="en-US" sz="1400" b="1" dirty="0">
              <a:solidFill>
                <a:schemeClr val="tx2">
                  <a:lumMod val="50000"/>
                </a:schemeClr>
              </a:solidFill>
              <a:latin typeface="Times New Roman" pitchFamily="18" charset="0"/>
              <a:cs typeface="Times New Roman" pitchFamily="18" charset="0"/>
            </a:rPr>
            <a:t>Revenue Availability</a:t>
          </a:r>
        </a:p>
      </dgm:t>
    </dgm:pt>
    <dgm:pt modelId="{73C09100-FC73-4611-87B1-ECDF06ECFFF0}" type="parTrans" cxnId="{A113746A-C47F-479A-8D57-95B40589F69B}">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95FF0A0E-1713-4F31-9DDB-DAF0522B2A58}" type="sibTrans" cxnId="{A113746A-C47F-479A-8D57-95B40589F69B}">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37C89C77-0E1E-41E9-906F-EADD675EC1E6}">
      <dgm:prSet phldrT="[Text]" custT="1"/>
      <dgm:spPr/>
      <dgm:t>
        <a:bodyPr/>
        <a:lstStyle/>
        <a:p>
          <a:r>
            <a:rPr lang="en-US" sz="1400" b="1" dirty="0">
              <a:solidFill>
                <a:schemeClr val="tx2">
                  <a:lumMod val="50000"/>
                </a:schemeClr>
              </a:solidFill>
              <a:latin typeface="Times New Roman" pitchFamily="18" charset="0"/>
              <a:cs typeface="Times New Roman" pitchFamily="18" charset="0"/>
            </a:rPr>
            <a:t>Attributes of </a:t>
          </a:r>
          <a:r>
            <a:rPr lang="en-US" sz="1400" b="1" dirty="0" err="1" smtClean="0">
              <a:solidFill>
                <a:schemeClr val="tx2">
                  <a:lumMod val="50000"/>
                </a:schemeClr>
              </a:solidFill>
              <a:latin typeface="Times New Roman" pitchFamily="18" charset="0"/>
              <a:cs typeface="Times New Roman" pitchFamily="18" charset="0"/>
            </a:rPr>
            <a:t>Perfor-mance</a:t>
          </a:r>
          <a:endParaRPr lang="en-US" sz="1400" b="1" dirty="0">
            <a:solidFill>
              <a:schemeClr val="tx2">
                <a:lumMod val="50000"/>
              </a:schemeClr>
            </a:solidFill>
            <a:latin typeface="Times New Roman" pitchFamily="18" charset="0"/>
            <a:cs typeface="Times New Roman" pitchFamily="18" charset="0"/>
          </a:endParaRPr>
        </a:p>
      </dgm:t>
    </dgm:pt>
    <dgm:pt modelId="{D9EA909C-C087-406C-B1E0-E835574FD660}" type="parTrans" cxnId="{B95B40B7-32FF-4579-B4C9-851B75B79BEC}">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536CA30E-2A35-4F31-BAD9-9F301EC0D7E8}" type="sibTrans" cxnId="{B95B40B7-32FF-4579-B4C9-851B75B79BEC}">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86F65A46-25A1-46AA-9E57-49B1348E18B8}">
      <dgm:prSet phldrT="[Text]" custT="1"/>
      <dgm:spPr/>
      <dgm:t>
        <a:bodyPr lIns="0" rIns="0"/>
        <a:lstStyle/>
        <a:p>
          <a:r>
            <a:rPr lang="en-US" sz="1400" b="1" dirty="0">
              <a:solidFill>
                <a:schemeClr val="tx2">
                  <a:lumMod val="50000"/>
                </a:schemeClr>
              </a:solidFill>
              <a:latin typeface="Times New Roman" pitchFamily="18" charset="0"/>
              <a:cs typeface="Times New Roman" pitchFamily="18" charset="0"/>
            </a:rPr>
            <a:t>Enabling </a:t>
          </a:r>
          <a:r>
            <a:rPr lang="en-US" sz="1400" b="1" dirty="0" smtClean="0">
              <a:solidFill>
                <a:schemeClr val="tx2">
                  <a:lumMod val="50000"/>
                </a:schemeClr>
              </a:solidFill>
              <a:latin typeface="Times New Roman" pitchFamily="18" charset="0"/>
              <a:cs typeface="Times New Roman" pitchFamily="18" charset="0"/>
            </a:rPr>
            <a:t>Infra-structure</a:t>
          </a:r>
          <a:endParaRPr lang="en-US" sz="1400" b="1" dirty="0">
            <a:solidFill>
              <a:schemeClr val="tx2">
                <a:lumMod val="50000"/>
              </a:schemeClr>
            </a:solidFill>
            <a:latin typeface="Times New Roman" pitchFamily="18" charset="0"/>
            <a:cs typeface="Times New Roman" pitchFamily="18" charset="0"/>
          </a:endParaRPr>
        </a:p>
      </dgm:t>
    </dgm:pt>
    <dgm:pt modelId="{46F6461F-CF50-4000-AB7D-B6D9316B73B4}" type="parTrans" cxnId="{E25C6FF5-45F7-4201-9C79-6953E7548D94}">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4DDAFDAA-7CC3-4F8D-8775-61E554274899}" type="sibTrans" cxnId="{E25C6FF5-45F7-4201-9C79-6953E7548D94}">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1FE7014B-87D2-4184-AF97-8BD9D17C51E9}">
      <dgm:prSet phldrT="[Text]" custT="1"/>
      <dgm:spPr/>
      <dgm:t>
        <a:bodyPr/>
        <a:lstStyle/>
        <a:p>
          <a:r>
            <a:rPr lang="en-US" sz="1400" b="1" dirty="0">
              <a:solidFill>
                <a:schemeClr val="tx2">
                  <a:lumMod val="50000"/>
                </a:schemeClr>
              </a:solidFill>
              <a:latin typeface="Times New Roman" pitchFamily="18" charset="0"/>
              <a:cs typeface="Times New Roman" pitchFamily="18" charset="0"/>
            </a:rPr>
            <a:t>Program Providers</a:t>
          </a:r>
        </a:p>
      </dgm:t>
    </dgm:pt>
    <dgm:pt modelId="{70F26577-3F95-40A6-9DD4-237485547F91}" type="parTrans" cxnId="{179315A1-C6E0-4A4F-91E9-BB93B6D6211A}">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419B4360-5979-4EAB-86D7-9104F3449C6B}" type="sibTrans" cxnId="{179315A1-C6E0-4A4F-91E9-BB93B6D6211A}">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CA5EE16A-B032-4C45-A5CB-CD085D43661C}">
      <dgm:prSet custT="1"/>
      <dgm:spPr/>
      <dgm:t>
        <a:bodyPr/>
        <a:lstStyle/>
        <a:p>
          <a:r>
            <a:rPr lang="en-US" sz="1400" b="1">
              <a:solidFill>
                <a:schemeClr val="tx2">
                  <a:lumMod val="50000"/>
                </a:schemeClr>
              </a:solidFill>
              <a:latin typeface="Times New Roman" pitchFamily="18" charset="0"/>
              <a:cs typeface="Times New Roman" pitchFamily="18" charset="0"/>
            </a:rPr>
            <a:t>Revenue Capture</a:t>
          </a:r>
        </a:p>
      </dgm:t>
    </dgm:pt>
    <dgm:pt modelId="{9B6E9526-FC6B-401A-B5EF-617ED07BC956}" type="parTrans" cxnId="{7077FDDB-DCE3-4C94-9123-929A04FFC027}">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4D9E7A54-972A-4C08-A38C-8E393D9824FF}" type="sibTrans" cxnId="{7077FDDB-DCE3-4C94-9123-929A04FFC027}">
      <dgm:prSet/>
      <dgm:spPr/>
      <dgm:t>
        <a:bodyPr/>
        <a:lstStyle/>
        <a:p>
          <a:endParaRPr lang="en-US" b="1">
            <a:solidFill>
              <a:schemeClr val="tx2">
                <a:lumMod val="50000"/>
              </a:schemeClr>
            </a:solidFill>
            <a:latin typeface="Times New Roman" pitchFamily="18" charset="0"/>
            <a:cs typeface="Times New Roman" pitchFamily="18" charset="0"/>
          </a:endParaRPr>
        </a:p>
      </dgm:t>
    </dgm:pt>
    <dgm:pt modelId="{23AB6724-4BD6-4EE2-B5B3-D53E8DDEED56}" type="pres">
      <dgm:prSet presAssocID="{81570F3D-07EC-4F33-ABA3-930F593CB31A}" presName="composite" presStyleCnt="0">
        <dgm:presLayoutVars>
          <dgm:chMax val="1"/>
          <dgm:dir/>
          <dgm:resizeHandles val="exact"/>
        </dgm:presLayoutVars>
      </dgm:prSet>
      <dgm:spPr/>
      <dgm:t>
        <a:bodyPr/>
        <a:lstStyle/>
        <a:p>
          <a:endParaRPr lang="en-US"/>
        </a:p>
      </dgm:t>
    </dgm:pt>
    <dgm:pt modelId="{1D32559A-E04F-4377-BB48-D7EBA6196453}" type="pres">
      <dgm:prSet presAssocID="{81570F3D-07EC-4F33-ABA3-930F593CB31A}" presName="radial" presStyleCnt="0">
        <dgm:presLayoutVars>
          <dgm:animLvl val="ctr"/>
        </dgm:presLayoutVars>
      </dgm:prSet>
      <dgm:spPr/>
      <dgm:t>
        <a:bodyPr/>
        <a:lstStyle/>
        <a:p>
          <a:endParaRPr lang="en-US"/>
        </a:p>
      </dgm:t>
    </dgm:pt>
    <dgm:pt modelId="{076B5DB7-440A-434C-9593-F81FBF387625}" type="pres">
      <dgm:prSet presAssocID="{BBB2B884-8A73-4EF2-8FD8-4A25E169F7EA}" presName="centerShape" presStyleLbl="vennNode1" presStyleIdx="0" presStyleCnt="6"/>
      <dgm:spPr/>
      <dgm:t>
        <a:bodyPr/>
        <a:lstStyle/>
        <a:p>
          <a:endParaRPr lang="en-US"/>
        </a:p>
      </dgm:t>
    </dgm:pt>
    <dgm:pt modelId="{CE04AC67-1394-46B4-980C-5EFC3A7E5DA6}" type="pres">
      <dgm:prSet presAssocID="{3EDE6204-BA96-4A16-80B2-649379EECAF8}" presName="node" presStyleLbl="vennNode1" presStyleIdx="1" presStyleCnt="6">
        <dgm:presLayoutVars>
          <dgm:bulletEnabled val="1"/>
        </dgm:presLayoutVars>
      </dgm:prSet>
      <dgm:spPr/>
      <dgm:t>
        <a:bodyPr/>
        <a:lstStyle/>
        <a:p>
          <a:endParaRPr lang="en-US"/>
        </a:p>
      </dgm:t>
    </dgm:pt>
    <dgm:pt modelId="{2FC42A30-BC78-4810-A4D7-5CF179D88E79}" type="pres">
      <dgm:prSet presAssocID="{37C89C77-0E1E-41E9-906F-EADD675EC1E6}" presName="node" presStyleLbl="vennNode1" presStyleIdx="2" presStyleCnt="6">
        <dgm:presLayoutVars>
          <dgm:bulletEnabled val="1"/>
        </dgm:presLayoutVars>
      </dgm:prSet>
      <dgm:spPr/>
      <dgm:t>
        <a:bodyPr/>
        <a:lstStyle/>
        <a:p>
          <a:endParaRPr lang="en-US"/>
        </a:p>
      </dgm:t>
    </dgm:pt>
    <dgm:pt modelId="{A6C73FD5-D042-4A90-A6D3-761F69B92D2A}" type="pres">
      <dgm:prSet presAssocID="{86F65A46-25A1-46AA-9E57-49B1348E18B8}" presName="node" presStyleLbl="vennNode1" presStyleIdx="3" presStyleCnt="6">
        <dgm:presLayoutVars>
          <dgm:bulletEnabled val="1"/>
        </dgm:presLayoutVars>
      </dgm:prSet>
      <dgm:spPr/>
      <dgm:t>
        <a:bodyPr/>
        <a:lstStyle/>
        <a:p>
          <a:endParaRPr lang="en-US"/>
        </a:p>
      </dgm:t>
    </dgm:pt>
    <dgm:pt modelId="{DCE810A3-AA9D-4AFF-8C6C-760F511D8785}" type="pres">
      <dgm:prSet presAssocID="{1FE7014B-87D2-4184-AF97-8BD9D17C51E9}" presName="node" presStyleLbl="vennNode1" presStyleIdx="4" presStyleCnt="6">
        <dgm:presLayoutVars>
          <dgm:bulletEnabled val="1"/>
        </dgm:presLayoutVars>
      </dgm:prSet>
      <dgm:spPr/>
      <dgm:t>
        <a:bodyPr/>
        <a:lstStyle/>
        <a:p>
          <a:endParaRPr lang="en-US"/>
        </a:p>
      </dgm:t>
    </dgm:pt>
    <dgm:pt modelId="{EEA6181C-201F-4BA1-A537-90200B224BD0}" type="pres">
      <dgm:prSet presAssocID="{CA5EE16A-B032-4C45-A5CB-CD085D43661C}" presName="node" presStyleLbl="vennNode1" presStyleIdx="5" presStyleCnt="6">
        <dgm:presLayoutVars>
          <dgm:bulletEnabled val="1"/>
        </dgm:presLayoutVars>
      </dgm:prSet>
      <dgm:spPr/>
      <dgm:t>
        <a:bodyPr/>
        <a:lstStyle/>
        <a:p>
          <a:endParaRPr lang="en-US"/>
        </a:p>
      </dgm:t>
    </dgm:pt>
  </dgm:ptLst>
  <dgm:cxnLst>
    <dgm:cxn modelId="{B95B40B7-32FF-4579-B4C9-851B75B79BEC}" srcId="{BBB2B884-8A73-4EF2-8FD8-4A25E169F7EA}" destId="{37C89C77-0E1E-41E9-906F-EADD675EC1E6}" srcOrd="1" destOrd="0" parTransId="{D9EA909C-C087-406C-B1E0-E835574FD660}" sibTransId="{536CA30E-2A35-4F31-BAD9-9F301EC0D7E8}"/>
    <dgm:cxn modelId="{BF9E26D3-8D21-4B4B-A8AE-89AE6941474B}" type="presOf" srcId="{81570F3D-07EC-4F33-ABA3-930F593CB31A}" destId="{23AB6724-4BD6-4EE2-B5B3-D53E8DDEED56}" srcOrd="0" destOrd="0" presId="urn:microsoft.com/office/officeart/2005/8/layout/radial3"/>
    <dgm:cxn modelId="{A113746A-C47F-479A-8D57-95B40589F69B}" srcId="{BBB2B884-8A73-4EF2-8FD8-4A25E169F7EA}" destId="{3EDE6204-BA96-4A16-80B2-649379EECAF8}" srcOrd="0" destOrd="0" parTransId="{73C09100-FC73-4611-87B1-ECDF06ECFFF0}" sibTransId="{95FF0A0E-1713-4F31-9DDB-DAF0522B2A58}"/>
    <dgm:cxn modelId="{ECE4A1B6-1E8D-4B1E-84A8-5F4BEB801623}" type="presOf" srcId="{1FE7014B-87D2-4184-AF97-8BD9D17C51E9}" destId="{DCE810A3-AA9D-4AFF-8C6C-760F511D8785}" srcOrd="0" destOrd="0" presId="urn:microsoft.com/office/officeart/2005/8/layout/radial3"/>
    <dgm:cxn modelId="{3A6D1528-E827-4F11-96FF-CAA332D07159}" type="presOf" srcId="{BBB2B884-8A73-4EF2-8FD8-4A25E169F7EA}" destId="{076B5DB7-440A-434C-9593-F81FBF387625}" srcOrd="0" destOrd="0" presId="urn:microsoft.com/office/officeart/2005/8/layout/radial3"/>
    <dgm:cxn modelId="{1F1E3A0C-EF0F-4165-9CB5-A5C6DD767A0B}" srcId="{81570F3D-07EC-4F33-ABA3-930F593CB31A}" destId="{BBB2B884-8A73-4EF2-8FD8-4A25E169F7EA}" srcOrd="0" destOrd="0" parTransId="{6B34E2AD-4E7A-48B9-A8BE-C1D97E54A8E6}" sibTransId="{902EB495-5D38-4855-80BC-46FE723BED42}"/>
    <dgm:cxn modelId="{FF7B847F-8095-4A7A-A3EB-E84FB63C6DD4}" type="presOf" srcId="{3EDE6204-BA96-4A16-80B2-649379EECAF8}" destId="{CE04AC67-1394-46B4-980C-5EFC3A7E5DA6}" srcOrd="0" destOrd="0" presId="urn:microsoft.com/office/officeart/2005/8/layout/radial3"/>
    <dgm:cxn modelId="{179315A1-C6E0-4A4F-91E9-BB93B6D6211A}" srcId="{BBB2B884-8A73-4EF2-8FD8-4A25E169F7EA}" destId="{1FE7014B-87D2-4184-AF97-8BD9D17C51E9}" srcOrd="3" destOrd="0" parTransId="{70F26577-3F95-40A6-9DD4-237485547F91}" sibTransId="{419B4360-5979-4EAB-86D7-9104F3449C6B}"/>
    <dgm:cxn modelId="{E25C6FF5-45F7-4201-9C79-6953E7548D94}" srcId="{BBB2B884-8A73-4EF2-8FD8-4A25E169F7EA}" destId="{86F65A46-25A1-46AA-9E57-49B1348E18B8}" srcOrd="2" destOrd="0" parTransId="{46F6461F-CF50-4000-AB7D-B6D9316B73B4}" sibTransId="{4DDAFDAA-7CC3-4F8D-8775-61E554274899}"/>
    <dgm:cxn modelId="{52230E9A-F7C9-4895-9222-B8E511F9A617}" type="presOf" srcId="{86F65A46-25A1-46AA-9E57-49B1348E18B8}" destId="{A6C73FD5-D042-4A90-A6D3-761F69B92D2A}" srcOrd="0" destOrd="0" presId="urn:microsoft.com/office/officeart/2005/8/layout/radial3"/>
    <dgm:cxn modelId="{7F93B816-CABC-4934-B6DB-149EBA652382}" type="presOf" srcId="{CA5EE16A-B032-4C45-A5CB-CD085D43661C}" destId="{EEA6181C-201F-4BA1-A537-90200B224BD0}" srcOrd="0" destOrd="0" presId="urn:microsoft.com/office/officeart/2005/8/layout/radial3"/>
    <dgm:cxn modelId="{7077FDDB-DCE3-4C94-9123-929A04FFC027}" srcId="{BBB2B884-8A73-4EF2-8FD8-4A25E169F7EA}" destId="{CA5EE16A-B032-4C45-A5CB-CD085D43661C}" srcOrd="4" destOrd="0" parTransId="{9B6E9526-FC6B-401A-B5EF-617ED07BC956}" sibTransId="{4D9E7A54-972A-4C08-A38C-8E393D9824FF}"/>
    <dgm:cxn modelId="{DFD4BBF8-7DEB-4A27-87F4-F53C5FA500D0}" type="presOf" srcId="{37C89C77-0E1E-41E9-906F-EADD675EC1E6}" destId="{2FC42A30-BC78-4810-A4D7-5CF179D88E79}" srcOrd="0" destOrd="0" presId="urn:microsoft.com/office/officeart/2005/8/layout/radial3"/>
    <dgm:cxn modelId="{0CE074C1-2654-4CE5-AB4B-B1A27794AC8C}" type="presParOf" srcId="{23AB6724-4BD6-4EE2-B5B3-D53E8DDEED56}" destId="{1D32559A-E04F-4377-BB48-D7EBA6196453}" srcOrd="0" destOrd="0" presId="urn:microsoft.com/office/officeart/2005/8/layout/radial3"/>
    <dgm:cxn modelId="{BF5A4355-2991-4A93-8141-703897EB3C4A}" type="presParOf" srcId="{1D32559A-E04F-4377-BB48-D7EBA6196453}" destId="{076B5DB7-440A-434C-9593-F81FBF387625}" srcOrd="0" destOrd="0" presId="urn:microsoft.com/office/officeart/2005/8/layout/radial3"/>
    <dgm:cxn modelId="{CD190C72-AB43-4E7D-AAAE-95162ED07C3F}" type="presParOf" srcId="{1D32559A-E04F-4377-BB48-D7EBA6196453}" destId="{CE04AC67-1394-46B4-980C-5EFC3A7E5DA6}" srcOrd="1" destOrd="0" presId="urn:microsoft.com/office/officeart/2005/8/layout/radial3"/>
    <dgm:cxn modelId="{1E491ECB-96E6-45AB-89CE-16ED93296AB6}" type="presParOf" srcId="{1D32559A-E04F-4377-BB48-D7EBA6196453}" destId="{2FC42A30-BC78-4810-A4D7-5CF179D88E79}" srcOrd="2" destOrd="0" presId="urn:microsoft.com/office/officeart/2005/8/layout/radial3"/>
    <dgm:cxn modelId="{7A60B631-0D9F-4E5D-BE85-DC6715D37E74}" type="presParOf" srcId="{1D32559A-E04F-4377-BB48-D7EBA6196453}" destId="{A6C73FD5-D042-4A90-A6D3-761F69B92D2A}" srcOrd="3" destOrd="0" presId="urn:microsoft.com/office/officeart/2005/8/layout/radial3"/>
    <dgm:cxn modelId="{D3EBAC77-6B2C-45A0-A7AB-F481B3C51732}" type="presParOf" srcId="{1D32559A-E04F-4377-BB48-D7EBA6196453}" destId="{DCE810A3-AA9D-4AFF-8C6C-760F511D8785}" srcOrd="4" destOrd="0" presId="urn:microsoft.com/office/officeart/2005/8/layout/radial3"/>
    <dgm:cxn modelId="{7EF3F527-952A-49A8-B7BD-91C47CF8BA37}" type="presParOf" srcId="{1D32559A-E04F-4377-BB48-D7EBA6196453}" destId="{EEA6181C-201F-4BA1-A537-90200B224BD0}" srcOrd="5" destOrd="0" presId="urn:microsoft.com/office/officeart/2005/8/layout/radial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76B5DB7-440A-434C-9593-F81FBF387625}">
      <dsp:nvSpPr>
        <dsp:cNvPr id="0" name=""/>
        <dsp:cNvSpPr/>
      </dsp:nvSpPr>
      <dsp:spPr>
        <a:xfrm>
          <a:off x="1085403" y="1134468"/>
          <a:ext cx="2629792" cy="2629792"/>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38100" tIns="38100" rIns="38100" bIns="38100" numCol="1" spcCol="1270" anchor="ctr" anchorCtr="0">
          <a:noAutofit/>
        </a:bodyPr>
        <a:lstStyle/>
        <a:p>
          <a:pPr lvl="0" algn="ctr" defTabSz="1333500">
            <a:lnSpc>
              <a:spcPct val="90000"/>
            </a:lnSpc>
            <a:spcBef>
              <a:spcPct val="0"/>
            </a:spcBef>
            <a:spcAft>
              <a:spcPct val="35000"/>
            </a:spcAft>
          </a:pPr>
          <a:r>
            <a:rPr lang="en-US" sz="3000" b="1" kern="1200" dirty="0" smtClean="0">
              <a:solidFill>
                <a:schemeClr val="tx2">
                  <a:lumMod val="50000"/>
                </a:schemeClr>
              </a:solidFill>
              <a:latin typeface="Times New Roman" pitchFamily="18" charset="0"/>
              <a:cs typeface="Times New Roman" pitchFamily="18" charset="0"/>
            </a:rPr>
            <a:t>Power </a:t>
          </a:r>
          <a:r>
            <a:rPr lang="en-US" sz="3000" b="1" kern="1200" dirty="0">
              <a:solidFill>
                <a:schemeClr val="tx2">
                  <a:lumMod val="50000"/>
                </a:schemeClr>
              </a:solidFill>
              <a:latin typeface="Times New Roman" pitchFamily="18" charset="0"/>
              <a:cs typeface="Times New Roman" pitchFamily="18" charset="0"/>
            </a:rPr>
            <a:t>System </a:t>
          </a:r>
          <a:r>
            <a:rPr lang="en-US" sz="3000" b="1" kern="1200" dirty="0" smtClean="0">
              <a:solidFill>
                <a:schemeClr val="tx2">
                  <a:lumMod val="50000"/>
                </a:schemeClr>
              </a:solidFill>
              <a:latin typeface="Times New Roman" pitchFamily="18" charset="0"/>
              <a:cs typeface="Times New Roman" pitchFamily="18" charset="0"/>
            </a:rPr>
            <a:t>Service Definitions</a:t>
          </a:r>
          <a:endParaRPr lang="en-US" sz="3000" b="1" kern="1200" dirty="0">
            <a:solidFill>
              <a:schemeClr val="tx2">
                <a:lumMod val="50000"/>
              </a:schemeClr>
            </a:solidFill>
            <a:latin typeface="Times New Roman" pitchFamily="18" charset="0"/>
            <a:cs typeface="Times New Roman" pitchFamily="18" charset="0"/>
          </a:endParaRPr>
        </a:p>
      </dsp:txBody>
      <dsp:txXfrm>
        <a:off x="1085403" y="1134468"/>
        <a:ext cx="2629792" cy="2629792"/>
      </dsp:txXfrm>
    </dsp:sp>
    <dsp:sp modelId="{CE04AC67-1394-46B4-980C-5EFC3A7E5DA6}">
      <dsp:nvSpPr>
        <dsp:cNvPr id="0" name=""/>
        <dsp:cNvSpPr/>
      </dsp:nvSpPr>
      <dsp:spPr>
        <a:xfrm>
          <a:off x="1742851" y="81135"/>
          <a:ext cx="1314896" cy="131489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tx2">
                  <a:lumMod val="50000"/>
                </a:schemeClr>
              </a:solidFill>
              <a:latin typeface="Times New Roman" pitchFamily="18" charset="0"/>
              <a:cs typeface="Times New Roman" pitchFamily="18" charset="0"/>
            </a:rPr>
            <a:t>Revenue Availability</a:t>
          </a:r>
        </a:p>
      </dsp:txBody>
      <dsp:txXfrm>
        <a:off x="1742851" y="81135"/>
        <a:ext cx="1314896" cy="1314896"/>
      </dsp:txXfrm>
    </dsp:sp>
    <dsp:sp modelId="{2FC42A30-BC78-4810-A4D7-5CF179D88E79}">
      <dsp:nvSpPr>
        <dsp:cNvPr id="0" name=""/>
        <dsp:cNvSpPr/>
      </dsp:nvSpPr>
      <dsp:spPr>
        <a:xfrm>
          <a:off x="3369901" y="1263256"/>
          <a:ext cx="1314896" cy="131489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tx2">
                  <a:lumMod val="50000"/>
                </a:schemeClr>
              </a:solidFill>
              <a:latin typeface="Times New Roman" pitchFamily="18" charset="0"/>
              <a:cs typeface="Times New Roman" pitchFamily="18" charset="0"/>
            </a:rPr>
            <a:t>Attributes of </a:t>
          </a:r>
          <a:r>
            <a:rPr lang="en-US" sz="1400" b="1" kern="1200" dirty="0" err="1" smtClean="0">
              <a:solidFill>
                <a:schemeClr val="tx2">
                  <a:lumMod val="50000"/>
                </a:schemeClr>
              </a:solidFill>
              <a:latin typeface="Times New Roman" pitchFamily="18" charset="0"/>
              <a:cs typeface="Times New Roman" pitchFamily="18" charset="0"/>
            </a:rPr>
            <a:t>Perfor-mance</a:t>
          </a:r>
          <a:endParaRPr lang="en-US" sz="1400" b="1" kern="1200" dirty="0">
            <a:solidFill>
              <a:schemeClr val="tx2">
                <a:lumMod val="50000"/>
              </a:schemeClr>
            </a:solidFill>
            <a:latin typeface="Times New Roman" pitchFamily="18" charset="0"/>
            <a:cs typeface="Times New Roman" pitchFamily="18" charset="0"/>
          </a:endParaRPr>
        </a:p>
      </dsp:txBody>
      <dsp:txXfrm>
        <a:off x="3369901" y="1263256"/>
        <a:ext cx="1314896" cy="1314896"/>
      </dsp:txXfrm>
    </dsp:sp>
    <dsp:sp modelId="{A6C73FD5-D042-4A90-A6D3-761F69B92D2A}">
      <dsp:nvSpPr>
        <dsp:cNvPr id="0" name=""/>
        <dsp:cNvSpPr/>
      </dsp:nvSpPr>
      <dsp:spPr>
        <a:xfrm>
          <a:off x="2748423" y="3175968"/>
          <a:ext cx="1314896" cy="131489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17780" rIns="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tx2">
                  <a:lumMod val="50000"/>
                </a:schemeClr>
              </a:solidFill>
              <a:latin typeface="Times New Roman" pitchFamily="18" charset="0"/>
              <a:cs typeface="Times New Roman" pitchFamily="18" charset="0"/>
            </a:rPr>
            <a:t>Enabling </a:t>
          </a:r>
          <a:r>
            <a:rPr lang="en-US" sz="1400" b="1" kern="1200" dirty="0" smtClean="0">
              <a:solidFill>
                <a:schemeClr val="tx2">
                  <a:lumMod val="50000"/>
                </a:schemeClr>
              </a:solidFill>
              <a:latin typeface="Times New Roman" pitchFamily="18" charset="0"/>
              <a:cs typeface="Times New Roman" pitchFamily="18" charset="0"/>
            </a:rPr>
            <a:t>Infra-structure</a:t>
          </a:r>
          <a:endParaRPr lang="en-US" sz="1400" b="1" kern="1200" dirty="0">
            <a:solidFill>
              <a:schemeClr val="tx2">
                <a:lumMod val="50000"/>
              </a:schemeClr>
            </a:solidFill>
            <a:latin typeface="Times New Roman" pitchFamily="18" charset="0"/>
            <a:cs typeface="Times New Roman" pitchFamily="18" charset="0"/>
          </a:endParaRPr>
        </a:p>
      </dsp:txBody>
      <dsp:txXfrm>
        <a:off x="2748423" y="3175968"/>
        <a:ext cx="1314896" cy="1314896"/>
      </dsp:txXfrm>
    </dsp:sp>
    <dsp:sp modelId="{DCE810A3-AA9D-4AFF-8C6C-760F511D8785}">
      <dsp:nvSpPr>
        <dsp:cNvPr id="0" name=""/>
        <dsp:cNvSpPr/>
      </dsp:nvSpPr>
      <dsp:spPr>
        <a:xfrm>
          <a:off x="737279" y="3175968"/>
          <a:ext cx="1314896" cy="131489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a:solidFill>
                <a:schemeClr val="tx2">
                  <a:lumMod val="50000"/>
                </a:schemeClr>
              </a:solidFill>
              <a:latin typeface="Times New Roman" pitchFamily="18" charset="0"/>
              <a:cs typeface="Times New Roman" pitchFamily="18" charset="0"/>
            </a:rPr>
            <a:t>Program Providers</a:t>
          </a:r>
        </a:p>
      </dsp:txBody>
      <dsp:txXfrm>
        <a:off x="737279" y="3175968"/>
        <a:ext cx="1314896" cy="1314896"/>
      </dsp:txXfrm>
    </dsp:sp>
    <dsp:sp modelId="{EEA6181C-201F-4BA1-A537-90200B224BD0}">
      <dsp:nvSpPr>
        <dsp:cNvPr id="0" name=""/>
        <dsp:cNvSpPr/>
      </dsp:nvSpPr>
      <dsp:spPr>
        <a:xfrm>
          <a:off x="115801" y="1263256"/>
          <a:ext cx="1314896" cy="1314896"/>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a:solidFill>
                <a:schemeClr val="tx2">
                  <a:lumMod val="50000"/>
                </a:schemeClr>
              </a:solidFill>
              <a:latin typeface="Times New Roman" pitchFamily="18" charset="0"/>
              <a:cs typeface="Times New Roman" pitchFamily="18" charset="0"/>
            </a:rPr>
            <a:t>Revenue Capture</a:t>
          </a:r>
        </a:p>
      </dsp:txBody>
      <dsp:txXfrm>
        <a:off x="115801" y="1263256"/>
        <a:ext cx="1314896" cy="1314896"/>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C80F79-BB8C-4484-B2B9-71F636650AF5}" type="datetimeFigureOut">
              <a:rPr lang="en-US" smtClean="0"/>
              <a:pPr/>
              <a:t>5/21/2014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CEB984-4B6F-4DA8-8DBA-2237D9879CE6}" type="slidenum">
              <a:rPr lang="en-US" smtClean="0"/>
              <a:pPr/>
              <a:t>‹#›</a:t>
            </a:fld>
            <a:endParaRPr lang="en-US"/>
          </a:p>
        </p:txBody>
      </p:sp>
    </p:spTree>
    <p:extLst>
      <p:ext uri="{BB962C8B-B14F-4D97-AF65-F5344CB8AC3E}">
        <p14:creationId xmlns="" xmlns:p14="http://schemas.microsoft.com/office/powerpoint/2010/main" val="2765774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morning.  Thank you kindly</a:t>
            </a:r>
            <a:r>
              <a:rPr lang="en-US" baseline="0" dirty="0" smtClean="0"/>
              <a:t> for inviting me to speak today.  Although I work for Lawrence Berkeley National Laboratory, I perform my research from my home in the suburbs of Syracuse.  So I actually have a vested interest in the successful achievement of New York’s Reformed Energy Vision.  </a:t>
            </a:r>
          </a:p>
          <a:p>
            <a:endParaRPr lang="en-US" baseline="0" dirty="0" smtClean="0"/>
          </a:p>
          <a:p>
            <a:r>
              <a:rPr lang="en-US" baseline="0" dirty="0" smtClean="0"/>
              <a:t>Today I’d like to offer up my insights from recent research that has been performed with US DOE funding.  I’m going to provide a national perspective on issues pertaining to customers’ interest and ability to provide various forms of power system services, a crucial component of the REV.</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1</a:t>
            </a:fld>
            <a:endParaRPr lang="en-US"/>
          </a:p>
        </p:txBody>
      </p:sp>
    </p:spTree>
    <p:extLst>
      <p:ext uri="{BB962C8B-B14F-4D97-AF65-F5344CB8AC3E}">
        <p14:creationId xmlns="" xmlns:p14="http://schemas.microsoft.com/office/powerpoint/2010/main" val="1987479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REV’s</a:t>
            </a:r>
            <a:r>
              <a:rPr lang="en-US" baseline="0" dirty="0" smtClean="0"/>
              <a:t> success will hinge upon the ability for the state’s distribution utilities and third-party product and service providers to engage customers.  At present, the majority of the state’s residential and small commercial customers are simply UNENGAGED.  They generally are not participating in demand response programs and almost exclusively take service under rates that are time invariant.  If the goal is to engage these customers to more broadly participate in DR programs and time-based retail electric rates, research has shown electric utilities have a very short window each month to grab their attention – 6 minutes in fact.  Based on the experiences of 11 different utilities who directly engaged customers over the past several years to participate in a series of pricing pilots funded by DOE, key ways to use that time most effectively and efficiently are to: </a:t>
            </a:r>
          </a:p>
          <a:p>
            <a:pPr marL="228600" indent="-228600">
              <a:buAutoNum type="alphaLcParenR"/>
            </a:pPr>
            <a:r>
              <a:rPr lang="en-US" baseline="0" dirty="0" smtClean="0"/>
              <a:t>Understand what customers know about their electric system and what they want from it</a:t>
            </a:r>
          </a:p>
          <a:p>
            <a:pPr marL="228600" indent="-228600">
              <a:buAutoNum type="alphaLcParenR"/>
            </a:pPr>
            <a:r>
              <a:rPr lang="en-US" baseline="0" dirty="0" smtClean="0"/>
              <a:t>Develop an education curriculum to bridge these gaps.  It may be regional or service territory specific, but it must set the stage for what’s to come – a plethora of product and service offerings.  </a:t>
            </a:r>
          </a:p>
          <a:p>
            <a:pPr marL="228600" indent="-228600">
              <a:buAutoNum type="alphaLcParenR"/>
            </a:pPr>
            <a:r>
              <a:rPr lang="en-US" baseline="0" dirty="0" smtClean="0"/>
              <a:t>Perform market research so that a sales pitch for these new product and service offerings can be effective</a:t>
            </a:r>
          </a:p>
          <a:p>
            <a:pPr marL="228600" indent="-228600">
              <a:buAutoNum type="alphaLcParenR"/>
            </a:pPr>
            <a:r>
              <a:rPr lang="en-US" baseline="0" dirty="0" smtClean="0"/>
              <a:t>Set appropriate expectations concerning financial reward and level of effort required to provide or consume new products and services</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2</a:t>
            </a:fld>
            <a:endParaRPr lang="en-US"/>
          </a:p>
        </p:txBody>
      </p:sp>
    </p:spTree>
    <p:extLst>
      <p:ext uri="{BB962C8B-B14F-4D97-AF65-F5344CB8AC3E}">
        <p14:creationId xmlns="" xmlns:p14="http://schemas.microsoft.com/office/powerpoint/2010/main" val="3856736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a:t>
            </a:r>
            <a:r>
              <a:rPr lang="en-US" baseline="0" dirty="0" smtClean="0"/>
              <a:t> engaged, the vision includes a</a:t>
            </a:r>
            <a:r>
              <a:rPr lang="en-US" dirty="0" smtClean="0"/>
              <a:t>ll</a:t>
            </a:r>
            <a:r>
              <a:rPr lang="en-US" baseline="0" dirty="0" smtClean="0"/>
              <a:t> of New York State’s customers providing a wide array of bulk and distribution power system services.  At present, though, even the largest customers are finding barriers that keep them from participating in several of the newest bulk power system demand response services offered by the NYISO.   These barriers largely revolve around the definition of these services and the resulting market rules that dictate performance and enabling infrastructure requirements as well as the financial incentives for both end-use customers and program providers to pursue them.  This should serve as a cautionary tale as New York State embarks on an effort to engage customers to provide a variety of different distribution power system services that heretofore have never been provided by loads.  Just because you build it, doesn’t mean they will come.</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3</a:t>
            </a:fld>
            <a:endParaRPr lang="en-US"/>
          </a:p>
        </p:txBody>
      </p:sp>
    </p:spTree>
    <p:extLst>
      <p:ext uri="{BB962C8B-B14F-4D97-AF65-F5344CB8AC3E}">
        <p14:creationId xmlns="" xmlns:p14="http://schemas.microsoft.com/office/powerpoint/2010/main" val="602959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as a way of </a:t>
            </a:r>
            <a:r>
              <a:rPr lang="en-US" baseline="0" dirty="0" smtClean="0"/>
              <a:t>identifying these barriers and finding ways to overcome them, utilities can undertake pilots or studies that seek to offer the services in a small scale setting.  Such pilots will enable the state’s utilities to learn what works and what doesn’t in order to ensure full-scale roll-outs are successful.  A few examples of this can be drawn from the Department of Energy’s Smart Grid Investment Grant program’s consumer behavior studies.  </a:t>
            </a:r>
          </a:p>
          <a:p>
            <a:endParaRPr lang="en-US" baseline="0" dirty="0" smtClean="0"/>
          </a:p>
          <a:p>
            <a:r>
              <a:rPr lang="en-US" baseline="0" dirty="0" smtClean="0"/>
              <a:t>OG&amp;E…  Learned how to market these types of rate designs effectively and efficiently to their customers.  Learned how valuable enabling technologies like PCTs were in allowing customers to manage their electricity consumption in response to a TOU where the peak period price changed daily thereby lowering their overall bills.  With these lessons learned, they decided to roll out the rate to their entire residential customer base with a very ambitious recruitment goal of 15% within 3 years.  After 2 years, they had enrolled over 90,000 customers; well on their way to achieving that goal.</a:t>
            </a:r>
          </a:p>
          <a:p>
            <a:endParaRPr lang="en-US" baseline="0" dirty="0" smtClean="0"/>
          </a:p>
          <a:p>
            <a:r>
              <a:rPr lang="en-US" baseline="0" dirty="0" smtClean="0"/>
              <a:t>SMUD… Learned how to get customers to accept a TOU rate, even when they were defaulted onto it, and stay on it by providing them with the necessary information, tools and tricks to effectively manage their electricity consumption.  With this knowledge in hand, SMUD decided to change it’s standard residential rate design from an inclining block to a TOU in 2018.</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4</a:t>
            </a:fld>
            <a:endParaRPr lang="en-US"/>
          </a:p>
        </p:txBody>
      </p:sp>
    </p:spTree>
    <p:extLst>
      <p:ext uri="{BB962C8B-B14F-4D97-AF65-F5344CB8AC3E}">
        <p14:creationId xmlns="" xmlns:p14="http://schemas.microsoft.com/office/powerpoint/2010/main" val="2761019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for customers to actively</a:t>
            </a:r>
            <a:r>
              <a:rPr lang="en-US" baseline="0" dirty="0" smtClean="0"/>
              <a:t> provide the myriad services REV envisions, major investment in metering, communications and customer technologies will need to occur as the staff report points out.  Specifically, this will require Home Area Networks that enable customers’ control and automation technologies to consume and provide these services.  Interval metering will be required to measure the services customers’ consume or provide.  And a communications network will be required to transmit the meter data for evaluation, measurement and verification purposes as well price and event signals that inform customers about how, what, where and when to consume or provide these services.  </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5</a:t>
            </a:fld>
            <a:endParaRPr lang="en-US"/>
          </a:p>
        </p:txBody>
      </p:sp>
    </p:spTree>
    <p:extLst>
      <p:ext uri="{BB962C8B-B14F-4D97-AF65-F5344CB8AC3E}">
        <p14:creationId xmlns="" xmlns:p14="http://schemas.microsoft.com/office/powerpoint/2010/main" val="204405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various</a:t>
            </a:r>
            <a:r>
              <a:rPr lang="en-US" baseline="0" dirty="0" smtClean="0"/>
              <a:t> enabling customer control and automation technologies will be required to work seamlessly with metering and communications technologies.  Currently, industry experience with Advanced Metering Infrastructure indicates several challenges with a highly integrated approach.  Concerns about cybersecurity gaps in the HAN gateway have been raised. Although the real risks may be insignificant ,until they are better understood, the perceived risks are likely to dominate decision processes.  Interoperability issues have also arisen that challenge the “plug-and-play” paradigm many expected the industry to move to.   Likewise, end-use devices are largely customized for use in a single utilities’ AMI system with no guarantee they will work in any other service territory.  Lastly, many devices have connectivity issues that limit their usefulness in anything but single-family households.  Alternatives to AMI exist, such as internet-based systems that use industry standards like </a:t>
            </a:r>
            <a:r>
              <a:rPr lang="en-US" baseline="0" dirty="0" err="1" smtClean="0"/>
              <a:t>OpenADR</a:t>
            </a:r>
            <a:r>
              <a:rPr lang="en-US" baseline="0" dirty="0" smtClean="0"/>
              <a:t>, and should be strongly considered as part of the REV process. </a:t>
            </a:r>
          </a:p>
          <a:p>
            <a:endParaRPr lang="en-US" baseline="0" dirty="0" smtClean="0"/>
          </a:p>
          <a:p>
            <a:r>
              <a:rPr lang="en-US" baseline="0" dirty="0" smtClean="0"/>
              <a:t>In the end, for REV to successfully engage all of New York State’s customers to provide the types and desired levels of the different bulk and distribution power system services will require learning from the past and applying those lessons to the future.</a:t>
            </a:r>
            <a:endParaRPr lang="en-US" dirty="0"/>
          </a:p>
        </p:txBody>
      </p:sp>
      <p:sp>
        <p:nvSpPr>
          <p:cNvPr id="4" name="Slide Number Placeholder 3"/>
          <p:cNvSpPr>
            <a:spLocks noGrp="1"/>
          </p:cNvSpPr>
          <p:nvPr>
            <p:ph type="sldNum" sz="quarter" idx="10"/>
          </p:nvPr>
        </p:nvSpPr>
        <p:spPr/>
        <p:txBody>
          <a:bodyPr/>
          <a:lstStyle/>
          <a:p>
            <a:fld id="{BFCEB984-4B6F-4DA8-8DBA-2237D9879CE6}" type="slidenum">
              <a:rPr lang="en-US" smtClean="0"/>
              <a:pPr/>
              <a:t>6</a:t>
            </a:fld>
            <a:endParaRPr lang="en-US"/>
          </a:p>
        </p:txBody>
      </p:sp>
    </p:spTree>
    <p:extLst>
      <p:ext uri="{BB962C8B-B14F-4D97-AF65-F5344CB8AC3E}">
        <p14:creationId xmlns="" xmlns:p14="http://schemas.microsoft.com/office/powerpoint/2010/main" val="1142974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ounded Rectangle 10"/>
          <p:cNvSpPr/>
          <p:nvPr userDrawn="1"/>
        </p:nvSpPr>
        <p:spPr>
          <a:xfrm>
            <a:off x="2438400" y="2209800"/>
            <a:ext cx="6477000" cy="3962400"/>
          </a:xfrm>
          <a:prstGeom prst="roundRect">
            <a:avLst/>
          </a:prstGeom>
          <a:solidFill>
            <a:srgbClr val="E6F0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514600" y="2362201"/>
            <a:ext cx="6248400" cy="1828800"/>
          </a:xfrm>
          <a:noFill/>
        </p:spPr>
        <p:txBody>
          <a:bodyPr>
            <a:normAutofit/>
          </a:bodyPr>
          <a:lstStyle>
            <a:lvl1pPr algn="l">
              <a:defRPr sz="4000" b="1">
                <a:solidFill>
                  <a:srgbClr val="4A5C88"/>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2514600" y="4191000"/>
            <a:ext cx="6248400" cy="1905000"/>
          </a:xfrm>
          <a:noFill/>
        </p:spPr>
        <p:txBody>
          <a:bodyPr/>
          <a:lstStyle>
            <a:lvl1pPr marL="0" indent="0" algn="l">
              <a:buNone/>
              <a:defRPr>
                <a:solidFill>
                  <a:srgbClr val="54C5D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5" name="Footer Placeholder 4"/>
          <p:cNvSpPr>
            <a:spLocks noGrp="1"/>
          </p:cNvSpPr>
          <p:nvPr>
            <p:ph type="ftr" sz="quarter" idx="11"/>
          </p:nvPr>
        </p:nvSpPr>
        <p:spPr/>
        <p:txBody>
          <a:bodyPr/>
          <a:lstStyle/>
          <a:p>
            <a:r>
              <a:rPr lang="en-US" smtClean="0"/>
              <a:t>LBNL – Smart Grid Investment Grant Consumer Behavior Study Analysis</a:t>
            </a:r>
            <a:endParaRPr lang="en-US" dirty="0"/>
          </a:p>
        </p:txBody>
      </p:sp>
      <p:sp>
        <p:nvSpPr>
          <p:cNvPr id="6" name="Slide Number Placeholder 5"/>
          <p:cNvSpPr>
            <a:spLocks noGrp="1"/>
          </p:cNvSpPr>
          <p:nvPr>
            <p:ph type="sldNum" sz="quarter" idx="12"/>
          </p:nvPr>
        </p:nvSpPr>
        <p:spPr>
          <a:xfrm>
            <a:off x="7848600" y="6356350"/>
            <a:ext cx="838200" cy="365125"/>
          </a:xfrm>
        </p:spPr>
        <p:txBody>
          <a:bodyPr/>
          <a:lstStyle/>
          <a:p>
            <a:fld id="{AE65B1C1-DB71-462A-B848-9B76734137A9}" type="slidenum">
              <a:rPr lang="en-US" smtClean="0"/>
              <a:pPr/>
              <a:t>‹#›</a:t>
            </a:fld>
            <a:endParaRPr lang="en-US"/>
          </a:p>
        </p:txBody>
      </p:sp>
      <p:sp>
        <p:nvSpPr>
          <p:cNvPr id="8" name="Rounded Rectangle 7"/>
          <p:cNvSpPr/>
          <p:nvPr userDrawn="1"/>
        </p:nvSpPr>
        <p:spPr>
          <a:xfrm>
            <a:off x="304800" y="2209800"/>
            <a:ext cx="1828800" cy="3962400"/>
          </a:xfrm>
          <a:prstGeom prst="roundRect">
            <a:avLst/>
          </a:prstGeom>
          <a:solidFill>
            <a:srgbClr val="54C5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first page_ned.png"/>
          <p:cNvPicPr>
            <a:picLocks noChangeAspect="1"/>
          </p:cNvPicPr>
          <p:nvPr userDrawn="1"/>
        </p:nvPicPr>
        <p:blipFill>
          <a:blip r:embed="rId2" cstate="print"/>
          <a:srcRect l="9412" t="12727" r="9412" b="70909"/>
          <a:stretch>
            <a:fillRect/>
          </a:stretch>
        </p:blipFill>
        <p:spPr>
          <a:xfrm>
            <a:off x="113435" y="16410"/>
            <a:ext cx="7823469" cy="20409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LBNL – Smart Grid Investment Grant Consumer Behavior Study Analysis</a:t>
            </a:r>
            <a:endParaRPr lang="en-US"/>
          </a:p>
        </p:txBody>
      </p:sp>
      <p:sp>
        <p:nvSpPr>
          <p:cNvPr id="6" name="Slide Number Placeholder 5"/>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LBNL – Smart Grid Investment Grant Consumer Behavior Study Analysis</a:t>
            </a:r>
            <a:endParaRPr lang="en-US"/>
          </a:p>
        </p:txBody>
      </p:sp>
      <p:sp>
        <p:nvSpPr>
          <p:cNvPr id="6" name="Slide Number Placeholder 5"/>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a:solidFill>
            <a:srgbClr val="E6F0E8"/>
          </a:solidFill>
        </p:spPr>
        <p:txBody>
          <a:bodyPr>
            <a:normAutofit/>
          </a:bodyPr>
          <a:lstStyle>
            <a:lvl1pPr algn="l">
              <a:defRPr sz="4000" b="1">
                <a:solidFill>
                  <a:srgbClr val="4A5C88"/>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28600" y="1600200"/>
            <a:ext cx="8686800" cy="4525963"/>
          </a:xfrm>
          <a:solidFill>
            <a:schemeClr val="bg1"/>
          </a:solidFill>
        </p:spPr>
        <p:txBody>
          <a:bodyPr/>
          <a:lstStyle>
            <a:lvl1pPr>
              <a:defRPr b="1">
                <a:solidFill>
                  <a:srgbClr val="4A5C88"/>
                </a:solidFill>
              </a:defRPr>
            </a:lvl1pPr>
            <a:lvl2pPr>
              <a:defRPr>
                <a:solidFill>
                  <a:srgbClr val="2B929D"/>
                </a:solidFill>
              </a:defRPr>
            </a:lvl2pPr>
            <a:lvl3pPr>
              <a:defRPr>
                <a:solidFill>
                  <a:srgbClr val="2B929D"/>
                </a:solidFill>
              </a:defRPr>
            </a:lvl3pPr>
            <a:lvl4pPr>
              <a:defRPr>
                <a:solidFill>
                  <a:srgbClr val="2B929D"/>
                </a:solidFill>
              </a:defRPr>
            </a:lvl4pPr>
            <a:lvl5pPr>
              <a:defRPr>
                <a:solidFill>
                  <a:srgbClr val="2B929D"/>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a:xfrm>
            <a:off x="685800" y="6356350"/>
            <a:ext cx="5334000" cy="365125"/>
          </a:xfrm>
        </p:spPr>
        <p:txBody>
          <a:bodyPr/>
          <a:lstStyle>
            <a:lvl1pPr algn="l">
              <a:defRPr b="1">
                <a:solidFill>
                  <a:srgbClr val="4A5C88"/>
                </a:solidFill>
              </a:defRPr>
            </a:lvl1pPr>
          </a:lstStyle>
          <a:p>
            <a:r>
              <a:rPr lang="en-US" dirty="0" smtClean="0"/>
              <a:t>LBNL – Smart Grid Investment Grant Consumer Behavior Study Analysis</a:t>
            </a:r>
            <a:endParaRPr lang="en-US" dirty="0"/>
          </a:p>
        </p:txBody>
      </p:sp>
      <p:sp>
        <p:nvSpPr>
          <p:cNvPr id="6" name="Slide Number Placeholder 5"/>
          <p:cNvSpPr>
            <a:spLocks noGrp="1"/>
          </p:cNvSpPr>
          <p:nvPr>
            <p:ph type="sldNum" sz="quarter" idx="12"/>
          </p:nvPr>
        </p:nvSpPr>
        <p:spPr>
          <a:xfrm>
            <a:off x="6781800" y="6356350"/>
            <a:ext cx="2133600" cy="365125"/>
          </a:xfrm>
        </p:spPr>
        <p:txBody>
          <a:bodyPr/>
          <a:lstStyle>
            <a:lvl1pPr>
              <a:defRPr b="1">
                <a:solidFill>
                  <a:srgbClr val="4A5C88"/>
                </a:solidFill>
              </a:defRPr>
            </a:lvl1pPr>
          </a:lstStyle>
          <a:p>
            <a:fld id="{AE65B1C1-DB71-462A-B848-9B76734137A9}" type="slidenum">
              <a:rPr lang="en-US" smtClean="0"/>
              <a:pPr/>
              <a:t>‹#›</a:t>
            </a:fld>
            <a:endParaRPr lang="en-US" dirty="0"/>
          </a:p>
        </p:txBody>
      </p:sp>
      <p:pic>
        <p:nvPicPr>
          <p:cNvPr id="9" name="Picture 8" descr="small for key finding.png"/>
          <p:cNvPicPr/>
          <p:nvPr userDrawn="1"/>
        </p:nvPicPr>
        <p:blipFill>
          <a:blip r:embed="rId2" cstate="print"/>
          <a:stretch>
            <a:fillRect/>
          </a:stretch>
        </p:blipFill>
        <p:spPr>
          <a:xfrm>
            <a:off x="215348" y="6238460"/>
            <a:ext cx="463550" cy="463550"/>
          </a:xfrm>
          <a:prstGeom prst="rect">
            <a:avLst/>
          </a:prstGeom>
        </p:spPr>
      </p:pic>
      <p:cxnSp>
        <p:nvCxnSpPr>
          <p:cNvPr id="8" name="Straight Connector 7"/>
          <p:cNvCxnSpPr/>
          <p:nvPr userDrawn="1"/>
        </p:nvCxnSpPr>
        <p:spPr>
          <a:xfrm>
            <a:off x="228600" y="6248400"/>
            <a:ext cx="8686800" cy="0"/>
          </a:xfrm>
          <a:prstGeom prst="line">
            <a:avLst/>
          </a:prstGeom>
          <a:ln w="15875">
            <a:solidFill>
              <a:srgbClr val="54C5D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a:xfrm>
            <a:off x="228600" y="1524000"/>
            <a:ext cx="8686800" cy="0"/>
          </a:xfrm>
          <a:prstGeom prst="line">
            <a:avLst/>
          </a:prstGeom>
          <a:ln w="15875">
            <a:solidFill>
              <a:srgbClr val="54C5D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LBNL – Smart Grid Investment Grant Consumer Behavior Study Analysis</a:t>
            </a:r>
            <a:endParaRPr lang="en-US"/>
          </a:p>
        </p:txBody>
      </p:sp>
      <p:sp>
        <p:nvSpPr>
          <p:cNvPr id="6" name="Slide Number Placeholder 5"/>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LBNL – Smart Grid Investment Grant Consumer Behavior Study Analysis</a:t>
            </a:r>
            <a:endParaRPr lang="en-US"/>
          </a:p>
        </p:txBody>
      </p:sp>
      <p:sp>
        <p:nvSpPr>
          <p:cNvPr id="7" name="Slide Number Placeholder 6"/>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smtClean="0"/>
              <a:t>LBNL – Smart Grid Investment Grant Consumer Behavior Study Analysis</a:t>
            </a:r>
            <a:endParaRPr lang="en-US"/>
          </a:p>
        </p:txBody>
      </p:sp>
      <p:sp>
        <p:nvSpPr>
          <p:cNvPr id="9" name="Slide Number Placeholder 8"/>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LBNL – Smart Grid Investment Grant Consumer Behavior Study Analysis</a:t>
            </a:r>
            <a:endParaRPr lang="en-US"/>
          </a:p>
        </p:txBody>
      </p:sp>
      <p:sp>
        <p:nvSpPr>
          <p:cNvPr id="5" name="Slide Number Placeholder 4"/>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r>
              <a:rPr lang="en-US" smtClean="0"/>
              <a:t>LBNL – Smart Grid Investment Grant Consumer Behavior Study Analysis</a:t>
            </a:r>
            <a:endParaRPr lang="en-US"/>
          </a:p>
        </p:txBody>
      </p:sp>
      <p:sp>
        <p:nvSpPr>
          <p:cNvPr id="4" name="Slide Number Placeholder 3"/>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LBNL – Smart Grid Investment Grant Consumer Behavior Study Analysis</a:t>
            </a:r>
            <a:endParaRPr lang="en-US"/>
          </a:p>
        </p:txBody>
      </p:sp>
      <p:sp>
        <p:nvSpPr>
          <p:cNvPr id="7" name="Slide Number Placeholder 6"/>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smtClean="0"/>
              <a:t>LBNL – Smart Grid Investment Grant Consumer Behavior Study Analysis</a:t>
            </a:r>
            <a:endParaRPr lang="en-US"/>
          </a:p>
        </p:txBody>
      </p:sp>
      <p:sp>
        <p:nvSpPr>
          <p:cNvPr id="7" name="Slide Number Placeholder 6"/>
          <p:cNvSpPr>
            <a:spLocks noGrp="1"/>
          </p:cNvSpPr>
          <p:nvPr>
            <p:ph type="sldNum" sz="quarter" idx="12"/>
          </p:nvPr>
        </p:nvSpPr>
        <p:spPr/>
        <p:txBody>
          <a:bodyPr/>
          <a:lstStyle/>
          <a:p>
            <a:fld id="{AE65B1C1-DB71-462A-B848-9B76734137A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LBNL – Smart Grid Investment Grant Consumer Behavior Study Analysis</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65B1C1-DB71-462A-B848-9B76734137A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gif"/></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200" dirty="0" smtClean="0"/>
              <a:t>National Perspectives on Customers’ Interest and Ability to Provide Power System Services</a:t>
            </a:r>
            <a:endParaRPr lang="en-US" sz="3600" dirty="0"/>
          </a:p>
        </p:txBody>
      </p:sp>
      <p:sp>
        <p:nvSpPr>
          <p:cNvPr id="3" name="Subtitle 2"/>
          <p:cNvSpPr>
            <a:spLocks noGrp="1"/>
          </p:cNvSpPr>
          <p:nvPr>
            <p:ph type="subTitle" idx="1"/>
          </p:nvPr>
        </p:nvSpPr>
        <p:spPr>
          <a:xfrm>
            <a:off x="2514600" y="4267200"/>
            <a:ext cx="6248400" cy="1752600"/>
          </a:xfrm>
        </p:spPr>
        <p:txBody>
          <a:bodyPr>
            <a:normAutofit fontScale="92500" lnSpcReduction="10000"/>
          </a:bodyPr>
          <a:lstStyle/>
          <a:p>
            <a:pPr>
              <a:spcBef>
                <a:spcPts val="0"/>
              </a:spcBef>
            </a:pPr>
            <a:r>
              <a:rPr lang="en-US" dirty="0" smtClean="0">
                <a:solidFill>
                  <a:srgbClr val="2B929D"/>
                </a:solidFill>
              </a:rPr>
              <a:t>Peter Cappers (LBNL) </a:t>
            </a:r>
          </a:p>
          <a:p>
            <a:pPr>
              <a:spcBef>
                <a:spcPts val="0"/>
              </a:spcBef>
            </a:pPr>
            <a:r>
              <a:rPr lang="en-US" sz="3000" i="1" dirty="0" smtClean="0">
                <a:solidFill>
                  <a:srgbClr val="2B929D"/>
                </a:solidFill>
              </a:rPr>
              <a:t>Symposium: An Energy Agenda for the Future</a:t>
            </a:r>
          </a:p>
          <a:p>
            <a:pPr>
              <a:spcBef>
                <a:spcPts val="0"/>
              </a:spcBef>
            </a:pPr>
            <a:r>
              <a:rPr lang="en-US" sz="3000" i="1" dirty="0" smtClean="0">
                <a:solidFill>
                  <a:srgbClr val="2B929D"/>
                </a:solidFill>
              </a:rPr>
              <a:t>May 22, 2014</a:t>
            </a:r>
            <a:endParaRPr lang="en-US" sz="3000" i="1" dirty="0">
              <a:solidFill>
                <a:srgbClr val="2B929D"/>
              </a:solidFill>
            </a:endParaRPr>
          </a:p>
        </p:txBody>
      </p:sp>
      <p:sp>
        <p:nvSpPr>
          <p:cNvPr id="4" name="Slide Number Placeholder 3"/>
          <p:cNvSpPr>
            <a:spLocks noGrp="1"/>
          </p:cNvSpPr>
          <p:nvPr>
            <p:ph type="sldNum" sz="quarter" idx="12"/>
          </p:nvPr>
        </p:nvSpPr>
        <p:spPr/>
        <p:txBody>
          <a:bodyPr/>
          <a:lstStyle/>
          <a:p>
            <a:fld id="{AE65B1C1-DB71-462A-B848-9B76734137A9}" type="slidenum">
              <a:rPr lang="en-US" smtClean="0"/>
              <a:pPr/>
              <a:t>1</a:t>
            </a:fld>
            <a:endParaRPr lang="en-US"/>
          </a:p>
        </p:txBody>
      </p:sp>
      <p:sp>
        <p:nvSpPr>
          <p:cNvPr id="5" name="Footer Placeholder 4"/>
          <p:cNvSpPr>
            <a:spLocks noGrp="1"/>
          </p:cNvSpPr>
          <p:nvPr>
            <p:ph type="ftr" sz="quarter" idx="11"/>
          </p:nvPr>
        </p:nvSpPr>
        <p:spPr>
          <a:xfrm>
            <a:off x="2084295" y="6356350"/>
            <a:ext cx="4953000" cy="365125"/>
          </a:xfrm>
        </p:spPr>
        <p:txBody>
          <a:bodyPr/>
          <a:lstStyle/>
          <a:p>
            <a:r>
              <a:rPr lang="en-US" dirty="0" smtClean="0"/>
              <a:t>LBNL – Smart Grid Investment Grant Consumer Behavior Study Analysis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Homeowners’ think about their electric utility ~6 </a:t>
            </a:r>
            <a:r>
              <a:rPr lang="en-US" sz="3200" dirty="0" err="1"/>
              <a:t>mins</a:t>
            </a:r>
            <a:r>
              <a:rPr lang="en-US" sz="3200" dirty="0"/>
              <a:t>/month</a:t>
            </a:r>
            <a:r>
              <a:rPr lang="en-US" sz="3200" dirty="0" smtClean="0"/>
              <a:t>, yet REV success hinges on time to …</a:t>
            </a:r>
            <a:endParaRPr lang="en-US" sz="3200" dirty="0"/>
          </a:p>
        </p:txBody>
      </p:sp>
      <p:sp>
        <p:nvSpPr>
          <p:cNvPr id="4" name="Footer Placeholder 3"/>
          <p:cNvSpPr>
            <a:spLocks noGrp="1"/>
          </p:cNvSpPr>
          <p:nvPr>
            <p:ph type="ftr" sz="quarter" idx="11"/>
          </p:nvPr>
        </p:nvSpPr>
        <p:spPr/>
        <p:txBody>
          <a:bodyPr/>
          <a:lstStyle/>
          <a:p>
            <a:r>
              <a:rPr lang="en-US" smtClean="0"/>
              <a:t>LBNL – Smart Grid Investment Grant Consumer Behavior Study Analysis</a:t>
            </a:r>
            <a:endParaRPr lang="en-US" dirty="0"/>
          </a:p>
        </p:txBody>
      </p:sp>
      <p:sp>
        <p:nvSpPr>
          <p:cNvPr id="5" name="Slide Number Placeholder 4"/>
          <p:cNvSpPr>
            <a:spLocks noGrp="1"/>
          </p:cNvSpPr>
          <p:nvPr>
            <p:ph type="sldNum" sz="quarter" idx="12"/>
          </p:nvPr>
        </p:nvSpPr>
        <p:spPr/>
        <p:txBody>
          <a:bodyPr/>
          <a:lstStyle/>
          <a:p>
            <a:fld id="{AE65B1C1-DB71-462A-B848-9B76734137A9}" type="slidenum">
              <a:rPr lang="en-US" smtClean="0"/>
              <a:pPr/>
              <a:t>2</a:t>
            </a:fld>
            <a:endParaRPr lang="en-US" dirty="0"/>
          </a:p>
        </p:txBody>
      </p:sp>
      <p:pic>
        <p:nvPicPr>
          <p:cNvPr id="1031" name="Picture 7" descr="http://www.sjsu.edu/stem/for_community/Community%20Forum.png"/>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b="5684"/>
          <a:stretch/>
        </p:blipFill>
        <p:spPr bwMode="auto">
          <a:xfrm>
            <a:off x="2133600" y="2697480"/>
            <a:ext cx="4572000" cy="2560320"/>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TextBox 13"/>
          <p:cNvSpPr txBox="1"/>
          <p:nvPr/>
        </p:nvSpPr>
        <p:spPr>
          <a:xfrm>
            <a:off x="5379720" y="1600200"/>
            <a:ext cx="3535680" cy="1569660"/>
          </a:xfrm>
          <a:prstGeom prst="rect">
            <a:avLst/>
          </a:prstGeom>
          <a:noFill/>
        </p:spPr>
        <p:txBody>
          <a:bodyPr wrap="square" rtlCol="0">
            <a:spAutoFit/>
          </a:bodyPr>
          <a:lstStyle/>
          <a:p>
            <a:pPr algn="ctr"/>
            <a:r>
              <a:rPr lang="en-US" sz="2400" b="1" i="1" dirty="0" smtClean="0">
                <a:solidFill>
                  <a:srgbClr val="4A5C88"/>
                </a:solidFill>
              </a:rPr>
              <a:t>Understand what NYS customers know about and want out of their electric system</a:t>
            </a:r>
            <a:endParaRPr lang="en-US" sz="2400" b="1" i="1" dirty="0">
              <a:solidFill>
                <a:srgbClr val="4A5C88"/>
              </a:solidFill>
            </a:endParaRPr>
          </a:p>
        </p:txBody>
      </p:sp>
      <p:sp>
        <p:nvSpPr>
          <p:cNvPr id="10" name="TextBox 9"/>
          <p:cNvSpPr txBox="1"/>
          <p:nvPr/>
        </p:nvSpPr>
        <p:spPr>
          <a:xfrm>
            <a:off x="5943600" y="3581400"/>
            <a:ext cx="3124200" cy="2677656"/>
          </a:xfrm>
          <a:prstGeom prst="rect">
            <a:avLst/>
          </a:prstGeom>
          <a:noFill/>
        </p:spPr>
        <p:txBody>
          <a:bodyPr wrap="square" rtlCol="0">
            <a:spAutoFit/>
          </a:bodyPr>
          <a:lstStyle/>
          <a:p>
            <a:pPr algn="ctr"/>
            <a:r>
              <a:rPr lang="en-US" sz="2400" b="1" i="1" dirty="0" smtClean="0">
                <a:solidFill>
                  <a:srgbClr val="4A5C88"/>
                </a:solidFill>
              </a:rPr>
              <a:t>Develop an education curriculum that effectively fills the knowledge gaps so that they are receptive to new product and service offerings</a:t>
            </a:r>
            <a:endParaRPr lang="en-US" sz="2400" b="1" i="1" dirty="0">
              <a:solidFill>
                <a:srgbClr val="4A5C88"/>
              </a:solidFill>
            </a:endParaRPr>
          </a:p>
        </p:txBody>
      </p:sp>
      <p:sp>
        <p:nvSpPr>
          <p:cNvPr id="11" name="TextBox 10"/>
          <p:cNvSpPr txBox="1"/>
          <p:nvPr/>
        </p:nvSpPr>
        <p:spPr>
          <a:xfrm>
            <a:off x="198120" y="5048071"/>
            <a:ext cx="4907280" cy="1200329"/>
          </a:xfrm>
          <a:prstGeom prst="rect">
            <a:avLst/>
          </a:prstGeom>
          <a:noFill/>
        </p:spPr>
        <p:txBody>
          <a:bodyPr wrap="square" rtlCol="0">
            <a:spAutoFit/>
          </a:bodyPr>
          <a:lstStyle/>
          <a:p>
            <a:pPr algn="ctr"/>
            <a:r>
              <a:rPr lang="en-US" sz="2400" b="1" i="1" dirty="0" smtClean="0">
                <a:solidFill>
                  <a:srgbClr val="4A5C88"/>
                </a:solidFill>
              </a:rPr>
              <a:t>Perform market research so that a sales pitch for these new product and service offerings can be effective</a:t>
            </a:r>
            <a:endParaRPr lang="en-US" sz="2400" b="1" i="1" dirty="0">
              <a:solidFill>
                <a:srgbClr val="4A5C88"/>
              </a:solidFill>
            </a:endParaRPr>
          </a:p>
        </p:txBody>
      </p:sp>
      <p:sp>
        <p:nvSpPr>
          <p:cNvPr id="15" name="TextBox 14"/>
          <p:cNvSpPr txBox="1"/>
          <p:nvPr/>
        </p:nvSpPr>
        <p:spPr>
          <a:xfrm>
            <a:off x="76200" y="1600200"/>
            <a:ext cx="3535680" cy="1569660"/>
          </a:xfrm>
          <a:prstGeom prst="rect">
            <a:avLst/>
          </a:prstGeom>
          <a:noFill/>
        </p:spPr>
        <p:txBody>
          <a:bodyPr wrap="square" rtlCol="0">
            <a:spAutoFit/>
          </a:bodyPr>
          <a:lstStyle/>
          <a:p>
            <a:pPr algn="ctr"/>
            <a:r>
              <a:rPr lang="en-US" sz="2400" b="1" i="1" dirty="0" smtClean="0">
                <a:solidFill>
                  <a:srgbClr val="4A5C88"/>
                </a:solidFill>
              </a:rPr>
              <a:t>Ensure expectations initially set from new product and service offerings are realized</a:t>
            </a:r>
            <a:endParaRPr lang="en-US" sz="2400" b="1" i="1" dirty="0">
              <a:solidFill>
                <a:srgbClr val="4A5C88"/>
              </a:solidFill>
            </a:endParaRPr>
          </a:p>
        </p:txBody>
      </p:sp>
    </p:spTree>
    <p:extLst>
      <p:ext uri="{BB962C8B-B14F-4D97-AF65-F5344CB8AC3E}">
        <p14:creationId xmlns="" xmlns:p14="http://schemas.microsoft.com/office/powerpoint/2010/main" val="3180797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p:bldP spid="11"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 promotes wide array of power system services provided by customers but…</a:t>
            </a:r>
            <a:endParaRPr lang="en-US" dirty="0"/>
          </a:p>
        </p:txBody>
      </p:sp>
      <p:sp>
        <p:nvSpPr>
          <p:cNvPr id="3" name="Content Placeholder 2"/>
          <p:cNvSpPr>
            <a:spLocks noGrp="1"/>
          </p:cNvSpPr>
          <p:nvPr>
            <p:ph idx="1"/>
          </p:nvPr>
        </p:nvSpPr>
        <p:spPr>
          <a:xfrm>
            <a:off x="4907280" y="1569720"/>
            <a:ext cx="4191000" cy="4648200"/>
          </a:xfrm>
        </p:spPr>
        <p:txBody>
          <a:bodyPr>
            <a:noAutofit/>
          </a:bodyPr>
          <a:lstStyle/>
          <a:p>
            <a:r>
              <a:rPr lang="en-US" sz="2800" dirty="0" smtClean="0"/>
              <a:t>Power system service definitions dictate performance and infrastructure requirements as well as the </a:t>
            </a:r>
            <a:r>
              <a:rPr lang="en-US" sz="2800" dirty="0"/>
              <a:t>financial incentives </a:t>
            </a:r>
            <a:r>
              <a:rPr lang="en-US" sz="2800" dirty="0" smtClean="0"/>
              <a:t>for both end-use customers as well as program providers to pursue them</a:t>
            </a:r>
          </a:p>
        </p:txBody>
      </p:sp>
      <p:sp>
        <p:nvSpPr>
          <p:cNvPr id="4" name="Slide Number Placeholder 3"/>
          <p:cNvSpPr>
            <a:spLocks noGrp="1"/>
          </p:cNvSpPr>
          <p:nvPr>
            <p:ph type="sldNum" sz="quarter" idx="4294967295"/>
          </p:nvPr>
        </p:nvSpPr>
        <p:spPr>
          <a:xfrm>
            <a:off x="8086725" y="6442075"/>
            <a:ext cx="804863" cy="293688"/>
          </a:xfrm>
          <a:prstGeom prst="rect">
            <a:avLst/>
          </a:prstGeom>
        </p:spPr>
        <p:txBody>
          <a:bodyPr/>
          <a:lstStyle/>
          <a:p>
            <a:fld id="{3DC0601C-BEBF-444D-A010-F8AF139305EC}" type="slidenum">
              <a:rPr lang="en-US" smtClean="0"/>
              <a:pPr/>
              <a:t>3</a:t>
            </a:fld>
            <a:endParaRPr lang="en-US"/>
          </a:p>
        </p:txBody>
      </p:sp>
      <p:graphicFrame>
        <p:nvGraphicFramePr>
          <p:cNvPr id="5" name="Diagram 4"/>
          <p:cNvGraphicFramePr/>
          <p:nvPr>
            <p:extLst>
              <p:ext uri="{D42A27DB-BD31-4B8C-83A1-F6EECF244321}">
                <p14:modId xmlns="" xmlns:p14="http://schemas.microsoft.com/office/powerpoint/2010/main" val="1543503685"/>
              </p:ext>
            </p:extLst>
          </p:nvPr>
        </p:nvGraphicFramePr>
        <p:xfrm>
          <a:off x="152400" y="1600200"/>
          <a:ext cx="48006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 xmlns:p14="http://schemas.microsoft.com/office/powerpoint/2010/main" val="194711489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Pilots give utilities a chance to learn what works to ensure roll-outs are successful</a:t>
            </a:r>
            <a:endParaRPr lang="en-US" dirty="0"/>
          </a:p>
        </p:txBody>
      </p:sp>
      <p:sp>
        <p:nvSpPr>
          <p:cNvPr id="4" name="Footer Placeholder 3"/>
          <p:cNvSpPr>
            <a:spLocks noGrp="1"/>
          </p:cNvSpPr>
          <p:nvPr>
            <p:ph type="ftr" sz="quarter" idx="11"/>
          </p:nvPr>
        </p:nvSpPr>
        <p:spPr/>
        <p:txBody>
          <a:bodyPr/>
          <a:lstStyle/>
          <a:p>
            <a:r>
              <a:rPr lang="en-US" smtClean="0"/>
              <a:t>LBNL – Smart Grid Investment Grant Consumer Behavior Study Analysis</a:t>
            </a:r>
            <a:endParaRPr lang="en-US" dirty="0"/>
          </a:p>
        </p:txBody>
      </p:sp>
      <p:sp>
        <p:nvSpPr>
          <p:cNvPr id="5" name="Slide Number Placeholder 4"/>
          <p:cNvSpPr>
            <a:spLocks noGrp="1"/>
          </p:cNvSpPr>
          <p:nvPr>
            <p:ph type="sldNum" sz="quarter" idx="12"/>
          </p:nvPr>
        </p:nvSpPr>
        <p:spPr/>
        <p:txBody>
          <a:bodyPr/>
          <a:lstStyle/>
          <a:p>
            <a:fld id="{AE65B1C1-DB71-462A-B848-9B76734137A9}" type="slidenum">
              <a:rPr lang="en-US" smtClean="0"/>
              <a:pPr/>
              <a:t>4</a:t>
            </a:fld>
            <a:endParaRPr lang="en-US" dirty="0"/>
          </a:p>
        </p:txBody>
      </p:sp>
      <p:grpSp>
        <p:nvGrpSpPr>
          <p:cNvPr id="13" name="Group 12"/>
          <p:cNvGrpSpPr/>
          <p:nvPr/>
        </p:nvGrpSpPr>
        <p:grpSpPr>
          <a:xfrm>
            <a:off x="87351" y="1596256"/>
            <a:ext cx="8980449" cy="611166"/>
            <a:chOff x="87351" y="1596256"/>
            <a:chExt cx="8980449" cy="611166"/>
          </a:xfrm>
        </p:grpSpPr>
        <p:sp>
          <p:nvSpPr>
            <p:cNvPr id="6" name="TextBox 5"/>
            <p:cNvSpPr txBox="1"/>
            <p:nvPr/>
          </p:nvSpPr>
          <p:spPr>
            <a:xfrm>
              <a:off x="87351" y="1596256"/>
              <a:ext cx="2190750" cy="584775"/>
            </a:xfrm>
            <a:prstGeom prst="rect">
              <a:avLst/>
            </a:prstGeom>
            <a:noFill/>
          </p:spPr>
          <p:txBody>
            <a:bodyPr wrap="square" rtlCol="0">
              <a:spAutoFit/>
            </a:bodyPr>
            <a:lstStyle/>
            <a:p>
              <a:r>
                <a:rPr lang="en-US" sz="3200" b="1" dirty="0" smtClean="0">
                  <a:solidFill>
                    <a:srgbClr val="2B929D"/>
                  </a:solidFill>
                </a:rPr>
                <a:t>Pilot/Study</a:t>
              </a:r>
              <a:endParaRPr lang="en-US" sz="3200" b="1" dirty="0">
                <a:solidFill>
                  <a:srgbClr val="2B929D"/>
                </a:solidFill>
              </a:endParaRPr>
            </a:p>
          </p:txBody>
        </p:sp>
        <p:sp>
          <p:nvSpPr>
            <p:cNvPr id="10" name="Left-Right Arrow 9"/>
            <p:cNvSpPr/>
            <p:nvPr/>
          </p:nvSpPr>
          <p:spPr>
            <a:xfrm>
              <a:off x="2133600" y="1795790"/>
              <a:ext cx="4480560" cy="26161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629400" y="1622647"/>
              <a:ext cx="2438400" cy="584775"/>
            </a:xfrm>
            <a:prstGeom prst="rect">
              <a:avLst/>
            </a:prstGeom>
            <a:noFill/>
          </p:spPr>
          <p:txBody>
            <a:bodyPr wrap="square" rtlCol="0">
              <a:spAutoFit/>
            </a:bodyPr>
            <a:lstStyle/>
            <a:p>
              <a:r>
                <a:rPr lang="en-US" sz="3200" b="1" dirty="0" smtClean="0">
                  <a:solidFill>
                    <a:srgbClr val="2B929D"/>
                  </a:solidFill>
                </a:rPr>
                <a:t>System Wide</a:t>
              </a:r>
              <a:endParaRPr lang="en-US" sz="3200" b="1" dirty="0">
                <a:solidFill>
                  <a:srgbClr val="2B929D"/>
                </a:solidFill>
              </a:endParaRPr>
            </a:p>
          </p:txBody>
        </p:sp>
      </p:grpSp>
      <p:grpSp>
        <p:nvGrpSpPr>
          <p:cNvPr id="14" name="Group 13"/>
          <p:cNvGrpSpPr/>
          <p:nvPr/>
        </p:nvGrpSpPr>
        <p:grpSpPr>
          <a:xfrm>
            <a:off x="76200" y="2312075"/>
            <a:ext cx="8839200" cy="1754326"/>
            <a:chOff x="76200" y="2312075"/>
            <a:chExt cx="8839200" cy="1754326"/>
          </a:xfrm>
        </p:grpSpPr>
        <p:pic>
          <p:nvPicPr>
            <p:cNvPr id="2050" name="Picture 2" descr="http://www.oge.com/InteriorPageWide450x135/Energy%20Efficiency/SH-CommPage_large_image_450x135.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266950" y="2395044"/>
              <a:ext cx="4286250" cy="1285876"/>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OGE"/>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86000" y="3124200"/>
              <a:ext cx="685800" cy="3048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6629400" y="2312075"/>
              <a:ext cx="2286000" cy="1477328"/>
            </a:xfrm>
            <a:prstGeom prst="rect">
              <a:avLst/>
            </a:prstGeom>
            <a:noFill/>
          </p:spPr>
          <p:txBody>
            <a:bodyPr wrap="square" rtlCol="0">
              <a:spAutoFit/>
            </a:bodyPr>
            <a:lstStyle/>
            <a:p>
              <a:r>
                <a:rPr lang="en-US" b="1" i="1" dirty="0" smtClean="0">
                  <a:solidFill>
                    <a:srgbClr val="4A5C88"/>
                  </a:solidFill>
                </a:rPr>
                <a:t>90,000+ customers (10% of Res. Class) </a:t>
              </a:r>
              <a:r>
                <a:rPr lang="en-US" b="1" i="1" dirty="0">
                  <a:solidFill>
                    <a:srgbClr val="4A5C88"/>
                  </a:solidFill>
                </a:rPr>
                <a:t>enrolled </a:t>
              </a:r>
              <a:r>
                <a:rPr lang="en-US" b="1" i="1" dirty="0" smtClean="0">
                  <a:solidFill>
                    <a:srgbClr val="4A5C88"/>
                  </a:solidFill>
                </a:rPr>
                <a:t>after 2 years, with goal of 120,000  (15%) within 3 years </a:t>
              </a:r>
              <a:endParaRPr lang="en-US" b="1" i="1" dirty="0">
                <a:solidFill>
                  <a:srgbClr val="4A5C88"/>
                </a:solidFill>
              </a:endParaRPr>
            </a:p>
          </p:txBody>
        </p:sp>
        <p:sp>
          <p:nvSpPr>
            <p:cNvPr id="18" name="TextBox 17"/>
            <p:cNvSpPr txBox="1"/>
            <p:nvPr/>
          </p:nvSpPr>
          <p:spPr>
            <a:xfrm>
              <a:off x="76200" y="2312075"/>
              <a:ext cx="2190750" cy="1754326"/>
            </a:xfrm>
            <a:prstGeom prst="rect">
              <a:avLst/>
            </a:prstGeom>
            <a:noFill/>
          </p:spPr>
          <p:txBody>
            <a:bodyPr wrap="square" rtlCol="0">
              <a:spAutoFit/>
            </a:bodyPr>
            <a:lstStyle/>
            <a:p>
              <a:r>
                <a:rPr lang="en-US" b="1" i="1" dirty="0" smtClean="0">
                  <a:solidFill>
                    <a:srgbClr val="4A5C88"/>
                  </a:solidFill>
                </a:rPr>
                <a:t>7,500 </a:t>
              </a:r>
              <a:r>
                <a:rPr lang="en-US" b="1" i="1" dirty="0">
                  <a:solidFill>
                    <a:srgbClr val="4A5C88"/>
                  </a:solidFill>
                </a:rPr>
                <a:t>customers </a:t>
              </a:r>
              <a:r>
                <a:rPr lang="en-US" b="1" i="1" dirty="0" smtClean="0">
                  <a:solidFill>
                    <a:srgbClr val="4A5C88"/>
                  </a:solidFill>
                </a:rPr>
                <a:t>opt-in to take service under TOU and Variable TOU rates; some received IHD and/or PCT</a:t>
              </a:r>
              <a:endParaRPr lang="en-US" b="1" i="1" dirty="0">
                <a:solidFill>
                  <a:srgbClr val="4A5C88"/>
                </a:solidFill>
              </a:endParaRPr>
            </a:p>
          </p:txBody>
        </p:sp>
      </p:grpSp>
      <p:grpSp>
        <p:nvGrpSpPr>
          <p:cNvPr id="15" name="Group 14"/>
          <p:cNvGrpSpPr/>
          <p:nvPr/>
        </p:nvGrpSpPr>
        <p:grpSpPr>
          <a:xfrm>
            <a:off x="76200" y="4064675"/>
            <a:ext cx="8839200" cy="2107525"/>
            <a:chOff x="76200" y="4064675"/>
            <a:chExt cx="8839200" cy="2107525"/>
          </a:xfrm>
        </p:grpSpPr>
        <p:grpSp>
          <p:nvGrpSpPr>
            <p:cNvPr id="11" name="Group 10"/>
            <p:cNvGrpSpPr/>
            <p:nvPr/>
          </p:nvGrpSpPr>
          <p:grpSpPr>
            <a:xfrm>
              <a:off x="2514600" y="4064675"/>
              <a:ext cx="3676650" cy="2038350"/>
              <a:chOff x="152400" y="4057650"/>
              <a:chExt cx="3676650" cy="2038350"/>
            </a:xfrm>
          </p:grpSpPr>
          <p:pic>
            <p:nvPicPr>
              <p:cNvPr id="2054" name="Picture 6"/>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152400" y="4057650"/>
                <a:ext cx="3676650" cy="20383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217206" y="4105922"/>
                <a:ext cx="757432" cy="62930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sp>
          <p:nvSpPr>
            <p:cNvPr id="12" name="TextBox 11"/>
            <p:cNvSpPr txBox="1"/>
            <p:nvPr/>
          </p:nvSpPr>
          <p:spPr>
            <a:xfrm>
              <a:off x="6629400" y="4416147"/>
              <a:ext cx="2286000" cy="1477328"/>
            </a:xfrm>
            <a:prstGeom prst="rect">
              <a:avLst/>
            </a:prstGeom>
            <a:noFill/>
          </p:spPr>
          <p:txBody>
            <a:bodyPr wrap="square" rtlCol="0">
              <a:spAutoFit/>
            </a:bodyPr>
            <a:lstStyle/>
            <a:p>
              <a:r>
                <a:rPr lang="en-US" b="1" i="1" dirty="0" smtClean="0">
                  <a:solidFill>
                    <a:srgbClr val="4A5C88"/>
                  </a:solidFill>
                </a:rPr>
                <a:t>Standard residential rate design to change for all customers from inclining block to time-of-use in 2018</a:t>
              </a:r>
              <a:endParaRPr lang="en-US" b="1" i="1" dirty="0">
                <a:solidFill>
                  <a:srgbClr val="4A5C88"/>
                </a:solidFill>
              </a:endParaRPr>
            </a:p>
          </p:txBody>
        </p:sp>
        <p:sp>
          <p:nvSpPr>
            <p:cNvPr id="19" name="TextBox 18"/>
            <p:cNvSpPr txBox="1"/>
            <p:nvPr/>
          </p:nvSpPr>
          <p:spPr>
            <a:xfrm>
              <a:off x="76200" y="4140875"/>
              <a:ext cx="2190750" cy="2031325"/>
            </a:xfrm>
            <a:prstGeom prst="rect">
              <a:avLst/>
            </a:prstGeom>
            <a:noFill/>
          </p:spPr>
          <p:txBody>
            <a:bodyPr wrap="square" rtlCol="0">
              <a:spAutoFit/>
            </a:bodyPr>
            <a:lstStyle/>
            <a:p>
              <a:r>
                <a:rPr lang="en-US" b="1" i="1" dirty="0" smtClean="0">
                  <a:solidFill>
                    <a:srgbClr val="4A5C88"/>
                  </a:solidFill>
                </a:rPr>
                <a:t>6,500 </a:t>
              </a:r>
              <a:r>
                <a:rPr lang="en-US" b="1" i="1" dirty="0">
                  <a:solidFill>
                    <a:srgbClr val="4A5C88"/>
                  </a:solidFill>
                </a:rPr>
                <a:t>customers </a:t>
              </a:r>
              <a:r>
                <a:rPr lang="en-US" b="1" i="1" dirty="0" smtClean="0">
                  <a:solidFill>
                    <a:srgbClr val="4A5C88"/>
                  </a:solidFill>
                </a:rPr>
                <a:t>opt-in or opt-out of taking service under TOU, TOU w/ CPP and Block w/ CPP rates; some received IHDs</a:t>
              </a:r>
              <a:endParaRPr lang="en-US" b="1" i="1" dirty="0">
                <a:solidFill>
                  <a:srgbClr val="4A5C88"/>
                </a:solidFill>
              </a:endParaRPr>
            </a:p>
          </p:txBody>
        </p:sp>
      </p:grpSp>
    </p:spTree>
    <p:extLst>
      <p:ext uri="{BB962C8B-B14F-4D97-AF65-F5344CB8AC3E}">
        <p14:creationId xmlns="" xmlns:p14="http://schemas.microsoft.com/office/powerpoint/2010/main" val="3757805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 requires major investment in metering, communications and customer technologies</a:t>
            </a:r>
            <a:endParaRPr lang="en-US" dirty="0"/>
          </a:p>
        </p:txBody>
      </p:sp>
      <p:sp>
        <p:nvSpPr>
          <p:cNvPr id="4" name="Footer Placeholder 3"/>
          <p:cNvSpPr>
            <a:spLocks noGrp="1"/>
          </p:cNvSpPr>
          <p:nvPr>
            <p:ph type="ftr" sz="quarter" idx="11"/>
          </p:nvPr>
        </p:nvSpPr>
        <p:spPr/>
        <p:txBody>
          <a:bodyPr/>
          <a:lstStyle/>
          <a:p>
            <a:r>
              <a:rPr lang="en-US" smtClean="0"/>
              <a:t>LBNL – Smart Grid Investment Grant Consumer Behavior Study Analysis</a:t>
            </a:r>
            <a:endParaRPr lang="en-US" dirty="0"/>
          </a:p>
        </p:txBody>
      </p:sp>
      <p:sp>
        <p:nvSpPr>
          <p:cNvPr id="5" name="Slide Number Placeholder 4"/>
          <p:cNvSpPr>
            <a:spLocks noGrp="1"/>
          </p:cNvSpPr>
          <p:nvPr>
            <p:ph type="sldNum" sz="quarter" idx="12"/>
          </p:nvPr>
        </p:nvSpPr>
        <p:spPr/>
        <p:txBody>
          <a:bodyPr/>
          <a:lstStyle/>
          <a:p>
            <a:fld id="{AE65B1C1-DB71-462A-B848-9B76734137A9}" type="slidenum">
              <a:rPr lang="en-US" smtClean="0"/>
              <a:pPr/>
              <a:t>5</a:t>
            </a:fld>
            <a:endParaRPr lang="en-US" dirty="0"/>
          </a:p>
        </p:txBody>
      </p:sp>
      <p:grpSp>
        <p:nvGrpSpPr>
          <p:cNvPr id="6" name="Group 5"/>
          <p:cNvGrpSpPr/>
          <p:nvPr/>
        </p:nvGrpSpPr>
        <p:grpSpPr>
          <a:xfrm>
            <a:off x="2971800" y="1819870"/>
            <a:ext cx="3048000" cy="3818930"/>
            <a:chOff x="2971800" y="1819870"/>
            <a:chExt cx="3048000" cy="3818930"/>
          </a:xfrm>
        </p:grpSpPr>
        <p:pic>
          <p:nvPicPr>
            <p:cNvPr id="4098" name="Picture 2" descr="http://www.felo.no/fileadmin/_migrated/pics/SmartMeter.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48977" y="3128962"/>
              <a:ext cx="2542223" cy="2509838"/>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2971800" y="1819870"/>
              <a:ext cx="3048000" cy="923330"/>
            </a:xfrm>
            <a:prstGeom prst="rect">
              <a:avLst/>
            </a:prstGeom>
            <a:noFill/>
          </p:spPr>
          <p:txBody>
            <a:bodyPr wrap="square" rtlCol="0">
              <a:spAutoFit/>
            </a:bodyPr>
            <a:lstStyle/>
            <a:p>
              <a:pPr algn="ctr"/>
              <a:r>
                <a:rPr lang="en-US" b="1" i="1" dirty="0" smtClean="0">
                  <a:solidFill>
                    <a:srgbClr val="4A5C88"/>
                  </a:solidFill>
                </a:rPr>
                <a:t>Interval metering to measure services consumed and provided</a:t>
              </a:r>
              <a:endParaRPr lang="en-US" b="1" i="1" dirty="0">
                <a:solidFill>
                  <a:srgbClr val="4A5C88"/>
                </a:solidFill>
              </a:endParaRPr>
            </a:p>
          </p:txBody>
        </p:sp>
      </p:grpSp>
      <p:grpSp>
        <p:nvGrpSpPr>
          <p:cNvPr id="8" name="Group 7"/>
          <p:cNvGrpSpPr/>
          <p:nvPr/>
        </p:nvGrpSpPr>
        <p:grpSpPr>
          <a:xfrm>
            <a:off x="6019800" y="1600200"/>
            <a:ext cx="3048000" cy="3962400"/>
            <a:chOff x="6019800" y="1600200"/>
            <a:chExt cx="3048000" cy="3962400"/>
          </a:xfrm>
        </p:grpSpPr>
        <p:pic>
          <p:nvPicPr>
            <p:cNvPr id="4100" name="Picture 4" descr="http://www.sat-tel.com/images/satellite_graphics.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6172200" y="3200400"/>
              <a:ext cx="2760587" cy="2362200"/>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TextBox 9"/>
            <p:cNvSpPr txBox="1"/>
            <p:nvPr/>
          </p:nvSpPr>
          <p:spPr>
            <a:xfrm>
              <a:off x="6019800" y="1600200"/>
              <a:ext cx="3048000" cy="1477328"/>
            </a:xfrm>
            <a:prstGeom prst="rect">
              <a:avLst/>
            </a:prstGeom>
            <a:noFill/>
          </p:spPr>
          <p:txBody>
            <a:bodyPr wrap="square" rtlCol="0">
              <a:spAutoFit/>
            </a:bodyPr>
            <a:lstStyle/>
            <a:p>
              <a:pPr algn="ctr"/>
              <a:r>
                <a:rPr lang="en-US" b="1" i="1" dirty="0" err="1" smtClean="0">
                  <a:solidFill>
                    <a:srgbClr val="4A5C88"/>
                  </a:solidFill>
                </a:rPr>
                <a:t>Comm</a:t>
              </a:r>
              <a:r>
                <a:rPr lang="en-US" b="1" i="1" dirty="0" smtClean="0">
                  <a:solidFill>
                    <a:srgbClr val="4A5C88"/>
                  </a:solidFill>
                </a:rPr>
                <a:t> network to transmit meter data and price/event signals that inform customers about consuming and providing services</a:t>
              </a:r>
              <a:endParaRPr lang="en-US" b="1" i="1" dirty="0">
                <a:solidFill>
                  <a:srgbClr val="4A5C88"/>
                </a:solidFill>
              </a:endParaRPr>
            </a:p>
          </p:txBody>
        </p:sp>
      </p:grpSp>
      <p:grpSp>
        <p:nvGrpSpPr>
          <p:cNvPr id="3" name="Group 2"/>
          <p:cNvGrpSpPr/>
          <p:nvPr/>
        </p:nvGrpSpPr>
        <p:grpSpPr>
          <a:xfrm>
            <a:off x="76200" y="1676400"/>
            <a:ext cx="3031381" cy="3581400"/>
            <a:chOff x="76200" y="1676400"/>
            <a:chExt cx="3031381" cy="3581400"/>
          </a:xfrm>
        </p:grpSpPr>
        <p:pic>
          <p:nvPicPr>
            <p:cNvPr id="4102" name="Picture 6" descr="http://www.eautomationsystem.com/wp-content/uploads/2013/08/Home-Automation-Reviewssss.jpg"/>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b="11804"/>
            <a:stretch/>
          </p:blipFill>
          <p:spPr bwMode="auto">
            <a:xfrm>
              <a:off x="117859" y="3474720"/>
              <a:ext cx="2989722" cy="1783080"/>
            </a:xfrm>
            <a:prstGeom prst="rect">
              <a:avLst/>
            </a:prstGeom>
            <a:noFill/>
            <a:extLst>
              <a:ext uri="{909E8E84-426E-40DD-AFC4-6F175D3DCCD1}">
                <a14:hiddenFill xmlns="" xmlns:a14="http://schemas.microsoft.com/office/drawing/2010/main">
                  <a:solidFill>
                    <a:srgbClr val="FFFFFF"/>
                  </a:solidFill>
                </a14:hiddenFill>
              </a:ext>
            </a:extLst>
          </p:spPr>
        </p:pic>
        <p:sp>
          <p:nvSpPr>
            <p:cNvPr id="12" name="TextBox 11"/>
            <p:cNvSpPr txBox="1"/>
            <p:nvPr/>
          </p:nvSpPr>
          <p:spPr>
            <a:xfrm>
              <a:off x="76200" y="1676400"/>
              <a:ext cx="2743200" cy="1200329"/>
            </a:xfrm>
            <a:prstGeom prst="rect">
              <a:avLst/>
            </a:prstGeom>
            <a:noFill/>
          </p:spPr>
          <p:txBody>
            <a:bodyPr wrap="square" rtlCol="0">
              <a:spAutoFit/>
            </a:bodyPr>
            <a:lstStyle/>
            <a:p>
              <a:pPr algn="ctr"/>
              <a:r>
                <a:rPr lang="en-US" b="1" i="1" dirty="0" smtClean="0">
                  <a:solidFill>
                    <a:srgbClr val="4A5C88"/>
                  </a:solidFill>
                </a:rPr>
                <a:t>Home area network to enable customer technologies to consume and provide services</a:t>
              </a:r>
              <a:endParaRPr lang="en-US" b="1" i="1" dirty="0">
                <a:solidFill>
                  <a:srgbClr val="4A5C88"/>
                </a:solidFill>
              </a:endParaRPr>
            </a:p>
          </p:txBody>
        </p:sp>
      </p:grpSp>
    </p:spTree>
    <p:extLst>
      <p:ext uri="{BB962C8B-B14F-4D97-AF65-F5344CB8AC3E}">
        <p14:creationId xmlns="" xmlns:p14="http://schemas.microsoft.com/office/powerpoint/2010/main" val="352424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Customer technologies must work with metering and communications technology</a:t>
            </a:r>
            <a:endParaRPr lang="en-US" dirty="0"/>
          </a:p>
        </p:txBody>
      </p:sp>
      <p:sp>
        <p:nvSpPr>
          <p:cNvPr id="4" name="Footer Placeholder 3"/>
          <p:cNvSpPr>
            <a:spLocks noGrp="1"/>
          </p:cNvSpPr>
          <p:nvPr>
            <p:ph type="ftr" sz="quarter" idx="11"/>
          </p:nvPr>
        </p:nvSpPr>
        <p:spPr/>
        <p:txBody>
          <a:bodyPr/>
          <a:lstStyle/>
          <a:p>
            <a:r>
              <a:rPr lang="en-US" smtClean="0"/>
              <a:t>LBNL – Smart Grid Investment Grant Consumer Behavior Study Analysis</a:t>
            </a:r>
            <a:endParaRPr lang="en-US" dirty="0"/>
          </a:p>
        </p:txBody>
      </p:sp>
      <p:sp>
        <p:nvSpPr>
          <p:cNvPr id="5" name="Slide Number Placeholder 4"/>
          <p:cNvSpPr>
            <a:spLocks noGrp="1"/>
          </p:cNvSpPr>
          <p:nvPr>
            <p:ph type="sldNum" sz="quarter" idx="12"/>
          </p:nvPr>
        </p:nvSpPr>
        <p:spPr/>
        <p:txBody>
          <a:bodyPr/>
          <a:lstStyle/>
          <a:p>
            <a:fld id="{AE65B1C1-DB71-462A-B848-9B76734137A9}" type="slidenum">
              <a:rPr lang="en-US" smtClean="0"/>
              <a:pPr/>
              <a:t>6</a:t>
            </a:fld>
            <a:endParaRPr lang="en-US" dirty="0"/>
          </a:p>
        </p:txBody>
      </p:sp>
      <p:grpSp>
        <p:nvGrpSpPr>
          <p:cNvPr id="3" name="Group 2"/>
          <p:cNvGrpSpPr/>
          <p:nvPr/>
        </p:nvGrpSpPr>
        <p:grpSpPr>
          <a:xfrm>
            <a:off x="381000" y="1676400"/>
            <a:ext cx="2571750" cy="1976140"/>
            <a:chOff x="381000" y="1676400"/>
            <a:chExt cx="2571750" cy="1976140"/>
          </a:xfrm>
        </p:grpSpPr>
        <p:pic>
          <p:nvPicPr>
            <p:cNvPr id="5122" name="Picture 2" descr="http://www5.pcmag.com/media/images/316745-how-cybersecurity-has-changed-since-9-11.jpg?thumb=y"/>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81000" y="2214265"/>
              <a:ext cx="2571750" cy="1438275"/>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p:cNvSpPr txBox="1"/>
            <p:nvPr/>
          </p:nvSpPr>
          <p:spPr>
            <a:xfrm>
              <a:off x="381000" y="1676400"/>
              <a:ext cx="2571750" cy="461665"/>
            </a:xfrm>
            <a:prstGeom prst="rect">
              <a:avLst/>
            </a:prstGeom>
            <a:noFill/>
          </p:spPr>
          <p:txBody>
            <a:bodyPr wrap="square" rtlCol="0">
              <a:spAutoFit/>
            </a:bodyPr>
            <a:lstStyle/>
            <a:p>
              <a:pPr algn="ctr"/>
              <a:r>
                <a:rPr lang="en-US" sz="2400" b="1" i="1" dirty="0" smtClean="0">
                  <a:solidFill>
                    <a:srgbClr val="4A5C88"/>
                  </a:solidFill>
                </a:rPr>
                <a:t>Cybersecurity</a:t>
              </a:r>
              <a:endParaRPr lang="en-US" sz="2400" b="1" i="1" dirty="0">
                <a:solidFill>
                  <a:srgbClr val="4A5C88"/>
                </a:solidFill>
              </a:endParaRPr>
            </a:p>
          </p:txBody>
        </p:sp>
      </p:grpSp>
      <p:sp>
        <p:nvSpPr>
          <p:cNvPr id="6" name="AutoShape 4" descr="data:image/jpeg;base64,/9j/4AAQSkZJRgABAQAAAQABAAD/2wCEAAkGBxISEhQUEhQVFRUWFxkaFhcYFxgZHhgVGRQXFhgdGBgaHCggGB0lGxQUITEhJikrLi4uGh8zODMsNygtLisBCgoKDg0OGxAQGywkICQ2LCwwNDQuLDcwNCwsLCwsLCwsLCwsNCwsLCwsLCwsLC4sNCwsNCwsLCwsLCwsLCwsLP/AABEIAJsBRgMBIgACEQEDEQH/xAAcAAEAAgMBAQEAAAAAAAAAAAAABQYDBAcCAQj/xABIEAABAwIDBQUEBwUGBgEFAAABAAIDBBEFEiEGMUFRYQcTInGBMpGhsRRCUmJywdFTgpLh8CM1dKKz8RVzo7LC0kQWJTM0Q//EABoBAQACAwEAAAAAAAAAAAAAAAADBAECBQb/xAAzEQACAgECAwQIBwADAAAAAAAAAQIDEQQhBRIxE0FRcRQiYYGRsdHwBiMyQlKh4RUz8f/aAAwDAQACEQMRAD8A7e0L0vLV6QBERAFF4xhXe2c02cL2B3H9FKIsNZNoTlB80TneO0sojylhBzDl13fyXvZ/a98ZyT3ezcHb3N8/tD4+avVZSMlbleLj4g8wVynaPZuoonOeD3sBN89tWXO545feUE4yi+aJ39HqKNVB03pJ93+M6vS1LJGh7HBzTuIWZchwfGZYDmidoTq06h3mPz3rpGBY9FUt8Jyv+swnXzHMdVvC1S2fUo63hlmn9Zbx8fDz+pLIiKU5gREQBERAEREAREQBERAEREAREQBERAEREAREQBERAEREAREQBERAEREB5avS8tXpAES6IAiIgC+OaCLHUHeF9RAUHajYU6y0IDXb3QHRrufdn6h6bvJUylrC19vFHIw6g+FzXD5FdxUDtLsrBWC7hklA8Mrd45Bw3PHQ+llBZTndHb0PF3Wuzu3j496+qIXAttdzKn0kH/kB8x7ldo5A4AtIIIuCNQQuL4vh89E8MqAMrvYlbfI71Psu+6fipTAdo5af2Tmj4sO7937J/qy0ja4vEi1quFV3x7XTNb93c/Lwf3sdWRR2D4zFUtvG7Ue006Ob5jl13KRVlNPdHnZwlCTjJYYREWTQIiIAiIgCIiAIiIAiIgCIiAIiIAiIgCIiAIiIAiIgCIiAIiIDGvYXhe2oZZ4yak818csq+EIYNCbEMhbmFwb/AJfqslDicMxcI3tc5hs5t9WnqN6w4rSFzfALkeV+H6LiWNUdYzEJXsY5oEtw4ODSBYbiCDzViquFmzeGRzlKO6WTv6LmuC7dStsJAJGjiTZw9ePr71b8J2qpah2RsgbJ9h/hPpfR2/gStZUTjvjKMqyLJtERQm5r19DHNG6OVoexwsQf60PVcq2k2QnoiXwB01P01fH+ID2m/eHqOJ66i0nBS6lzR663SyzDp3ruOIYbiRaWyROyuGoIP9XCv2BbbMdZtSMjvtj2T+IfV+XksG1OwDJS6akIhlOpbb+zkO/UD2HHmPULnj3ywyGKojdFIODuI5tO5w6jRVsTrZ6KMtJxKOHtL+15eKO8xvDgCCCDuI1BHRelyfZzaWSmIHtRE6s5cy3kem5dNw7EYp2B8Tg4ceYPIjeCrFdimcHXcPs0st949z+vgzbREUhzwiIgCIiAIiIAiIgCIiAIiIAiIgCIiAIiIAiIgCIiAIiIDGvYC8LIhlhERDAWniGFxTC0jATwO4jyK3EQHLce2Dnhu+nvO0bmaCQDkNQH+8eS5dXVZ751w9jhYZXixBAAsQdeC/UahtocDoqht6uKJ1ho94Ac3yfvHvVmnUyre5HOtSRxvZ7tFq6azS/vGaeGTX+F28fELpOBdpFJPYSEwv8Avat9HgaeoC45tthdHSyH6LVicZjePKSY/wB8DI4cOB81CwVIOt+mitrsL/P2Ff14dHlH6vY8OAIIIO4jUHyKx1FUyMXe9rB95wHzX5tw3H6iFuVk0sYdvDHkA+46Hqo3EA+Ulxkc9xOveOLj6E7/AFCr26KyO8N/n8DPpXij9GVu2mHRe3Vw35NeHH3NuqftZt5g9TGY5GyzAey5jMpY7mx7rWPwXF6ejne7JHDK9w4Rsc825+EHTqpyk2FxSW2WjlA5vyM3/jcD8Fz586eGiWFtuVKG3tPkWOuaSGgubfwlx8WXhmtpdb2G7XVEL80JDCOO+4+829iFvUfZLiT/AGhDH+KS5/yAhbdX2SV8cZex8MrxqIwSCR0c4AX6G3moOyfVIt3a7X3x5HZs/JGxD2kV51MkflkA9y229pVYP2R6Fh/Jy5xUU80bzHIwxvG9jgQR6Hh1X1kD/tAeijzPxIa/w9xOxc0Z7eZ1vD+1T9vCLfajd/4u/VWnDduKCYgCYMcdwkBZ8Tp8Vweiw9zw68zGOGoDw8B2m4PaCGnztw1UthGzk8gDi5jARprmJ9G/JR26zsFmxo0lw/idEuWUc/fj0+Z+g2PBFwbjmNV6XLtnYHUZJbLJ+EHwnmSzdfr8Va4cWc4auN+mipz/ABDRH9rfwwXYaO7lzNJPzyWZFBMrHbw4n1/PcvrMVP2gfctY/iPTfujJffmPRp9xOIotmMNAu6wHO/6qIxPtAoYbgSGV3KMXF+Rd7I966+j1lOs/6Hn45InVNdUWtFR4O0qnPtRStFvuE5uVg743W4ztBoiRfvW3G8sJ15eG5/JX3RYv2sx2cvAtiLSwvFoalgfC8PBF7agj8TTq31C3C4Deo2sbM0awfUXjvRzXoOCwD6iw1VVHGM0j2sbzc4NHvKh5ttMPbvqovR2b/tuhnDJ5FVH9ouGD/wCR/wBOX/0XuLtBw1zXFtQDl3jJICfIFtz6LHMjaFU5vlim2WhFUZdvIfqRvcOZs34an3rHH2h097SMkZ10cPgb/BadrDxLn/GavGeR/wBfIuSKKw/aKknt3czCT9UnK7+F1ivWKbQUtNpNMxjuDb3cfJgu4+5SR9bpuU7ISreJprz2JNFTantMw5n13mxtcMO/1tZFN2Fn8SHtIeJblkWNegoSRnpeXvAFyQBzK16lshDrG3K2/d5KJqXO0Y4l2g0NjqsNkbljuJU4jFa4cHD7uvx3KCx/aowskMbBdjSbu3XtceEan3rfp4nWtkP+X9VqVOzvfOl7wMDXgAXGY2y2NxuWr5mtiOfaSW2xzaXtDqZQ4OmDBf6lmH37/ioesxhr/akvrvLyT6kkrqzOzmhLSHx5rjgAz3Fuo96kcP2Mw+GxjpYbj6zmh7v4n3KiVUn1ZWWjm/1yyfn+jweoq3O+jU0kozHxNaMu/wC1YAe9WLDux6vkN5HRU46uLz/C3T4rvTGACwFgOAXpSQhy7plquiNfQ4jjPZHVRMDqeVlSQPEwt7t1/uXcQfIkeqodZTyQvLJmPif9l7S0+gO8dRov1UtXEcNhqGFk8bJGH6r2hw+O49Vfr1c4ddzM6YyPzDSVckbs0T3xuG5zXEfIq+4H2qVUQa2oDJ28/Yf7wLH3eqm8f7H4XEuo5TCf2b7vZfo72mj3rnGL7LV1I8NmgdqbNcw52uPQjd+8ArfpFFi/M/sg7GyL9Q7bgnaBQVOgmEb92SWzDfob5T6FWkEWvwX57w3Y6R4BnIY2+7e7nrbRq6RgsbKeIRM0aLaXJ157yvLcS41o9O8Uvnfs6fH6ZOnRpbprM1j78Cf2iwyjqm5aiNshHskaOb+F41b71yXaDY+enc50LTJFwBN3gfesBmXUPpItv/39FibP3jjGwgvFrtDhmF9xI+qvNPjmqus9SPuSf/p1dJdZpej29vQ4rDVa25bwRqD1H5KVpKstsWOsfW3lp/XBdGrezqKpeHznJ0jtc+brKOxjsrsCaOcjlHLqPLvBqPUFelqrsuqzOGM9zOrXxyhvks/wgI8ZkNg4Nte2a+g6uGpt1HuWhiuM1bH3gaJWtv8A2sTu8A/GGjM233g1aGOYXWUelRC5rft+0w/vDT0Nj0UC7FGhwc24cNz2+Et/CQQQoIcLp5v0GNUtNOvnrsUf7Jk7aV1ge+tzyhvxuCsUG1lW46yl2uma2h+6eC1KnEn1AaJZXPLdA45c1urrXd+8StB9O6M3IzN+0OHmFcnweuMcqEX5JHjroalNyjN+5v5G9i76ma571zh9gm38j6qAZM5htYg8R1U4yq0Fjv3fyutSpIcfELnh/upKNRKlcqSwvDYp063Uc2Lln295LYFO+XRrS4jkCd/pb5KZkwOscLtjNupAPxK2tiMf8IYYSwNNs7QQwjh689LdVfqOqD7aj5rl6/8AEuu08uVVpL25efg0eirqhKHMnkrWzOzcsZMkr/ELZQxzhbndwsSem7zV7o6u51N78Cb6+q1xO1qpe3VZLG1skEndi/isNQOBaToFpovxC9ZYoXLDfTw/winp28tHScSxaKBmeRwaOptf0XLdsO1d7c0dI1ub9o7XL5N4n4eao8laXu1cXuP1nEuJHUnVbdLStsc7Q8HeDY/PivVrR5X6iuoFbrMbnmdnmkfK7m9xPuG4egXulrnSODRqSbN8zosmLYfG0ksJA4tsTpxsf5rpHZ3hGGtLZI3d5JvvIC0i/Jh3KrbW63iQUZFaOxeIEZhCcu85XNOnPKNT6LQq4u60AItpY3FiPjccj6r9CiqjYLkgKv7S09JVMcJWxOO4ONgf4hYhQOPM9jpaDiK0qacMt9/ecjg2mjjjOc5nchvOnH9VA1W0Ekjr5QAeHThvWDGcMayR7YSHBp11B0v9ritKMOabOBaeSk9HcVloxdxm6yWIPl8jffXyEe1pv00168V8pagl25xOa5dck25eJY+8FuCwTuaeAHp+hU1N3Z9Ec3UynqN7JNlkp5W/UjLjx4/Hii19mqqQMP8AZ5gNAQ5ouB0cQbdV9SfFblJpYRbp0nBORdrf63fmSW/kfqFemryvt1oc40RirS+SOxuw2vpY+Frv/JemeJ4sbaLdyhEMGKaUstfX4KLqdp4I5CyTM0i1za41F+GvwWDFq5xsHExC+/QE6feVDxiuYZJM0zCRcavbfQWHJDKR1KgxWCdrXQyxyNcLtLXg3HoVuL807LbNQzxGR4cHB5FwQNA1pHA8yrfh1PJTeKGpqW2FwDKXN05scCD7ljJnB2dFxbDu2SpGUTU8T9NSxzmE9dcwHkrJhna9RyaSxyxab/C9t+Vwbj3WTI5WdFWpW4lFF/8AkeAeWpPuGqptZtqZSRA9jRYEWIc4g+R8Pla/koOfEmNvrck3Jvc5uPmf61XG1XFuX1aY5ft6fX5FyrRuW83gtWKbTvJLYQGAjR59ono06D4+irM9aMxL3Oc86Ekkm/r8vktKBtTVHLTxPeL6u0a0H8R091yrPhvZ/cA1UpO68cWjfV51d6ALnei6zWvNj2+CLanRQsLr/ZVv+LeIAXJNxlaNXcrAfotmupcSbF3sdI94+yC0Ptzyk5vTf0XTMMwWnpxaGJjOoHiPm46n1K310KeCUx3s3K1nEJP9CwfmHF9rq5zixzjTuGha0OY89HF3i91goSN7g4uBIfvzAkG/O++/Vfq3E8LgqG5J4o5W8ntDvdfcuababB4VC1z2ukhf9WKNwfc8LMfuHqAu5paqqfVrgl5FOU5WPdlHwXb/ABKnADZzI0fVlHeD+I+IfxK4R9sEphI+js7/AHB2Yhl+ZbqfS/qFzM0z2HxNPmNVsQgFdCNdcv1IhnzR7jPtHtPXVf8A+xK4t3ZW+GPf9kaH1uVXzGp3Ly0Vg2Kwx4mD20kMw01mByt13s69bH0S2qMVlM3he3s0VjBtm6yoaZIIJHsAuXBpseHhP1z+HVepDK3+ze0scN4cCHD90gW9y/TVPKS0XAbpuafkVDbRYJS1DSJomuNvasMw/e4LnztnjEXgvaW+uFmbY5RwrDI5GjI13gvcse1r29fC8EC6msEoaZhPfxtOtwRut+G6jsdibSTFjH5238JG8Dlrv9yhqnGJDo3Qc+Kpck2dy+7hk68uO/sW/wB+Z1ieSnbHdrmhtrjdu6fyHqqtiW08DAe4LjLybbLfm4jdx3W9VSmPDxZxJ46rx3BiOZvHeOaWURsjyzWTz1lkopun3FwO2FQ5ouxxPTmqvjG1M04LbZW6g8+u/cpqjJbkDhvOvNt/z/mtjFtmmTOMjDlJGotoSOPnaypUaOiueeRFrTabitkfzopJ9N0n719v2FEpZnNIsd3Mqcpa2SUWY0k7zbl16dUdgAa4d5mtfUC2o42XScNx7DqKFvdNzOI9lrbuJ3XcT8eKu6jiF9CUaIObfw97M2aOyhc12y9xyx1NI55Egy2OoIsfIqbirAwWcL8eo8jfw6DhzUzi9bDWS94YXRuI1yOve2gL91jYWUVWYGDeznZbbr8f0XQhoNVfBTtST71nOPhsTUcd0elg4Ri231Mn/HqmVwEMj8lvFns654WJ19StHG4qktzPkLmD2mDS2mp6j5LxR1L4Tky5jwt/Wn+yk/pTw4XIG7w206jVT89Gmjh7yRxtbr6nmT6vuRTJhlsdPPTU71cNkNl6iuGsYEW7O7QeTRvKla+ijfHmDWjS+gA09P681KbA7RPhcIC1z43HSwJMbv8A1PFVJcX5U3jC+JyNFqVqZcji0yK2q7LJKen72Hx5NZAL3ycSBxtrfoqbR4WB4j49Lgu0aNNOvwX6Sdieg03qrO2KpJHue5rm5jfK11g3yFtAuBqeNadbRk35I6eq0eosj6jwu/76nG/pUbDq17jbXK7KL9NEXaINh6BuojLr8S4n5kBFQfF6v4SfvX1Kq4NletLf3l9avtkavq9cXAiIgPMjA4WcARyIuq1i+wGHVJLnwBrjqXRksN+Zymx9QrOvLngb0YRTaTs9hgYWQSyauLvHZ2pAHADkFGY1gr4B4i03B3Hpy3q91FQeGnXf8FVdooozYvuTY68RuVK/Vqteqsk9dTk9zhgp7aEEFfRAurM2UdVm7Yg1p+u/QeYG8+nvUu3sto8oBfLm4uBAB/dINlLTY7I5ccCxKLwnk4r3J4LZpJ3xuDhY5SDZwu09HNOhC6XinZW4G9PMCPsygg/xNBv7goWfs8r2mwja/q17bf5rFSuKfU1UjPS9qFWwAdzTkDdZrm6dAHWClsO7WLm09PYfajdf/K4D5qoVmy1XDfPTyADiG5h723CjjTkbwR5iyzuYwjrsXaVh53ukb5xu/K6lqDa2hm9iojvYmzjkNhv0dZcObAtlsIGgGm8fzUkIOXUciOhbT7e746S9+Mthp+AOGvmR5KjC7nEuJLnG5vvJPE8TdfGN01/r+vJYZ6o2swaczz8lcjOFSJE1FEzhGzktU6zGeH60jvZH6noFd8P2DoKcXlYJnkWJfqOuVm4eep6qiU+2OIMsGyiw0De7jsB5BoWaHa+rzFzy15PEt+VjoFWtvlM1k3ItJ2ToI5C9sXkxzi5o132PyN1mmrWRnW1uAFhf8XToqhU7SVD9xa3yH6lQ9RJI/wBp5N/RV5SlLqxFJHQKrbmCFpJOZ5PsM1J0042YFQ8c2wqqkjXumA3axhI97t5+C0HUQ9V7pqCR7gxjS9x3AC5UlTinuayXgQ8lIXuLnHU6k3NyfVYzhZO4+8WV9/8AoSuDQe5H4c7Lj4rWOy9WN9PL/Df5K0lVLqQtzXQpbcHk1Ommu8AnXhzK26SIN9rU9VZP+AVH7Cb+B36LLHs3UP3U8h/cI+a0np65LaWCfTaudE1NxTZXXSXN1J4difA66cOimI9hat3/APC3m5g/NblF2bVYuS+JumgzEm/LRtgqlmnSWzydOXHL2niKz7Sq4pE+UXjFgN4J8Vug3KEmhIPEW4brK9T4LUwkiSF46gZh7xdYDhLpdBE8nmGu/Ra02yr2wefu4hqrbM3rPhjuKlRMeXeEOcTwAvf4K7YVs9NIBnGQHeTv9y28L2Iqrh0Y7nmXnQj8IuT7lb24LUsaLOZIba723PQG9/O601Wu16hjTpL5+7OxZprot9aaa8znNRsXURlzgBJroQfFbh4eHkFXaqiluSWP036EW9F2uOlqTo6Ifxt/VZW4dJ+zaCeo+YXHhfr85sr5mZloNO582TjNPJI6MgG3rc+i3cMc6BwczfvPEX5ZbaaX9yvdV2fGSTMHtiB3hoLrnyNgomu2FrGexklbza7Kfc7d7yvRUKmdWJwxnqnuZpqq07/LQpseJHizDmQOB3abyAtvDtoGSv7priTytY2633qEfszX8aZx9WfPMvseytXe5p5A/gQW6eRzb1z7eBaGbzHb2Z2+pd9KeO46BBRXABDQOGl0UdgdDibW5ZRGQNznvs4+YaHBFD/xOmjtyJkTvl/IuYX1eV9C6hUPqIvNkAJWlU2GtzdaG3OJyUtBUzwkCSOMuaSLi9xvHFZtna4VMLZCNbC/nbXRRWV86wbRlg8ywSyWyHKOJP5DitinwaMEOfeRw3F+oHk3cFJLFVTZGOeRfK0ut5C/5LEaIRee82dknsZUUPstjza2mina3J3jGuLL5suYXtewv7lMKYjCItesrGRi7j5Aak+QQGZ7wASSABvJ4BUnanaSN7THExj+Be5ocAfutcNfMrHjuKyT+H2WX9kceWY8VCtoi4gAXJ4AcVuljqbpYIR8JJJOpJ9PcFJYLs3LUmzBZoOrzuH6noFbMI2PuQ6fQfYB1P4iN3kFb4IWsaGtAa0bgBYBHMORRavs6v7E/o5v5g/koLE9j5YLXcxxPBpN7c7EaBdVqZ8o0FzwCiJKe93ON3HU3Hw6BRtmE2cwfhEg3tW9DsnVOAIhdY88o+BK6RQ4U2+d43eyDw62UsiRlyOWM2Kq/wBmB5vb+qk6Ps+ebGWUN5hov8TZdAVBr8Wljxwxhzix1JF4LnKCZ5buDd17AC6YMczJqHYeiG9jn/ie75CwU5R0UcQyxsawcmgD/dbAUJj9NUGSnlhkc1sRf3kQFxKHsytzG4tlPi3H0WTGSbRUCqxeWPGzHmdkdRw+C5yhxmkuQ3dewAv0Vjw2CojqJs8jpY5X52XFu6bka3I3U3FwTfTfuQwTiKCwPaRlTNUw5cjqecxb758rGOLrW8OryLa7utlOoAiIgCIiAIiIAiIgCIiAIiIAiIgPi+oiA+L6iICq9qf901v/ACT8wqLjddNBhdG+B2WT6ZCG77XMcgGYA+IXsbdFeu1P+6a3/kn5hULH/wC7KH/HQf8AZIgNiq2cqXUr6uGepZOxjpBK6olJe5gzHMwu7vKbWyhtraKfbI3F8LbLKHB4iz+GSSOzjFc+w4XHQ3CnZR/9rl/w8n+m5V3stjLsMDRvdA0DzMQCAr3ZNQdxTfSwSGtgzSeN5GQNzmzS7KPZ4BaVBikVfaarr2MlkGcN+m9w2AHVrI2Nkb4gLXJuSVMdltbBLSSUEjiyfuXRyRua4Ftm926+luOmuqqmzrqWna6nxDJTyx+G7oszZA3QOY/Kb3FuqAtOz+2Ehpa6kkm+kugZKyKoa8PzxmIuYTI0+JwvbMNbjmqvs42pqRFUvklc6NjbAvORsYZbVv1iRqSePkrRR4VTPpqieC9u6lGsfd3tG7XKQDbqQt/sowlslC3PudEwEcwYwPzWehkp+z2GVGKnvHukIfctYJHsjijuQ3RhGZ5GpJVnwCWbCcQZSTuMsNRGXQvecz2PYfE0OOpbYg6la+wmORYQZKTEHdyYyWxylrsksYJylrgDY24JjNccSxGGaJj2wQMLIXPaWmWSRwzua06hga1oBIFzdYMGKrnqJ8VrqbvJe4MzCWskewvcaeOzS9pDmsGpIaRcuHLXYnNVg1VTO7yR9LUuMT4XyPkDH2LmuYXklp331191o+LG20WN1r57iEyRgvAJyPFPHq4AXDSDv4W6rb2yx2PE5qZtLmkhgeZXzZSGukylkbI8wGci7iSNAgMG020bKqsmilqhFDCWsbH3/cd7IW5nukcHNdkbcNAva9yvWzeOCjr4YG1cdVT1DXWYJxP3MjADo7M4taW30J3hRuIYZHRYg51ay1PUBsjZu7zhj8oa9r9DbUX9fda8CosMqpQKaQPLBm7xsORm8NsJC0Au1Og5FARGPzzzYpWUrJZWwuMDnCORzXOJgAa0O+ozRxIG8263tldhhZQRsqql8DIbDN9IMOYBuVrZJQQ53O1xchRGHxAY7WDl9H/0CtXtQk7vEqeSqF6TuC2Nzml7IpzJ4nOFiASywBIQETT45HRVdMaOtEzJHmOaAVD5m2LSQ8Z3OykFo1B4rNty6SXGWCNzmtfSQl5Ycrrd9LZrXDVtydSNbA2tvWltbPDI6iNO50kQnGaUtLGueY3ZWxAgZxbMS4aC7Rqb22NpcS+jYvBK5pdEKOESZQXFoM0tnZRqQCLG3NAb+OUNVhAjroJJRE2RjZ4XzSSsdHI4NJtI51ngkWcFN7Y404VGFSxuIDnVFwCQD/Yj2hxtfiozb3amnxKnbSURMzXyRunkDXBkUcbg8guIALyWtAaFh2nhLThAP26g/wDRagNzE33x1pPGjgP/AFpVs4PK6esxOlkLnRvqLWzvaQO5iNmuaQW666ELVr/77Z/g4P8AWlWfZT+98Q/xJ/0YkBV9kNm7YnUhhcDDVODbyyn2WsIzXf49/wBa6uGweISwVdVh8zi7upC+IuJJ7qXxtAJ3gHMFEYLicVJjNZFUExumqc0V2utIJGRtblIGuo15L32vSPop4MRhBJMb6d1vtEF8J9HZvegJDZzF5ajE6qVriYzJ3EQvoI4Lh7gPvSF2v3QujqhdleEiKBn3WBt+bt7j6uJKvqAIiIAiIgCIiAIiIAiIgCIiAIiIAiIgPMjA4EHitGPCIxGYgPCd6kEQGKCAMaGjcBZYKOhZDmyj2jc+a3F5IQEJNgcbpe8Fwem5ea3Z2KU3Is7mNFO2XpAReFYHHBfLck7yVtUVCyLNlHtG5W0iAjsRweKY3cLHmNCvFBgcMJzAXdzOqlF8QHMqPCHHF60ysIZLI1zCfrNEDGkj1BCulJs3Cx4fYuI3XN7KTMDc+awvzWdAamIYdHM2zxfl0WlSbPRRuDhmJG65UwiA1ZaBjpBIR4m7kxDD2TNyvF1tIgIVmzUAFiCfM3WzV4LFIGB4uGblIogIVmzMAcHEE23AnRSFXQskaGuGg4LaRAac+HMcWEj2PZX36AzvO9t4rWW2iAjcRwWKZwc6+YcQuf7ZTyVckNL9HlihglL3ukLP7Z7LtiEYa4ksuc5JtuAsupLUfRxl+YtBdzQGHAKEQwMYBaw1UiiIAiIgCIiAIiIAiIgCIiAIiID/2Q=="/>
          <p:cNvSpPr>
            <a:spLocks noChangeAspect="1" noChangeArrowheads="1"/>
          </p:cNvSpPr>
          <p:nvPr/>
        </p:nvSpPr>
        <p:spPr bwMode="auto">
          <a:xfrm>
            <a:off x="155575" y="-144463"/>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6" descr="data:image/jpeg;base64,/9j/4AAQSkZJRgABAQAAAQABAAD/2wCEAAkGBxISEhQUEhQVFRUWFxkaFhcYFxgZHhgVGRQXFhgdGBgaHCggGB0lGxQUITEhJikrLi4uGh8zODMsNygtLisBCgoKDg0OGxAQGywkICQ2LCwwNDQuLDcwNCwsLCwsLCwsLCwsNCwsLCwsLCwsLC4sNCwsNCwsLCwsLCwsLCwsLP/AABEIAJsBRgMBIgACEQEDEQH/xAAcAAEAAgMBAQEAAAAAAAAAAAAABQYDBAcCAQj/xABIEAABAwIDBQUEBwUGBgEFAAABAAIDBBEFEiEGMUFRYQcTInGBMpGhsRRCUmJywdFTgpLh8CM1dKKz8RVzo7LC0kQWJTM0Q//EABoBAQACAwEAAAAAAAAAAAAAAAADBAECBQb/xAAzEQACAgECAwQIBwADAAAAAAAAAQIDEQQhBRIxE0FRcRQiYYGRsdHwBiMyQlKh4RUz8f/aAAwDAQACEQMRAD8A7e0L0vLV6QBERAFF4xhXe2c02cL2B3H9FKIsNZNoTlB80TneO0sojylhBzDl13fyXvZ/a98ZyT3ezcHb3N8/tD4+avVZSMlbleLj4g8wVynaPZuoonOeD3sBN89tWXO545feUE4yi+aJ39HqKNVB03pJ93+M6vS1LJGh7HBzTuIWZchwfGZYDmidoTq06h3mPz3rpGBY9FUt8Jyv+swnXzHMdVvC1S2fUo63hlmn9Zbx8fDz+pLIiKU5gREQBERAEREAREQBERAEREAREQBERAEREAREQBERAEREAREQBERAEREB5avS8tXpAES6IAiIgC+OaCLHUHeF9RAUHajYU6y0IDXb3QHRrufdn6h6bvJUylrC19vFHIw6g+FzXD5FdxUDtLsrBWC7hklA8Mrd45Bw3PHQ+llBZTndHb0PF3Wuzu3j496+qIXAttdzKn0kH/kB8x7ldo5A4AtIIIuCNQQuL4vh89E8MqAMrvYlbfI71Psu+6fipTAdo5af2Tmj4sO7937J/qy0ja4vEi1quFV3x7XTNb93c/Lwf3sdWRR2D4zFUtvG7Ue006Ob5jl13KRVlNPdHnZwlCTjJYYREWTQIiIAiIgCIiAIiIAiIgCIiAIiIAiIgCIiAIiIAiIgCIiAIiIDGvYXhe2oZZ4yak818csq+EIYNCbEMhbmFwb/AJfqslDicMxcI3tc5hs5t9WnqN6w4rSFzfALkeV+H6LiWNUdYzEJXsY5oEtw4ODSBYbiCDzViquFmzeGRzlKO6WTv6LmuC7dStsJAJGjiTZw9ePr71b8J2qpah2RsgbJ9h/hPpfR2/gStZUTjvjKMqyLJtERQm5r19DHNG6OVoexwsQf60PVcq2k2QnoiXwB01P01fH+ID2m/eHqOJ66i0nBS6lzR663SyzDp3ruOIYbiRaWyROyuGoIP9XCv2BbbMdZtSMjvtj2T+IfV+XksG1OwDJS6akIhlOpbb+zkO/UD2HHmPULnj3ywyGKojdFIODuI5tO5w6jRVsTrZ6KMtJxKOHtL+15eKO8xvDgCCCDuI1BHRelyfZzaWSmIHtRE6s5cy3kem5dNw7EYp2B8Tg4ceYPIjeCrFdimcHXcPs0st949z+vgzbREUhzwiIgCIiAIiIAiIgCIiAIiIAiIgCIiAIiIAiIgCIiAIiIDGvYC8LIhlhERDAWniGFxTC0jATwO4jyK3EQHLce2Dnhu+nvO0bmaCQDkNQH+8eS5dXVZ751w9jhYZXixBAAsQdeC/UahtocDoqht6uKJ1ho94Ac3yfvHvVmnUyre5HOtSRxvZ7tFq6azS/vGaeGTX+F28fELpOBdpFJPYSEwv8Avat9HgaeoC45tthdHSyH6LVicZjePKSY/wB8DI4cOB81CwVIOt+mitrsL/P2Ff14dHlH6vY8OAIIIO4jUHyKx1FUyMXe9rB95wHzX5tw3H6iFuVk0sYdvDHkA+46Hqo3EA+Ulxkc9xOveOLj6E7/AFCr26KyO8N/n8DPpXij9GVu2mHRe3Vw35NeHH3NuqftZt5g9TGY5GyzAey5jMpY7mx7rWPwXF6ejne7JHDK9w4Rsc825+EHTqpyk2FxSW2WjlA5vyM3/jcD8Fz586eGiWFtuVKG3tPkWOuaSGgubfwlx8WXhmtpdb2G7XVEL80JDCOO+4+829iFvUfZLiT/AGhDH+KS5/yAhbdX2SV8cZex8MrxqIwSCR0c4AX6G3moOyfVIt3a7X3x5HZs/JGxD2kV51MkflkA9y229pVYP2R6Fh/Jy5xUU80bzHIwxvG9jgQR6Hh1X1kD/tAeijzPxIa/w9xOxc0Z7eZ1vD+1T9vCLfajd/4u/VWnDduKCYgCYMcdwkBZ8Tp8Vweiw9zw68zGOGoDw8B2m4PaCGnztw1UthGzk8gDi5jARprmJ9G/JR26zsFmxo0lw/idEuWUc/fj0+Z+g2PBFwbjmNV6XLtnYHUZJbLJ+EHwnmSzdfr8Va4cWc4auN+mipz/ABDRH9rfwwXYaO7lzNJPzyWZFBMrHbw4n1/PcvrMVP2gfctY/iPTfujJffmPRp9xOIotmMNAu6wHO/6qIxPtAoYbgSGV3KMXF+Rd7I966+j1lOs/6Hn45InVNdUWtFR4O0qnPtRStFvuE5uVg743W4ztBoiRfvW3G8sJ15eG5/JX3RYv2sx2cvAtiLSwvFoalgfC8PBF7agj8TTq31C3C4Deo2sbM0awfUXjvRzXoOCwD6iw1VVHGM0j2sbzc4NHvKh5ttMPbvqovR2b/tuhnDJ5FVH9ouGD/wCR/wBOX/0XuLtBw1zXFtQDl3jJICfIFtz6LHMjaFU5vlim2WhFUZdvIfqRvcOZs34an3rHH2h097SMkZ10cPgb/BadrDxLn/GavGeR/wBfIuSKKw/aKknt3czCT9UnK7+F1ivWKbQUtNpNMxjuDb3cfJgu4+5SR9bpuU7ISreJprz2JNFTantMw5n13mxtcMO/1tZFN2Fn8SHtIeJblkWNegoSRnpeXvAFyQBzK16lshDrG3K2/d5KJqXO0Y4l2g0NjqsNkbljuJU4jFa4cHD7uvx3KCx/aowskMbBdjSbu3XtceEan3rfp4nWtkP+X9VqVOzvfOl7wMDXgAXGY2y2NxuWr5mtiOfaSW2xzaXtDqZQ4OmDBf6lmH37/ioesxhr/akvrvLyT6kkrqzOzmhLSHx5rjgAz3Fuo96kcP2Mw+GxjpYbj6zmh7v4n3KiVUn1ZWWjm/1yyfn+jweoq3O+jU0kozHxNaMu/wC1YAe9WLDux6vkN5HRU46uLz/C3T4rvTGACwFgOAXpSQhy7plquiNfQ4jjPZHVRMDqeVlSQPEwt7t1/uXcQfIkeqodZTyQvLJmPif9l7S0+gO8dRov1UtXEcNhqGFk8bJGH6r2hw+O49Vfr1c4ddzM6YyPzDSVckbs0T3xuG5zXEfIq+4H2qVUQa2oDJ28/Yf7wLH3eqm8f7H4XEuo5TCf2b7vZfo72mj3rnGL7LV1I8NmgdqbNcw52uPQjd+8ArfpFFi/M/sg7GyL9Q7bgnaBQVOgmEb92SWzDfob5T6FWkEWvwX57w3Y6R4BnIY2+7e7nrbRq6RgsbKeIRM0aLaXJ157yvLcS41o9O8Uvnfs6fH6ZOnRpbprM1j78Cf2iwyjqm5aiNshHskaOb+F41b71yXaDY+enc50LTJFwBN3gfesBmXUPpItv/39FibP3jjGwgvFrtDhmF9xI+qvNPjmqus9SPuSf/p1dJdZpej29vQ4rDVa25bwRqD1H5KVpKstsWOsfW3lp/XBdGrezqKpeHznJ0jtc+brKOxjsrsCaOcjlHLqPLvBqPUFelqrsuqzOGM9zOrXxyhvks/wgI8ZkNg4Nte2a+g6uGpt1HuWhiuM1bH3gaJWtv8A2sTu8A/GGjM233g1aGOYXWUelRC5rft+0w/vDT0Nj0UC7FGhwc24cNz2+Et/CQQQoIcLp5v0GNUtNOvnrsUf7Jk7aV1ge+tzyhvxuCsUG1lW46yl2uma2h+6eC1KnEn1AaJZXPLdA45c1urrXd+8StB9O6M3IzN+0OHmFcnweuMcqEX5JHjroalNyjN+5v5G9i76ma571zh9gm38j6qAZM5htYg8R1U4yq0Fjv3fyutSpIcfELnh/upKNRKlcqSwvDYp063Uc2Lln295LYFO+XRrS4jkCd/pb5KZkwOscLtjNupAPxK2tiMf8IYYSwNNs7QQwjh689LdVfqOqD7aj5rl6/8AEuu08uVVpL25efg0eirqhKHMnkrWzOzcsZMkr/ELZQxzhbndwsSem7zV7o6u51N78Cb6+q1xO1qpe3VZLG1skEndi/isNQOBaToFpovxC9ZYoXLDfTw/winp28tHScSxaKBmeRwaOptf0XLdsO1d7c0dI1ub9o7XL5N4n4eao8laXu1cXuP1nEuJHUnVbdLStsc7Q8HeDY/PivVrR5X6iuoFbrMbnmdnmkfK7m9xPuG4egXulrnSODRqSbN8zosmLYfG0ksJA4tsTpxsf5rpHZ3hGGtLZI3d5JvvIC0i/Jh3KrbW63iQUZFaOxeIEZhCcu85XNOnPKNT6LQq4u60AItpY3FiPjccj6r9CiqjYLkgKv7S09JVMcJWxOO4ONgf4hYhQOPM9jpaDiK0qacMt9/ecjg2mjjjOc5nchvOnH9VA1W0Ekjr5QAeHThvWDGcMayR7YSHBp11B0v9ritKMOabOBaeSk9HcVloxdxm6yWIPl8jffXyEe1pv00168V8pagl25xOa5dck25eJY+8FuCwTuaeAHp+hU1N3Z9Ec3UynqN7JNlkp5W/UjLjx4/Hii19mqqQMP8AZ5gNAQ5ouB0cQbdV9SfFblJpYRbp0nBORdrf63fmSW/kfqFemryvt1oc40RirS+SOxuw2vpY+Frv/JemeJ4sbaLdyhEMGKaUstfX4KLqdp4I5CyTM0i1za41F+GvwWDFq5xsHExC+/QE6feVDxiuYZJM0zCRcavbfQWHJDKR1KgxWCdrXQyxyNcLtLXg3HoVuL807LbNQzxGR4cHB5FwQNA1pHA8yrfh1PJTeKGpqW2FwDKXN05scCD7ljJnB2dFxbDu2SpGUTU8T9NSxzmE9dcwHkrJhna9RyaSxyxab/C9t+Vwbj3WTI5WdFWpW4lFF/8AkeAeWpPuGqptZtqZSRA9jRYEWIc4g+R8Pla/koOfEmNvrck3Jvc5uPmf61XG1XFuX1aY5ft6fX5FyrRuW83gtWKbTvJLYQGAjR59ono06D4+irM9aMxL3Oc86Ekkm/r8vktKBtTVHLTxPeL6u0a0H8R091yrPhvZ/cA1UpO68cWjfV51d6ALnei6zWvNj2+CLanRQsLr/ZVv+LeIAXJNxlaNXcrAfotmupcSbF3sdI94+yC0Ptzyk5vTf0XTMMwWnpxaGJjOoHiPm46n1K310KeCUx3s3K1nEJP9CwfmHF9rq5zixzjTuGha0OY89HF3i91goSN7g4uBIfvzAkG/O++/Vfq3E8LgqG5J4o5W8ntDvdfcuababB4VC1z2ukhf9WKNwfc8LMfuHqAu5paqqfVrgl5FOU5WPdlHwXb/ABKnADZzI0fVlHeD+I+IfxK4R9sEphI+js7/AHB2Yhl+ZbqfS/qFzM0z2HxNPmNVsQgFdCNdcv1IhnzR7jPtHtPXVf8A+xK4t3ZW+GPf9kaH1uVXzGp3Ly0Vg2Kwx4mD20kMw01mByt13s69bH0S2qMVlM3he3s0VjBtm6yoaZIIJHsAuXBpseHhP1z+HVepDK3+ze0scN4cCHD90gW9y/TVPKS0XAbpuafkVDbRYJS1DSJomuNvasMw/e4LnztnjEXgvaW+uFmbY5RwrDI5GjI13gvcse1r29fC8EC6msEoaZhPfxtOtwRut+G6jsdibSTFjH5238JG8Dlrv9yhqnGJDo3Qc+Kpck2dy+7hk68uO/sW/wB+Z1ieSnbHdrmhtrjdu6fyHqqtiW08DAe4LjLybbLfm4jdx3W9VSmPDxZxJ46rx3BiOZvHeOaWURsjyzWTz1lkopun3FwO2FQ5ouxxPTmqvjG1M04LbZW6g8+u/cpqjJbkDhvOvNt/z/mtjFtmmTOMjDlJGotoSOPnaypUaOiueeRFrTabitkfzopJ9N0n719v2FEpZnNIsd3Mqcpa2SUWY0k7zbl16dUdgAa4d5mtfUC2o42XScNx7DqKFvdNzOI9lrbuJ3XcT8eKu6jiF9CUaIObfw97M2aOyhc12y9xyx1NI55Egy2OoIsfIqbirAwWcL8eo8jfw6DhzUzi9bDWS94YXRuI1yOve2gL91jYWUVWYGDeznZbbr8f0XQhoNVfBTtST71nOPhsTUcd0elg4Ri231Mn/HqmVwEMj8lvFns654WJ19StHG4qktzPkLmD2mDS2mp6j5LxR1L4Tky5jwt/Wn+yk/pTw4XIG7w206jVT89Gmjh7yRxtbr6nmT6vuRTJhlsdPPTU71cNkNl6iuGsYEW7O7QeTRvKla+ijfHmDWjS+gA09P681KbA7RPhcIC1z43HSwJMbv8A1PFVJcX5U3jC+JyNFqVqZcji0yK2q7LJKen72Hx5NZAL3ycSBxtrfoqbR4WB4j49Lgu0aNNOvwX6Sdieg03qrO2KpJHue5rm5jfK11g3yFtAuBqeNadbRk35I6eq0eosj6jwu/76nG/pUbDq17jbXK7KL9NEXaINh6BuojLr8S4n5kBFQfF6v4SfvX1Kq4NletLf3l9avtkavq9cXAiIgPMjA4WcARyIuq1i+wGHVJLnwBrjqXRksN+Zymx9QrOvLngb0YRTaTs9hgYWQSyauLvHZ2pAHADkFGY1gr4B4i03B3Hpy3q91FQeGnXf8FVdooozYvuTY68RuVK/Vqteqsk9dTk9zhgp7aEEFfRAurM2UdVm7Yg1p+u/QeYG8+nvUu3sto8oBfLm4uBAB/dINlLTY7I5ccCxKLwnk4r3J4LZpJ3xuDhY5SDZwu09HNOhC6XinZW4G9PMCPsygg/xNBv7goWfs8r2mwja/q17bf5rFSuKfU1UjPS9qFWwAdzTkDdZrm6dAHWClsO7WLm09PYfajdf/K4D5qoVmy1XDfPTyADiG5h723CjjTkbwR5iyzuYwjrsXaVh53ukb5xu/K6lqDa2hm9iojvYmzjkNhv0dZcObAtlsIGgGm8fzUkIOXUciOhbT7e746S9+Mthp+AOGvmR5KjC7nEuJLnG5vvJPE8TdfGN01/r+vJYZ6o2swaczz8lcjOFSJE1FEzhGzktU6zGeH60jvZH6noFd8P2DoKcXlYJnkWJfqOuVm4eep6qiU+2OIMsGyiw0De7jsB5BoWaHa+rzFzy15PEt+VjoFWtvlM1k3ItJ2ToI5C9sXkxzi5o132PyN1mmrWRnW1uAFhf8XToqhU7SVD9xa3yH6lQ9RJI/wBp5N/RV5SlLqxFJHQKrbmCFpJOZ5PsM1J0042YFQ8c2wqqkjXumA3axhI97t5+C0HUQ9V7pqCR7gxjS9x3AC5UlTinuayXgQ8lIXuLnHU6k3NyfVYzhZO4+8WV9/8AoSuDQe5H4c7Lj4rWOy9WN9PL/Df5K0lVLqQtzXQpbcHk1Ommu8AnXhzK26SIN9rU9VZP+AVH7Cb+B36LLHs3UP3U8h/cI+a0np65LaWCfTaudE1NxTZXXSXN1J4difA66cOimI9hat3/APC3m5g/NblF2bVYuS+JumgzEm/LRtgqlmnSWzydOXHL2niKz7Sq4pE+UXjFgN4J8Vug3KEmhIPEW4brK9T4LUwkiSF46gZh7xdYDhLpdBE8nmGu/Ra02yr2wefu4hqrbM3rPhjuKlRMeXeEOcTwAvf4K7YVs9NIBnGQHeTv9y28L2Iqrh0Y7nmXnQj8IuT7lb24LUsaLOZIba723PQG9/O601Wu16hjTpL5+7OxZprot9aaa8znNRsXURlzgBJroQfFbh4eHkFXaqiluSWP036EW9F2uOlqTo6Ifxt/VZW4dJ+zaCeo+YXHhfr85sr5mZloNO582TjNPJI6MgG3rc+i3cMc6BwczfvPEX5ZbaaX9yvdV2fGSTMHtiB3hoLrnyNgomu2FrGexklbza7Kfc7d7yvRUKmdWJwxnqnuZpqq07/LQpseJHizDmQOB3abyAtvDtoGSv7priTytY2633qEfszX8aZx9WfPMvseytXe5p5A/gQW6eRzb1z7eBaGbzHb2Z2+pd9KeO46BBRXABDQOGl0UdgdDibW5ZRGQNznvs4+YaHBFD/xOmjtyJkTvl/IuYX1eV9C6hUPqIvNkAJWlU2GtzdaG3OJyUtBUzwkCSOMuaSLi9xvHFZtna4VMLZCNbC/nbXRRWV86wbRlg8ywSyWyHKOJP5DitinwaMEOfeRw3F+oHk3cFJLFVTZGOeRfK0ut5C/5LEaIRee82dknsZUUPstjza2mina3J3jGuLL5suYXtewv7lMKYjCItesrGRi7j5Aak+QQGZ7wASSABvJ4BUnanaSN7THExj+Be5ocAfutcNfMrHjuKyT+H2WX9kceWY8VCtoi4gAXJ4AcVuljqbpYIR8JJJOpJ9PcFJYLs3LUmzBZoOrzuH6noFbMI2PuQ6fQfYB1P4iN3kFb4IWsaGtAa0bgBYBHMORRavs6v7E/o5v5g/koLE9j5YLXcxxPBpN7c7EaBdVqZ8o0FzwCiJKe93ON3HU3Hw6BRtmE2cwfhEg3tW9DsnVOAIhdY88o+BK6RQ4U2+d43eyDw62UsiRlyOWM2Kq/wBmB5vb+qk6Ps+ebGWUN5hov8TZdAVBr8Wljxwxhzix1JF4LnKCZ5buDd17AC6YMczJqHYeiG9jn/ie75CwU5R0UcQyxsawcmgD/dbAUJj9NUGSnlhkc1sRf3kQFxKHsytzG4tlPi3H0WTGSbRUCqxeWPGzHmdkdRw+C5yhxmkuQ3dewAv0Vjw2CojqJs8jpY5X52XFu6bka3I3U3FwTfTfuQwTiKCwPaRlTNUw5cjqecxb758rGOLrW8OryLa7utlOoAiIgCIiAIiIAiIgCIiAIiIAiIgPi+oiA+L6iICq9qf901v/ACT8wqLjddNBhdG+B2WT6ZCG77XMcgGYA+IXsbdFeu1P+6a3/kn5hULH/wC7KH/HQf8AZIgNiq2cqXUr6uGepZOxjpBK6olJe5gzHMwu7vKbWyhtraKfbI3F8LbLKHB4iz+GSSOzjFc+w4XHQ3CnZR/9rl/w8n+m5V3stjLsMDRvdA0DzMQCAr3ZNQdxTfSwSGtgzSeN5GQNzmzS7KPZ4BaVBikVfaarr2MlkGcN+m9w2AHVrI2Nkb4gLXJuSVMdltbBLSSUEjiyfuXRyRua4Ftm926+luOmuqqmzrqWna6nxDJTyx+G7oszZA3QOY/Kb3FuqAtOz+2Ehpa6kkm+kugZKyKoa8PzxmIuYTI0+JwvbMNbjmqvs42pqRFUvklc6NjbAvORsYZbVv1iRqSePkrRR4VTPpqieC9u6lGsfd3tG7XKQDbqQt/sowlslC3PudEwEcwYwPzWehkp+z2GVGKnvHukIfctYJHsjijuQ3RhGZ5GpJVnwCWbCcQZSTuMsNRGXQvecz2PYfE0OOpbYg6la+wmORYQZKTEHdyYyWxylrsksYJylrgDY24JjNccSxGGaJj2wQMLIXPaWmWSRwzua06hga1oBIFzdYMGKrnqJ8VrqbvJe4MzCWskewvcaeOzS9pDmsGpIaRcuHLXYnNVg1VTO7yR9LUuMT4XyPkDH2LmuYXklp331191o+LG20WN1r57iEyRgvAJyPFPHq4AXDSDv4W6rb2yx2PE5qZtLmkhgeZXzZSGukylkbI8wGci7iSNAgMG020bKqsmilqhFDCWsbH3/cd7IW5nukcHNdkbcNAva9yvWzeOCjr4YG1cdVT1DXWYJxP3MjADo7M4taW30J3hRuIYZHRYg51ay1PUBsjZu7zhj8oa9r9DbUX9fda8CosMqpQKaQPLBm7xsORm8NsJC0Au1Og5FARGPzzzYpWUrJZWwuMDnCORzXOJgAa0O+ozRxIG8263tldhhZQRsqql8DIbDN9IMOYBuVrZJQQ53O1xchRGHxAY7WDl9H/0CtXtQk7vEqeSqF6TuC2Nzml7IpzJ4nOFiASywBIQETT45HRVdMaOtEzJHmOaAVD5m2LSQ8Z3OykFo1B4rNty6SXGWCNzmtfSQl5Ycrrd9LZrXDVtydSNbA2tvWltbPDI6iNO50kQnGaUtLGueY3ZWxAgZxbMS4aC7Rqb22NpcS+jYvBK5pdEKOESZQXFoM0tnZRqQCLG3NAb+OUNVhAjroJJRE2RjZ4XzSSsdHI4NJtI51ngkWcFN7Y404VGFSxuIDnVFwCQD/Yj2hxtfiozb3amnxKnbSURMzXyRunkDXBkUcbg8guIALyWtAaFh2nhLThAP26g/wDRagNzE33x1pPGjgP/AFpVs4PK6esxOlkLnRvqLWzvaQO5iNmuaQW666ELVr/77Z/g4P8AWlWfZT+98Q/xJ/0YkBV9kNm7YnUhhcDDVODbyyn2WsIzXf49/wBa6uGweISwVdVh8zi7upC+IuJJ7qXxtAJ3gHMFEYLicVJjNZFUExumqc0V2utIJGRtblIGuo15L32vSPop4MRhBJMb6d1vtEF8J9HZvegJDZzF5ajE6qVriYzJ3EQvoI4Lh7gPvSF2v3QujqhdleEiKBn3WBt+bt7j6uJKvqAIiIAiIgCIiAIiIAiIgCIiAIiIAiIgPMjA4EHitGPCIxGYgPCd6kEQGKCAMaGjcBZYKOhZDmyj2jc+a3F5IQEJNgcbpe8Fwem5ea3Z2KU3Is7mNFO2XpAReFYHHBfLck7yVtUVCyLNlHtG5W0iAjsRweKY3cLHmNCvFBgcMJzAXdzOqlF8QHMqPCHHF60ysIZLI1zCfrNEDGkj1BCulJs3Cx4fYuI3XN7KTMDc+awvzWdAamIYdHM2zxfl0WlSbPRRuDhmJG65UwiA1ZaBjpBIR4m7kxDD2TNyvF1tIgIVmzUAFiCfM3WzV4LFIGB4uGblIogIVmzMAcHEE23AnRSFXQskaGuGg4LaRAac+HMcWEj2PZX36AzvO9t4rWW2iAjcRwWKZwc6+YcQuf7ZTyVckNL9HlihglL3ukLP7Z7LtiEYa4ksuc5JtuAsupLUfRxl+YtBdzQGHAKEQwMYBaw1UiiIAiIgCIiAIiIAiIgCIiAIiID/2Q=="/>
          <p:cNvSpPr>
            <a:spLocks noChangeAspect="1" noChangeArrowheads="1"/>
          </p:cNvSpPr>
          <p:nvPr/>
        </p:nvSpPr>
        <p:spPr bwMode="auto">
          <a:xfrm>
            <a:off x="307975" y="79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8" descr="data:image/jpeg;base64,/9j/4AAQSkZJRgABAQAAAQABAAD/2wCEAAkGBxISEhQUEhQVFRUWFxkaFhcYFxgZHhgVGRQXFhgdGBgaHCggGB0lGxQUITEhJikrLi4uGh8zODMsNygtLisBCgoKDg0OGxAQGywkICQ2LCwwNDQuLDcwNCwsLCwsLCwsLCwsNCwsLCwsLCwsLC4sNCwsNCwsLCwsLCwsLCwsLP/AABEIAJsBRgMBIgACEQEDEQH/xAAcAAEAAgMBAQEAAAAAAAAAAAAABQYDBAcCAQj/xABIEAABAwIDBQUEBwUGBgEFAAABAAIDBBEFEiEGMUFRYQcTInGBMpGhsRRCUmJywdFTgpLh8CM1dKKz8RVzo7LC0kQWJTM0Q//EABoBAQACAwEAAAAAAAAAAAAAAAADBAECBQb/xAAzEQACAgECAwQIBwADAAAAAAAAAQIDEQQhBRIxE0FRcRQiYYGRsdHwBiMyQlKh4RUz8f/aAAwDAQACEQMRAD8A7e0L0vLV6QBERAFF4xhXe2c02cL2B3H9FKIsNZNoTlB80TneO0sojylhBzDl13fyXvZ/a98ZyT3ezcHb3N8/tD4+avVZSMlbleLj4g8wVynaPZuoonOeD3sBN89tWXO545feUE4yi+aJ39HqKNVB03pJ93+M6vS1LJGh7HBzTuIWZchwfGZYDmidoTq06h3mPz3rpGBY9FUt8Jyv+swnXzHMdVvC1S2fUo63hlmn9Zbx8fDz+pLIiKU5gREQBERAEREAREQBERAEREAREQBERAEREAREQBERAEREAREQBERAEREB5avS8tXpAES6IAiIgC+OaCLHUHeF9RAUHajYU6y0IDXb3QHRrufdn6h6bvJUylrC19vFHIw6g+FzXD5FdxUDtLsrBWC7hklA8Mrd45Bw3PHQ+llBZTndHb0PF3Wuzu3j496+qIXAttdzKn0kH/kB8x7ldo5A4AtIIIuCNQQuL4vh89E8MqAMrvYlbfI71Psu+6fipTAdo5af2Tmj4sO7937J/qy0ja4vEi1quFV3x7XTNb93c/Lwf3sdWRR2D4zFUtvG7Ue006Ob5jl13KRVlNPdHnZwlCTjJYYREWTQIiIAiIgCIiAIiIAiIgCIiAIiIAiIgCIiAIiIAiIgCIiAIiIDGvYXhe2oZZ4yak818csq+EIYNCbEMhbmFwb/AJfqslDicMxcI3tc5hs5t9WnqN6w4rSFzfALkeV+H6LiWNUdYzEJXsY5oEtw4ODSBYbiCDzViquFmzeGRzlKO6WTv6LmuC7dStsJAJGjiTZw9ePr71b8J2qpah2RsgbJ9h/hPpfR2/gStZUTjvjKMqyLJtERQm5r19DHNG6OVoexwsQf60PVcq2k2QnoiXwB01P01fH+ID2m/eHqOJ66i0nBS6lzR663SyzDp3ruOIYbiRaWyROyuGoIP9XCv2BbbMdZtSMjvtj2T+IfV+XksG1OwDJS6akIhlOpbb+zkO/UD2HHmPULnj3ywyGKojdFIODuI5tO5w6jRVsTrZ6KMtJxKOHtL+15eKO8xvDgCCCDuI1BHRelyfZzaWSmIHtRE6s5cy3kem5dNw7EYp2B8Tg4ceYPIjeCrFdimcHXcPs0st949z+vgzbREUhzwiIgCIiAIiIAiIgCIiAIiIAiIgCIiAIiIAiIgCIiAIiIDGvYC8LIhlhERDAWniGFxTC0jATwO4jyK3EQHLce2Dnhu+nvO0bmaCQDkNQH+8eS5dXVZ751w9jhYZXixBAAsQdeC/UahtocDoqht6uKJ1ho94Ac3yfvHvVmnUyre5HOtSRxvZ7tFq6azS/vGaeGTX+F28fELpOBdpFJPYSEwv8Avat9HgaeoC45tthdHSyH6LVicZjePKSY/wB8DI4cOB81CwVIOt+mitrsL/P2Ff14dHlH6vY8OAIIIO4jUHyKx1FUyMXe9rB95wHzX5tw3H6iFuVk0sYdvDHkA+46Hqo3EA+Ulxkc9xOveOLj6E7/AFCr26KyO8N/n8DPpXij9GVu2mHRe3Vw35NeHH3NuqftZt5g9TGY5GyzAey5jMpY7mx7rWPwXF6ejne7JHDK9w4Rsc825+EHTqpyk2FxSW2WjlA5vyM3/jcD8Fz586eGiWFtuVKG3tPkWOuaSGgubfwlx8WXhmtpdb2G7XVEL80JDCOO+4+829iFvUfZLiT/AGhDH+KS5/yAhbdX2SV8cZex8MrxqIwSCR0c4AX6G3moOyfVIt3a7X3x5HZs/JGxD2kV51MkflkA9y229pVYP2R6Fh/Jy5xUU80bzHIwxvG9jgQR6Hh1X1kD/tAeijzPxIa/w9xOxc0Z7eZ1vD+1T9vCLfajd/4u/VWnDduKCYgCYMcdwkBZ8Tp8Vweiw9zw68zGOGoDw8B2m4PaCGnztw1UthGzk8gDi5jARprmJ9G/JR26zsFmxo0lw/idEuWUc/fj0+Z+g2PBFwbjmNV6XLtnYHUZJbLJ+EHwnmSzdfr8Va4cWc4auN+mipz/ABDRH9rfwwXYaO7lzNJPzyWZFBMrHbw4n1/PcvrMVP2gfctY/iPTfujJffmPRp9xOIotmMNAu6wHO/6qIxPtAoYbgSGV3KMXF+Rd7I966+j1lOs/6Hn45InVNdUWtFR4O0qnPtRStFvuE5uVg743W4ztBoiRfvW3G8sJ15eG5/JX3RYv2sx2cvAtiLSwvFoalgfC8PBF7agj8TTq31C3C4Deo2sbM0awfUXjvRzXoOCwD6iw1VVHGM0j2sbzc4NHvKh5ttMPbvqovR2b/tuhnDJ5FVH9ouGD/wCR/wBOX/0XuLtBw1zXFtQDl3jJICfIFtz6LHMjaFU5vlim2WhFUZdvIfqRvcOZs34an3rHH2h097SMkZ10cPgb/BadrDxLn/GavGeR/wBfIuSKKw/aKknt3czCT9UnK7+F1ivWKbQUtNpNMxjuDb3cfJgu4+5SR9bpuU7ISreJprz2JNFTantMw5n13mxtcMO/1tZFN2Fn8SHtIeJblkWNegoSRnpeXvAFyQBzK16lshDrG3K2/d5KJqXO0Y4l2g0NjqsNkbljuJU4jFa4cHD7uvx3KCx/aowskMbBdjSbu3XtceEan3rfp4nWtkP+X9VqVOzvfOl7wMDXgAXGY2y2NxuWr5mtiOfaSW2xzaXtDqZQ4OmDBf6lmH37/ioesxhr/akvrvLyT6kkrqzOzmhLSHx5rjgAz3Fuo96kcP2Mw+GxjpYbj6zmh7v4n3KiVUn1ZWWjm/1yyfn+jweoq3O+jU0kozHxNaMu/wC1YAe9WLDux6vkN5HRU46uLz/C3T4rvTGACwFgOAXpSQhy7plquiNfQ4jjPZHVRMDqeVlSQPEwt7t1/uXcQfIkeqodZTyQvLJmPif9l7S0+gO8dRov1UtXEcNhqGFk8bJGH6r2hw+O49Vfr1c4ddzM6YyPzDSVckbs0T3xuG5zXEfIq+4H2qVUQa2oDJ28/Yf7wLH3eqm8f7H4XEuo5TCf2b7vZfo72mj3rnGL7LV1I8NmgdqbNcw52uPQjd+8ArfpFFi/M/sg7GyL9Q7bgnaBQVOgmEb92SWzDfob5T6FWkEWvwX57w3Y6R4BnIY2+7e7nrbRq6RgsbKeIRM0aLaXJ157yvLcS41o9O8Uvnfs6fH6ZOnRpbprM1j78Cf2iwyjqm5aiNshHskaOb+F41b71yXaDY+enc50LTJFwBN3gfesBmXUPpItv/39FibP3jjGwgvFrtDhmF9xI+qvNPjmqus9SPuSf/p1dJdZpej29vQ4rDVa25bwRqD1H5KVpKstsWOsfW3lp/XBdGrezqKpeHznJ0jtc+brKOxjsrsCaOcjlHLqPLvBqPUFelqrsuqzOGM9zOrXxyhvks/wgI8ZkNg4Nte2a+g6uGpt1HuWhiuM1bH3gaJWtv8A2sTu8A/GGjM233g1aGOYXWUelRC5rft+0w/vDT0Nj0UC7FGhwc24cNz2+Et/CQQQoIcLp5v0GNUtNOvnrsUf7Jk7aV1ge+tzyhvxuCsUG1lW46yl2uma2h+6eC1KnEn1AaJZXPLdA45c1urrXd+8StB9O6M3IzN+0OHmFcnweuMcqEX5JHjroalNyjN+5v5G9i76ma571zh9gm38j6qAZM5htYg8R1U4yq0Fjv3fyutSpIcfELnh/upKNRKlcqSwvDYp063Uc2Lln295LYFO+XRrS4jkCd/pb5KZkwOscLtjNupAPxK2tiMf8IYYSwNNs7QQwjh689LdVfqOqD7aj5rl6/8AEuu08uVVpL25efg0eirqhKHMnkrWzOzcsZMkr/ELZQxzhbndwsSem7zV7o6u51N78Cb6+q1xO1qpe3VZLG1skEndi/isNQOBaToFpovxC9ZYoXLDfTw/winp28tHScSxaKBmeRwaOptf0XLdsO1d7c0dI1ub9o7XL5N4n4eao8laXu1cXuP1nEuJHUnVbdLStsc7Q8HeDY/PivVrR5X6iuoFbrMbnmdnmkfK7m9xPuG4egXulrnSODRqSbN8zosmLYfG0ksJA4tsTpxsf5rpHZ3hGGtLZI3d5JvvIC0i/Jh3KrbW63iQUZFaOxeIEZhCcu85XNOnPKNT6LQq4u60AItpY3FiPjccj6r9CiqjYLkgKv7S09JVMcJWxOO4ONgf4hYhQOPM9jpaDiK0qacMt9/ecjg2mjjjOc5nchvOnH9VA1W0Ekjr5QAeHThvWDGcMayR7YSHBp11B0v9ritKMOabOBaeSk9HcVloxdxm6yWIPl8jffXyEe1pv00168V8pagl25xOa5dck25eJY+8FuCwTuaeAHp+hU1N3Z9Ec3UynqN7JNlkp5W/UjLjx4/Hii19mqqQMP8AZ5gNAQ5ouB0cQbdV9SfFblJpYRbp0nBORdrf63fmSW/kfqFemryvt1oc40RirS+SOxuw2vpY+Frv/JemeJ4sbaLdyhEMGKaUstfX4KLqdp4I5CyTM0i1za41F+GvwWDFq5xsHExC+/QE6feVDxiuYZJM0zCRcavbfQWHJDKR1KgxWCdrXQyxyNcLtLXg3HoVuL807LbNQzxGR4cHB5FwQNA1pHA8yrfh1PJTeKGpqW2FwDKXN05scCD7ljJnB2dFxbDu2SpGUTU8T9NSxzmE9dcwHkrJhna9RyaSxyxab/C9t+Vwbj3WTI5WdFWpW4lFF/8AkeAeWpPuGqptZtqZSRA9jRYEWIc4g+R8Pla/koOfEmNvrck3Jvc5uPmf61XG1XFuX1aY5ft6fX5FyrRuW83gtWKbTvJLYQGAjR59ono06D4+irM9aMxL3Oc86Ekkm/r8vktKBtTVHLTxPeL6u0a0H8R091yrPhvZ/cA1UpO68cWjfV51d6ALnei6zWvNj2+CLanRQsLr/ZVv+LeIAXJNxlaNXcrAfotmupcSbF3sdI94+yC0Ptzyk5vTf0XTMMwWnpxaGJjOoHiPm46n1K310KeCUx3s3K1nEJP9CwfmHF9rq5zixzjTuGha0OY89HF3i91goSN7g4uBIfvzAkG/O++/Vfq3E8LgqG5J4o5W8ntDvdfcuababB4VC1z2ukhf9WKNwfc8LMfuHqAu5paqqfVrgl5FOU5WPdlHwXb/ABKnADZzI0fVlHeD+I+IfxK4R9sEphI+js7/AHB2Yhl+ZbqfS/qFzM0z2HxNPmNVsQgFdCNdcv1IhnzR7jPtHtPXVf8A+xK4t3ZW+GPf9kaH1uVXzGp3Ly0Vg2Kwx4mD20kMw01mByt13s69bH0S2qMVlM3he3s0VjBtm6yoaZIIJHsAuXBpseHhP1z+HVepDK3+ze0scN4cCHD90gW9y/TVPKS0XAbpuafkVDbRYJS1DSJomuNvasMw/e4LnztnjEXgvaW+uFmbY5RwrDI5GjI13gvcse1r29fC8EC6msEoaZhPfxtOtwRut+G6jsdibSTFjH5238JG8Dlrv9yhqnGJDo3Qc+Kpck2dy+7hk68uO/sW/wB+Z1ieSnbHdrmhtrjdu6fyHqqtiW08DAe4LjLybbLfm4jdx3W9VSmPDxZxJ46rx3BiOZvHeOaWURsjyzWTz1lkopun3FwO2FQ5ouxxPTmqvjG1M04LbZW6g8+u/cpqjJbkDhvOvNt/z/mtjFtmmTOMjDlJGotoSOPnaypUaOiueeRFrTabitkfzopJ9N0n719v2FEpZnNIsd3Mqcpa2SUWY0k7zbl16dUdgAa4d5mtfUC2o42XScNx7DqKFvdNzOI9lrbuJ3XcT8eKu6jiF9CUaIObfw97M2aOyhc12y9xyx1NI55Egy2OoIsfIqbirAwWcL8eo8jfw6DhzUzi9bDWS94YXRuI1yOve2gL91jYWUVWYGDeznZbbr8f0XQhoNVfBTtST71nOPhsTUcd0elg4Ri231Mn/HqmVwEMj8lvFns654WJ19StHG4qktzPkLmD2mDS2mp6j5LxR1L4Tky5jwt/Wn+yk/pTw4XIG7w206jVT89Gmjh7yRxtbr6nmT6vuRTJhlsdPPTU71cNkNl6iuGsYEW7O7QeTRvKla+ijfHmDWjS+gA09P681KbA7RPhcIC1z43HSwJMbv8A1PFVJcX5U3jC+JyNFqVqZcji0yK2q7LJKen72Hx5NZAL3ycSBxtrfoqbR4WB4j49Lgu0aNNOvwX6Sdieg03qrO2KpJHue5rm5jfK11g3yFtAuBqeNadbRk35I6eq0eosj6jwu/76nG/pUbDq17jbXK7KL9NEXaINh6BuojLr8S4n5kBFQfF6v4SfvX1Kq4NletLf3l9avtkavq9cXAiIgPMjA4WcARyIuq1i+wGHVJLnwBrjqXRksN+Zymx9QrOvLngb0YRTaTs9hgYWQSyauLvHZ2pAHADkFGY1gr4B4i03B3Hpy3q91FQeGnXf8FVdooozYvuTY68RuVK/Vqteqsk9dTk9zhgp7aEEFfRAurM2UdVm7Yg1p+u/QeYG8+nvUu3sto8oBfLm4uBAB/dINlLTY7I5ccCxKLwnk4r3J4LZpJ3xuDhY5SDZwu09HNOhC6XinZW4G9PMCPsygg/xNBv7goWfs8r2mwja/q17bf5rFSuKfU1UjPS9qFWwAdzTkDdZrm6dAHWClsO7WLm09PYfajdf/K4D5qoVmy1XDfPTyADiG5h723CjjTkbwR5iyzuYwjrsXaVh53ukb5xu/K6lqDa2hm9iojvYmzjkNhv0dZcObAtlsIGgGm8fzUkIOXUciOhbT7e746S9+Mthp+AOGvmR5KjC7nEuJLnG5vvJPE8TdfGN01/r+vJYZ6o2swaczz8lcjOFSJE1FEzhGzktU6zGeH60jvZH6noFd8P2DoKcXlYJnkWJfqOuVm4eep6qiU+2OIMsGyiw0De7jsB5BoWaHa+rzFzy15PEt+VjoFWtvlM1k3ItJ2ToI5C9sXkxzi5o132PyN1mmrWRnW1uAFhf8XToqhU7SVD9xa3yH6lQ9RJI/wBp5N/RV5SlLqxFJHQKrbmCFpJOZ5PsM1J0042YFQ8c2wqqkjXumA3axhI97t5+C0HUQ9V7pqCR7gxjS9x3AC5UlTinuayXgQ8lIXuLnHU6k3NyfVYzhZO4+8WV9/8AoSuDQe5H4c7Lj4rWOy9WN9PL/Df5K0lVLqQtzXQpbcHk1Ommu8AnXhzK26SIN9rU9VZP+AVH7Cb+B36LLHs3UP3U8h/cI+a0np65LaWCfTaudE1NxTZXXSXN1J4difA66cOimI9hat3/APC3m5g/NblF2bVYuS+JumgzEm/LRtgqlmnSWzydOXHL2niKz7Sq4pE+UXjFgN4J8Vug3KEmhIPEW4brK9T4LUwkiSF46gZh7xdYDhLpdBE8nmGu/Ra02yr2wefu4hqrbM3rPhjuKlRMeXeEOcTwAvf4K7YVs9NIBnGQHeTv9y28L2Iqrh0Y7nmXnQj8IuT7lb24LUsaLOZIba723PQG9/O601Wu16hjTpL5+7OxZprot9aaa8znNRsXURlzgBJroQfFbh4eHkFXaqiluSWP036EW9F2uOlqTo6Ifxt/VZW4dJ+zaCeo+YXHhfr85sr5mZloNO582TjNPJI6MgG3rc+i3cMc6BwczfvPEX5ZbaaX9yvdV2fGSTMHtiB3hoLrnyNgomu2FrGexklbza7Kfc7d7yvRUKmdWJwxnqnuZpqq07/LQpseJHizDmQOB3abyAtvDtoGSv7priTytY2633qEfszX8aZx9WfPMvseytXe5p5A/gQW6eRzb1z7eBaGbzHb2Z2+pd9KeO46BBRXABDQOGl0UdgdDibW5ZRGQNznvs4+YaHBFD/xOmjtyJkTvl/IuYX1eV9C6hUPqIvNkAJWlU2GtzdaG3OJyUtBUzwkCSOMuaSLi9xvHFZtna4VMLZCNbC/nbXRRWV86wbRlg8ywSyWyHKOJP5DitinwaMEOfeRw3F+oHk3cFJLFVTZGOeRfK0ut5C/5LEaIRee82dknsZUUPstjza2mina3J3jGuLL5suYXtewv7lMKYjCItesrGRi7j5Aak+QQGZ7wASSABvJ4BUnanaSN7THExj+Be5ocAfutcNfMrHjuKyT+H2WX9kceWY8VCtoi4gAXJ4AcVuljqbpYIR8JJJOpJ9PcFJYLs3LUmzBZoOrzuH6noFbMI2PuQ6fQfYB1P4iN3kFb4IWsaGtAa0bgBYBHMORRavs6v7E/o5v5g/koLE9j5YLXcxxPBpN7c7EaBdVqZ8o0FzwCiJKe93ON3HU3Hw6BRtmE2cwfhEg3tW9DsnVOAIhdY88o+BK6RQ4U2+d43eyDw62UsiRlyOWM2Kq/wBmB5vb+qk6Ps+ebGWUN5hov8TZdAVBr8Wljxwxhzix1JF4LnKCZ5buDd17AC6YMczJqHYeiG9jn/ie75CwU5R0UcQyxsawcmgD/dbAUJj9NUGSnlhkc1sRf3kQFxKHsytzG4tlPi3H0WTGSbRUCqxeWPGzHmdkdRw+C5yhxmkuQ3dewAv0Vjw2CojqJs8jpY5X52XFu6bka3I3U3FwTfTfuQwTiKCwPaRlTNUw5cjqecxb758rGOLrW8OryLa7utlOoAiIgCIiAIiIAiIgCIiAIiIAiIgPi+oiA+L6iICq9qf901v/ACT8wqLjddNBhdG+B2WT6ZCG77XMcgGYA+IXsbdFeu1P+6a3/kn5hULH/wC7KH/HQf8AZIgNiq2cqXUr6uGepZOxjpBK6olJe5gzHMwu7vKbWyhtraKfbI3F8LbLKHB4iz+GSSOzjFc+w4XHQ3CnZR/9rl/w8n+m5V3stjLsMDRvdA0DzMQCAr3ZNQdxTfSwSGtgzSeN5GQNzmzS7KPZ4BaVBikVfaarr2MlkGcN+m9w2AHVrI2Nkb4gLXJuSVMdltbBLSSUEjiyfuXRyRua4Ftm926+luOmuqqmzrqWna6nxDJTyx+G7oszZA3QOY/Kb3FuqAtOz+2Ehpa6kkm+kugZKyKoa8PzxmIuYTI0+JwvbMNbjmqvs42pqRFUvklc6NjbAvORsYZbVv1iRqSePkrRR4VTPpqieC9u6lGsfd3tG7XKQDbqQt/sowlslC3PudEwEcwYwPzWehkp+z2GVGKnvHukIfctYJHsjijuQ3RhGZ5GpJVnwCWbCcQZSTuMsNRGXQvecz2PYfE0OOpbYg6la+wmORYQZKTEHdyYyWxylrsksYJylrgDY24JjNccSxGGaJj2wQMLIXPaWmWSRwzua06hga1oBIFzdYMGKrnqJ8VrqbvJe4MzCWskewvcaeOzS9pDmsGpIaRcuHLXYnNVg1VTO7yR9LUuMT4XyPkDH2LmuYXklp331191o+LG20WN1r57iEyRgvAJyPFPHq4AXDSDv4W6rb2yx2PE5qZtLmkhgeZXzZSGukylkbI8wGci7iSNAgMG020bKqsmilqhFDCWsbH3/cd7IW5nukcHNdkbcNAva9yvWzeOCjr4YG1cdVT1DXWYJxP3MjADo7M4taW30J3hRuIYZHRYg51ay1PUBsjZu7zhj8oa9r9DbUX9fda8CosMqpQKaQPLBm7xsORm8NsJC0Au1Og5FARGPzzzYpWUrJZWwuMDnCORzXOJgAa0O+ozRxIG8263tldhhZQRsqql8DIbDN9IMOYBuVrZJQQ53O1xchRGHxAY7WDl9H/0CtXtQk7vEqeSqF6TuC2Nzml7IpzJ4nOFiASywBIQETT45HRVdMaOtEzJHmOaAVD5m2LSQ8Z3OykFo1B4rNty6SXGWCNzmtfSQl5Ycrrd9LZrXDVtydSNbA2tvWltbPDI6iNO50kQnGaUtLGueY3ZWxAgZxbMS4aC7Rqb22NpcS+jYvBK5pdEKOESZQXFoM0tnZRqQCLG3NAb+OUNVhAjroJJRE2RjZ4XzSSsdHI4NJtI51ngkWcFN7Y404VGFSxuIDnVFwCQD/Yj2hxtfiozb3amnxKnbSURMzXyRunkDXBkUcbg8guIALyWtAaFh2nhLThAP26g/wDRagNzE33x1pPGjgP/AFpVs4PK6esxOlkLnRvqLWzvaQO5iNmuaQW666ELVr/77Z/g4P8AWlWfZT+98Q/xJ/0YkBV9kNm7YnUhhcDDVODbyyn2WsIzXf49/wBa6uGweISwVdVh8zi7upC+IuJJ7qXxtAJ3gHMFEYLicVJjNZFUExumqc0V2utIJGRtblIGuo15L32vSPop4MRhBJMb6d1vtEF8J9HZvegJDZzF5ajE6qVriYzJ3EQvoI4Lh7gPvSF2v3QujqhdleEiKBn3WBt+bt7j6uJKvqAIiIAiIgCIiAIiIAiIgCIiAIiIAiIgPMjA4EHitGPCIxGYgPCd6kEQGKCAMaGjcBZYKOhZDmyj2jc+a3F5IQEJNgcbpe8Fwem5ea3Z2KU3Is7mNFO2XpAReFYHHBfLck7yVtUVCyLNlHtG5W0iAjsRweKY3cLHmNCvFBgcMJzAXdzOqlF8QHMqPCHHF60ysIZLI1zCfrNEDGkj1BCulJs3Cx4fYuI3XN7KTMDc+awvzWdAamIYdHM2zxfl0WlSbPRRuDhmJG65UwiA1ZaBjpBIR4m7kxDD2TNyvF1tIgIVmzUAFiCfM3WzV4LFIGB4uGblIogIVmzMAcHEE23AnRSFXQskaGuGg4LaRAac+HMcWEj2PZX36AzvO9t4rWW2iAjcRwWKZwc6+YcQuf7ZTyVckNL9HlihglL3ukLP7Z7LtiEYa4ksuc5JtuAsupLUfRxl+YtBdzQGHAKEQwMYBaw1UiiIAiIgCIiAIiIAiIgCIiAIiID/2Q=="/>
          <p:cNvSpPr>
            <a:spLocks noChangeAspect="1" noChangeArrowheads="1"/>
          </p:cNvSpPr>
          <p:nvPr/>
        </p:nvSpPr>
        <p:spPr bwMode="auto">
          <a:xfrm>
            <a:off x="460375" y="1603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AutoShape 10" descr="data:image/jpeg;base64,/9j/4AAQSkZJRgABAQAAAQABAAD/2wCEAAkGBxISEhQUEhQVFRUWFxkaFhcYFxgZHhgVGRQXFhgdGBgaHCggGB0lGxQUITEhJikrLi4uGh8zODMsNygtLisBCgoKDg0OGxAQGywkICQ2LCwwNDQuLDcwNCwsLCwsLCwsLCwsNCwsLCwsLCwsLC4sNCwsNCwsLCwsLCwsLCwsLP/AABEIAJsBRgMBIgACEQEDEQH/xAAcAAEAAgMBAQEAAAAAAAAAAAAABQYDBAcCAQj/xABIEAABAwIDBQUEBwUGBgEFAAABAAIDBBEFEiEGMUFRYQcTInGBMpGhsRRCUmJywdFTgpLh8CM1dKKz8RVzo7LC0kQWJTM0Q//EABoBAQACAwEAAAAAAAAAAAAAAAADBAECBQb/xAAzEQACAgECAwQIBwADAAAAAAAAAQIDEQQhBRIxE0FRcRQiYYGRsdHwBiMyQlKh4RUz8f/aAAwDAQACEQMRAD8A7e0L0vLV6QBERAFF4xhXe2c02cL2B3H9FKIsNZNoTlB80TneO0sojylhBzDl13fyXvZ/a98ZyT3ezcHb3N8/tD4+avVZSMlbleLj4g8wVynaPZuoonOeD3sBN89tWXO545feUE4yi+aJ39HqKNVB03pJ93+M6vS1LJGh7HBzTuIWZchwfGZYDmidoTq06h3mPz3rpGBY9FUt8Jyv+swnXzHMdVvC1S2fUo63hlmn9Zbx8fDz+pLIiKU5gREQBERAEREAREQBERAEREAREQBERAEREAREQBERAEREAREQBERAEREB5avS8tXpAES6IAiIgC+OaCLHUHeF9RAUHajYU6y0IDXb3QHRrufdn6h6bvJUylrC19vFHIw6g+FzXD5FdxUDtLsrBWC7hklA8Mrd45Bw3PHQ+llBZTndHb0PF3Wuzu3j496+qIXAttdzKn0kH/kB8x7ldo5A4AtIIIuCNQQuL4vh89E8MqAMrvYlbfI71Psu+6fipTAdo5af2Tmj4sO7937J/qy0ja4vEi1quFV3x7XTNb93c/Lwf3sdWRR2D4zFUtvG7Ue006Ob5jl13KRVlNPdHnZwlCTjJYYREWTQIiIAiIgCIiAIiIAiIgCIiAIiIAiIgCIiAIiIAiIgCIiAIiIDGvYXhe2oZZ4yak818csq+EIYNCbEMhbmFwb/AJfqslDicMxcI3tc5hs5t9WnqN6w4rSFzfALkeV+H6LiWNUdYzEJXsY5oEtw4ODSBYbiCDzViquFmzeGRzlKO6WTv6LmuC7dStsJAJGjiTZw9ePr71b8J2qpah2RsgbJ9h/hPpfR2/gStZUTjvjKMqyLJtERQm5r19DHNG6OVoexwsQf60PVcq2k2QnoiXwB01P01fH+ID2m/eHqOJ66i0nBS6lzR663SyzDp3ruOIYbiRaWyROyuGoIP9XCv2BbbMdZtSMjvtj2T+IfV+XksG1OwDJS6akIhlOpbb+zkO/UD2HHmPULnj3ywyGKojdFIODuI5tO5w6jRVsTrZ6KMtJxKOHtL+15eKO8xvDgCCCDuI1BHRelyfZzaWSmIHtRE6s5cy3kem5dNw7EYp2B8Tg4ceYPIjeCrFdimcHXcPs0st949z+vgzbREUhzwiIgCIiAIiIAiIgCIiAIiIAiIgCIiAIiIAiIgCIiAIiIDGvYC8LIhlhERDAWniGFxTC0jATwO4jyK3EQHLce2Dnhu+nvO0bmaCQDkNQH+8eS5dXVZ751w9jhYZXixBAAsQdeC/UahtocDoqht6uKJ1ho94Ac3yfvHvVmnUyre5HOtSRxvZ7tFq6azS/vGaeGTX+F28fELpOBdpFJPYSEwv8Avat9HgaeoC45tthdHSyH6LVicZjePKSY/wB8DI4cOB81CwVIOt+mitrsL/P2Ff14dHlH6vY8OAIIIO4jUHyKx1FUyMXe9rB95wHzX5tw3H6iFuVk0sYdvDHkA+46Hqo3EA+Ulxkc9xOveOLj6E7/AFCr26KyO8N/n8DPpXij9GVu2mHRe3Vw35NeHH3NuqftZt5g9TGY5GyzAey5jMpY7mx7rWPwXF6ejne7JHDK9w4Rsc825+EHTqpyk2FxSW2WjlA5vyM3/jcD8Fz586eGiWFtuVKG3tPkWOuaSGgubfwlx8WXhmtpdb2G7XVEL80JDCOO+4+829iFvUfZLiT/AGhDH+KS5/yAhbdX2SV8cZex8MrxqIwSCR0c4AX6G3moOyfVIt3a7X3x5HZs/JGxD2kV51MkflkA9y229pVYP2R6Fh/Jy5xUU80bzHIwxvG9jgQR6Hh1X1kD/tAeijzPxIa/w9xOxc0Z7eZ1vD+1T9vCLfajd/4u/VWnDduKCYgCYMcdwkBZ8Tp8Vweiw9zw68zGOGoDw8B2m4PaCGnztw1UthGzk8gDi5jARprmJ9G/JR26zsFmxo0lw/idEuWUc/fj0+Z+g2PBFwbjmNV6XLtnYHUZJbLJ+EHwnmSzdfr8Va4cWc4auN+mipz/ABDRH9rfwwXYaO7lzNJPzyWZFBMrHbw4n1/PcvrMVP2gfctY/iPTfujJffmPRp9xOIotmMNAu6wHO/6qIxPtAoYbgSGV3KMXF+Rd7I966+j1lOs/6Hn45InVNdUWtFR4O0qnPtRStFvuE5uVg743W4ztBoiRfvW3G8sJ15eG5/JX3RYv2sx2cvAtiLSwvFoalgfC8PBF7agj8TTq31C3C4Deo2sbM0awfUXjvRzXoOCwD6iw1VVHGM0j2sbzc4NHvKh5ttMPbvqovR2b/tuhnDJ5FVH9ouGD/wCR/wBOX/0XuLtBw1zXFtQDl3jJICfIFtz6LHMjaFU5vlim2WhFUZdvIfqRvcOZs34an3rHH2h097SMkZ10cPgb/BadrDxLn/GavGeR/wBfIuSKKw/aKknt3czCT9UnK7+F1ivWKbQUtNpNMxjuDb3cfJgu4+5SR9bpuU7ISreJprz2JNFTantMw5n13mxtcMO/1tZFN2Fn8SHtIeJblkWNegoSRnpeXvAFyQBzK16lshDrG3K2/d5KJqXO0Y4l2g0NjqsNkbljuJU4jFa4cHD7uvx3KCx/aowskMbBdjSbu3XtceEan3rfp4nWtkP+X9VqVOzvfOl7wMDXgAXGY2y2NxuWr5mtiOfaSW2xzaXtDqZQ4OmDBf6lmH37/ioesxhr/akvrvLyT6kkrqzOzmhLSHx5rjgAz3Fuo96kcP2Mw+GxjpYbj6zmh7v4n3KiVUn1ZWWjm/1yyfn+jweoq3O+jU0kozHxNaMu/wC1YAe9WLDux6vkN5HRU46uLz/C3T4rvTGACwFgOAXpSQhy7plquiNfQ4jjPZHVRMDqeVlSQPEwt7t1/uXcQfIkeqodZTyQvLJmPif9l7S0+gO8dRov1UtXEcNhqGFk8bJGH6r2hw+O49Vfr1c4ddzM6YyPzDSVckbs0T3xuG5zXEfIq+4H2qVUQa2oDJ28/Yf7wLH3eqm8f7H4XEuo5TCf2b7vZfo72mj3rnGL7LV1I8NmgdqbNcw52uPQjd+8ArfpFFi/M/sg7GyL9Q7bgnaBQVOgmEb92SWzDfob5T6FWkEWvwX57w3Y6R4BnIY2+7e7nrbRq6RgsbKeIRM0aLaXJ157yvLcS41o9O8Uvnfs6fH6ZOnRpbprM1j78Cf2iwyjqm5aiNshHskaOb+F41b71yXaDY+enc50LTJFwBN3gfesBmXUPpItv/39FibP3jjGwgvFrtDhmF9xI+qvNPjmqus9SPuSf/p1dJdZpej29vQ4rDVa25bwRqD1H5KVpKstsWOsfW3lp/XBdGrezqKpeHznJ0jtc+brKOxjsrsCaOcjlHLqPLvBqPUFelqrsuqzOGM9zOrXxyhvks/wgI8ZkNg4Nte2a+g6uGpt1HuWhiuM1bH3gaJWtv8A2sTu8A/GGjM233g1aGOYXWUelRC5rft+0w/vDT0Nj0UC7FGhwc24cNz2+Et/CQQQoIcLp5v0GNUtNOvnrsUf7Jk7aV1ge+tzyhvxuCsUG1lW46yl2uma2h+6eC1KnEn1AaJZXPLdA45c1urrXd+8StB9O6M3IzN+0OHmFcnweuMcqEX5JHjroalNyjN+5v5G9i76ma571zh9gm38j6qAZM5htYg8R1U4yq0Fjv3fyutSpIcfELnh/upKNRKlcqSwvDYp063Uc2Lln295LYFO+XRrS4jkCd/pb5KZkwOscLtjNupAPxK2tiMf8IYYSwNNs7QQwjh689LdVfqOqD7aj5rl6/8AEuu08uVVpL25efg0eirqhKHMnkrWzOzcsZMkr/ELZQxzhbndwsSem7zV7o6u51N78Cb6+q1xO1qpe3VZLG1skEndi/isNQOBaToFpovxC9ZYoXLDfTw/winp28tHScSxaKBmeRwaOptf0XLdsO1d7c0dI1ub9o7XL5N4n4eao8laXu1cXuP1nEuJHUnVbdLStsc7Q8HeDY/PivVrR5X6iuoFbrMbnmdnmkfK7m9xPuG4egXulrnSODRqSbN8zosmLYfG0ksJA4tsTpxsf5rpHZ3hGGtLZI3d5JvvIC0i/Jh3KrbW63iQUZFaOxeIEZhCcu85XNOnPKNT6LQq4u60AItpY3FiPjccj6r9CiqjYLkgKv7S09JVMcJWxOO4ONgf4hYhQOPM9jpaDiK0qacMt9/ecjg2mjjjOc5nchvOnH9VA1W0Ekjr5QAeHThvWDGcMayR7YSHBp11B0v9ritKMOabOBaeSk9HcVloxdxm6yWIPl8jffXyEe1pv00168V8pagl25xOa5dck25eJY+8FuCwTuaeAHp+hU1N3Z9Ec3UynqN7JNlkp5W/UjLjx4/Hii19mqqQMP8AZ5gNAQ5ouB0cQbdV9SfFblJpYRbp0nBORdrf63fmSW/kfqFemryvt1oc40RirS+SOxuw2vpY+Frv/JemeJ4sbaLdyhEMGKaUstfX4KLqdp4I5CyTM0i1za41F+GvwWDFq5xsHExC+/QE6feVDxiuYZJM0zCRcavbfQWHJDKR1KgxWCdrXQyxyNcLtLXg3HoVuL807LbNQzxGR4cHB5FwQNA1pHA8yrfh1PJTeKGpqW2FwDKXN05scCD7ljJnB2dFxbDu2SpGUTU8T9NSxzmE9dcwHkrJhna9RyaSxyxab/C9t+Vwbj3WTI5WdFWpW4lFF/8AkeAeWpPuGqptZtqZSRA9jRYEWIc4g+R8Pla/koOfEmNvrck3Jvc5uPmf61XG1XFuX1aY5ft6fX5FyrRuW83gtWKbTvJLYQGAjR59ono06D4+irM9aMxL3Oc86Ekkm/r8vktKBtTVHLTxPeL6u0a0H8R091yrPhvZ/cA1UpO68cWjfV51d6ALnei6zWvNj2+CLanRQsLr/ZVv+LeIAXJNxlaNXcrAfotmupcSbF3sdI94+yC0Ptzyk5vTf0XTMMwWnpxaGJjOoHiPm46n1K310KeCUx3s3K1nEJP9CwfmHF9rq5zixzjTuGha0OY89HF3i91goSN7g4uBIfvzAkG/O++/Vfq3E8LgqG5J4o5W8ntDvdfcuababB4VC1z2ukhf9WKNwfc8LMfuHqAu5paqqfVrgl5FOU5WPdlHwXb/ABKnADZzI0fVlHeD+I+IfxK4R9sEphI+js7/AHB2Yhl+ZbqfS/qFzM0z2HxNPmNVsQgFdCNdcv1IhnzR7jPtHtPXVf8A+xK4t3ZW+GPf9kaH1uVXzGp3Ly0Vg2Kwx4mD20kMw01mByt13s69bH0S2qMVlM3he3s0VjBtm6yoaZIIJHsAuXBpseHhP1z+HVepDK3+ze0scN4cCHD90gW9y/TVPKS0XAbpuafkVDbRYJS1DSJomuNvasMw/e4LnztnjEXgvaW+uFmbY5RwrDI5GjI13gvcse1r29fC8EC6msEoaZhPfxtOtwRut+G6jsdibSTFjH5238JG8Dlrv9yhqnGJDo3Qc+Kpck2dy+7hk68uO/sW/wB+Z1ieSnbHdrmhtrjdu6fyHqqtiW08DAe4LjLybbLfm4jdx3W9VSmPDxZxJ46rx3BiOZvHeOaWURsjyzWTz1lkopun3FwO2FQ5ouxxPTmqvjG1M04LbZW6g8+u/cpqjJbkDhvOvNt/z/mtjFtmmTOMjDlJGotoSOPnaypUaOiueeRFrTabitkfzopJ9N0n719v2FEpZnNIsd3Mqcpa2SUWY0k7zbl16dUdgAa4d5mtfUC2o42XScNx7DqKFvdNzOI9lrbuJ3XcT8eKu6jiF9CUaIObfw97M2aOyhc12y9xyx1NI55Egy2OoIsfIqbirAwWcL8eo8jfw6DhzUzi9bDWS94YXRuI1yOve2gL91jYWUVWYGDeznZbbr8f0XQhoNVfBTtST71nOPhsTUcd0elg4Ri231Mn/HqmVwEMj8lvFns654WJ19StHG4qktzPkLmD2mDS2mp6j5LxR1L4Tky5jwt/Wn+yk/pTw4XIG7w206jVT89Gmjh7yRxtbr6nmT6vuRTJhlsdPPTU71cNkNl6iuGsYEW7O7QeTRvKla+ijfHmDWjS+gA09P681KbA7RPhcIC1z43HSwJMbv8A1PFVJcX5U3jC+JyNFqVqZcji0yK2q7LJKen72Hx5NZAL3ycSBxtrfoqbR4WB4j49Lgu0aNNOvwX6Sdieg03qrO2KpJHue5rm5jfK11g3yFtAuBqeNadbRk35I6eq0eosj6jwu/76nG/pUbDq17jbXK7KL9NEXaINh6BuojLr8S4n5kBFQfF6v4SfvX1Kq4NletLf3l9avtkavq9cXAiIgPMjA4WcARyIuq1i+wGHVJLnwBrjqXRksN+Zymx9QrOvLngb0YRTaTs9hgYWQSyauLvHZ2pAHADkFGY1gr4B4i03B3Hpy3q91FQeGnXf8FVdooozYvuTY68RuVK/Vqteqsk9dTk9zhgp7aEEFfRAurM2UdVm7Yg1p+u/QeYG8+nvUu3sto8oBfLm4uBAB/dINlLTY7I5ccCxKLwnk4r3J4LZpJ3xuDhY5SDZwu09HNOhC6XinZW4G9PMCPsygg/xNBv7goWfs8r2mwja/q17bf5rFSuKfU1UjPS9qFWwAdzTkDdZrm6dAHWClsO7WLm09PYfajdf/K4D5qoVmy1XDfPTyADiG5h723CjjTkbwR5iyzuYwjrsXaVh53ukb5xu/K6lqDa2hm9iojvYmzjkNhv0dZcObAtlsIGgGm8fzUkIOXUciOhbT7e746S9+Mthp+AOGvmR5KjC7nEuJLnG5vvJPE8TdfGN01/r+vJYZ6o2swaczz8lcjOFSJE1FEzhGzktU6zGeH60jvZH6noFd8P2DoKcXlYJnkWJfqOuVm4eep6qiU+2OIMsGyiw0De7jsB5BoWaHa+rzFzy15PEt+VjoFWtvlM1k3ItJ2ToI5C9sXkxzi5o132PyN1mmrWRnW1uAFhf8XToqhU7SVD9xa3yH6lQ9RJI/wBp5N/RV5SlLqxFJHQKrbmCFpJOZ5PsM1J0042YFQ8c2wqqkjXumA3axhI97t5+C0HUQ9V7pqCR7gxjS9x3AC5UlTinuayXgQ8lIXuLnHU6k3NyfVYzhZO4+8WV9/8AoSuDQe5H4c7Lj4rWOy9WN9PL/Df5K0lVLqQtzXQpbcHk1Ommu8AnXhzK26SIN9rU9VZP+AVH7Cb+B36LLHs3UP3U8h/cI+a0np65LaWCfTaudE1NxTZXXSXN1J4difA66cOimI9hat3/APC3m5g/NblF2bVYuS+JumgzEm/LRtgqlmnSWzydOXHL2niKz7Sq4pE+UXjFgN4J8Vug3KEmhIPEW4brK9T4LUwkiSF46gZh7xdYDhLpdBE8nmGu/Ra02yr2wefu4hqrbM3rPhjuKlRMeXeEOcTwAvf4K7YVs9NIBnGQHeTv9y28L2Iqrh0Y7nmXnQj8IuT7lb24LUsaLOZIba723PQG9/O601Wu16hjTpL5+7OxZprot9aaa8znNRsXURlzgBJroQfFbh4eHkFXaqiluSWP036EW9F2uOlqTo6Ifxt/VZW4dJ+zaCeo+YXHhfr85sr5mZloNO582TjNPJI6MgG3rc+i3cMc6BwczfvPEX5ZbaaX9yvdV2fGSTMHtiB3hoLrnyNgomu2FrGexklbza7Kfc7d7yvRUKmdWJwxnqnuZpqq07/LQpseJHizDmQOB3abyAtvDtoGSv7priTytY2633qEfszX8aZx9WfPMvseytXe5p5A/gQW6eRzb1z7eBaGbzHb2Z2+pd9KeO46BBRXABDQOGl0UdgdDibW5ZRGQNznvs4+YaHBFD/xOmjtyJkTvl/IuYX1eV9C6hUPqIvNkAJWlU2GtzdaG3OJyUtBUzwkCSOMuaSLi9xvHFZtna4VMLZCNbC/nbXRRWV86wbRlg8ywSyWyHKOJP5DitinwaMEOfeRw3F+oHk3cFJLFVTZGOeRfK0ut5C/5LEaIRee82dknsZUUPstjza2mina3J3jGuLL5suYXtewv7lMKYjCItesrGRi7j5Aak+QQGZ7wASSABvJ4BUnanaSN7THExj+Be5ocAfutcNfMrHjuKyT+H2WX9kceWY8VCtoi4gAXJ4AcVuljqbpYIR8JJJOpJ9PcFJYLs3LUmzBZoOrzuH6noFbMI2PuQ6fQfYB1P4iN3kFb4IWsaGtAa0bgBYBHMORRavs6v7E/o5v5g/koLE9j5YLXcxxPBpN7c7EaBdVqZ8o0FzwCiJKe93ON3HU3Hw6BRtmE2cwfhEg3tW9DsnVOAIhdY88o+BK6RQ4U2+d43eyDw62UsiRlyOWM2Kq/wBmB5vb+qk6Ps+ebGWUN5hov8TZdAVBr8Wljxwxhzix1JF4LnKCZ5buDd17AC6YMczJqHYeiG9jn/ie75CwU5R0UcQyxsawcmgD/dbAUJj9NUGSnlhkc1sRf3kQFxKHsytzG4tlPi3H0WTGSbRUCqxeWPGzHmdkdRw+C5yhxmkuQ3dewAv0Vjw2CojqJs8jpY5X52XFu6bka3I3U3FwTfTfuQwTiKCwPaRlTNUw5cjqecxb758rGOLrW8OryLa7utlOoAiIgCIiAIiIAiIgCIiAIiIAiIgPi+oiA+L6iICq9qf901v/ACT8wqLjddNBhdG+B2WT6ZCG77XMcgGYA+IXsbdFeu1P+6a3/kn5hULH/wC7KH/HQf8AZIgNiq2cqXUr6uGepZOxjpBK6olJe5gzHMwu7vKbWyhtraKfbI3F8LbLKHB4iz+GSSOzjFc+w4XHQ3CnZR/9rl/w8n+m5V3stjLsMDRvdA0DzMQCAr3ZNQdxTfSwSGtgzSeN5GQNzmzS7KPZ4BaVBikVfaarr2MlkGcN+m9w2AHVrI2Nkb4gLXJuSVMdltbBLSSUEjiyfuXRyRua4Ftm926+luOmuqqmzrqWna6nxDJTyx+G7oszZA3QOY/Kb3FuqAtOz+2Ehpa6kkm+kugZKyKoa8PzxmIuYTI0+JwvbMNbjmqvs42pqRFUvklc6NjbAvORsYZbVv1iRqSePkrRR4VTPpqieC9u6lGsfd3tG7XKQDbqQt/sowlslC3PudEwEcwYwPzWehkp+z2GVGKnvHukIfctYJHsjijuQ3RhGZ5GpJVnwCWbCcQZSTuMsNRGXQvecz2PYfE0OOpbYg6la+wmORYQZKTEHdyYyWxylrsksYJylrgDY24JjNccSxGGaJj2wQMLIXPaWmWSRwzua06hga1oBIFzdYMGKrnqJ8VrqbvJe4MzCWskewvcaeOzS9pDmsGpIaRcuHLXYnNVg1VTO7yR9LUuMT4XyPkDH2LmuYXklp331191o+LG20WN1r57iEyRgvAJyPFPHq4AXDSDv4W6rb2yx2PE5qZtLmkhgeZXzZSGukylkbI8wGci7iSNAgMG020bKqsmilqhFDCWsbH3/cd7IW5nukcHNdkbcNAva9yvWzeOCjr4YG1cdVT1DXWYJxP3MjADo7M4taW30J3hRuIYZHRYg51ay1PUBsjZu7zhj8oa9r9DbUX9fda8CosMqpQKaQPLBm7xsORm8NsJC0Au1Og5FARGPzzzYpWUrJZWwuMDnCORzXOJgAa0O+ozRxIG8263tldhhZQRsqql8DIbDN9IMOYBuVrZJQQ53O1xchRGHxAY7WDl9H/0CtXtQk7vEqeSqF6TuC2Nzml7IpzJ4nOFiASywBIQETT45HRVdMaOtEzJHmOaAVD5m2LSQ8Z3OykFo1B4rNty6SXGWCNzmtfSQl5Ycrrd9LZrXDVtydSNbA2tvWltbPDI6iNO50kQnGaUtLGueY3ZWxAgZxbMS4aC7Rqb22NpcS+jYvBK5pdEKOESZQXFoM0tnZRqQCLG3NAb+OUNVhAjroJJRE2RjZ4XzSSsdHI4NJtI51ngkWcFN7Y404VGFSxuIDnVFwCQD/Yj2hxtfiozb3amnxKnbSURMzXyRunkDXBkUcbg8guIALyWtAaFh2nhLThAP26g/wDRagNzE33x1pPGjgP/AFpVs4PK6esxOlkLnRvqLWzvaQO5iNmuaQW666ELVr/77Z/g4P8AWlWfZT+98Q/xJ/0YkBV9kNm7YnUhhcDDVODbyyn2WsIzXf49/wBa6uGweISwVdVh8zi7upC+IuJJ7qXxtAJ3gHMFEYLicVJjNZFUExumqc0V2utIJGRtblIGuo15L32vSPop4MRhBJMb6d1vtEF8J9HZvegJDZzF5ajE6qVriYzJ3EQvoI4Lh7gPvSF2v3QujqhdleEiKBn3WBt+bt7j6uJKvqAIiIAiIgCIiAIiIAiIgCIiAIiIAiIgPMjA4EHitGPCIxGYgPCd6kEQGKCAMaGjcBZYKOhZDmyj2jc+a3F5IQEJNgcbpe8Fwem5ea3Z2KU3Is7mNFO2XpAReFYHHBfLck7yVtUVCyLNlHtG5W0iAjsRweKY3cLHmNCvFBgcMJzAXdzOqlF8QHMqPCHHF60ysIZLI1zCfrNEDGkj1BCulJs3Cx4fYuI3XN7KTMDc+awvzWdAamIYdHM2zxfl0WlSbPRRuDhmJG65UwiA1ZaBjpBIR4m7kxDD2TNyvF1tIgIVmzUAFiCfM3WzV4LFIGB4uGblIogIVmzMAcHEE23AnRSFXQskaGuGg4LaRAac+HMcWEj2PZX36AzvO9t4rWW2iAjcRwWKZwc6+YcQuf7ZTyVckNL9HlihglL3ukLP7Z7LtiEYa4ksuc5JtuAsupLUfRxl+YtBdzQGHAKEQwMYBaw1UiiIAiIgCIiAIiIAiIgCIiAIiID/2Q=="/>
          <p:cNvSpPr>
            <a:spLocks noChangeAspect="1" noChangeArrowheads="1"/>
          </p:cNvSpPr>
          <p:nvPr/>
        </p:nvSpPr>
        <p:spPr bwMode="auto">
          <a:xfrm>
            <a:off x="612775" y="3127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2" descr="data:image/jpeg;base64,/9j/4AAQSkZJRgABAQAAAQABAAD/2wCEAAkGBxISEhQUEhQVFRUWFxkaFhcYFxgZHhgVGRQXFhgdGBgaHCggGB0lGxQUITEhJikrLi4uGh8zODMsNygtLisBCgoKDg0OGxAQGywkICQ2LCwwNDQuLDcwNCwsLCwsLCwsLCwsNCwsLCwsLCwsLC4sNCwsNCwsLCwsLCwsLCwsLP/AABEIAJsBRgMBIgACEQEDEQH/xAAcAAEAAgMBAQEAAAAAAAAAAAAABQYDBAcCAQj/xABIEAABAwIDBQUEBwUGBgEFAAABAAIDBBEFEiEGMUFRYQcTInGBMpGhsRRCUmJywdFTgpLh8CM1dKKz8RVzo7LC0kQWJTM0Q//EABoBAQACAwEAAAAAAAAAAAAAAAADBAECBQb/xAAzEQACAgECAwQIBwADAAAAAAAAAQIDEQQhBRIxE0FRcRQiYYGRsdHwBiMyQlKh4RUz8f/aAAwDAQACEQMRAD8A7e0L0vLV6QBERAFF4xhXe2c02cL2B3H9FKIsNZNoTlB80TneO0sojylhBzDl13fyXvZ/a98ZyT3ezcHb3N8/tD4+avVZSMlbleLj4g8wVynaPZuoonOeD3sBN89tWXO545feUE4yi+aJ39HqKNVB03pJ93+M6vS1LJGh7HBzTuIWZchwfGZYDmidoTq06h3mPz3rpGBY9FUt8Jyv+swnXzHMdVvC1S2fUo63hlmn9Zbx8fDz+pLIiKU5gREQBERAEREAREQBERAEREAREQBERAEREAREQBERAEREAREQBERAEREB5avS8tXpAES6IAiIgC+OaCLHUHeF9RAUHajYU6y0IDXb3QHRrufdn6h6bvJUylrC19vFHIw6g+FzXD5FdxUDtLsrBWC7hklA8Mrd45Bw3PHQ+llBZTndHb0PF3Wuzu3j496+qIXAttdzKn0kH/kB8x7ldo5A4AtIIIuCNQQuL4vh89E8MqAMrvYlbfI71Psu+6fipTAdo5af2Tmj4sO7937J/qy0ja4vEi1quFV3x7XTNb93c/Lwf3sdWRR2D4zFUtvG7Ue006Ob5jl13KRVlNPdHnZwlCTjJYYREWTQIiIAiIgCIiAIiIAiIgCIiAIiIAiIgCIiAIiIAiIgCIiAIiIDGvYXhe2oZZ4yak818csq+EIYNCbEMhbmFwb/AJfqslDicMxcI3tc5hs5t9WnqN6w4rSFzfALkeV+H6LiWNUdYzEJXsY5oEtw4ODSBYbiCDzViquFmzeGRzlKO6WTv6LmuC7dStsJAJGjiTZw9ePr71b8J2qpah2RsgbJ9h/hPpfR2/gStZUTjvjKMqyLJtERQm5r19DHNG6OVoexwsQf60PVcq2k2QnoiXwB01P01fH+ID2m/eHqOJ66i0nBS6lzR663SyzDp3ruOIYbiRaWyROyuGoIP9XCv2BbbMdZtSMjvtj2T+IfV+XksG1OwDJS6akIhlOpbb+zkO/UD2HHmPULnj3ywyGKojdFIODuI5tO5w6jRVsTrZ6KMtJxKOHtL+15eKO8xvDgCCCDuI1BHRelyfZzaWSmIHtRE6s5cy3kem5dNw7EYp2B8Tg4ceYPIjeCrFdimcHXcPs0st949z+vgzbREUhzwiIgCIiAIiIAiIgCIiAIiIAiIgCIiAIiIAiIgCIiAIiIDGvYC8LIhlhERDAWniGFxTC0jATwO4jyK3EQHLce2Dnhu+nvO0bmaCQDkNQH+8eS5dXVZ751w9jhYZXixBAAsQdeC/UahtocDoqht6uKJ1ho94Ac3yfvHvVmnUyre5HOtSRxvZ7tFq6azS/vGaeGTX+F28fELpOBdpFJPYSEwv8Avat9HgaeoC45tthdHSyH6LVicZjePKSY/wB8DI4cOB81CwVIOt+mitrsL/P2Ff14dHlH6vY8OAIIIO4jUHyKx1FUyMXe9rB95wHzX5tw3H6iFuVk0sYdvDHkA+46Hqo3EA+Ulxkc9xOveOLj6E7/AFCr26KyO8N/n8DPpXij9GVu2mHRe3Vw35NeHH3NuqftZt5g9TGY5GyzAey5jMpY7mx7rWPwXF6ejne7JHDK9w4Rsc825+EHTqpyk2FxSW2WjlA5vyM3/jcD8Fz586eGiWFtuVKG3tPkWOuaSGgubfwlx8WXhmtpdb2G7XVEL80JDCOO+4+829iFvUfZLiT/AGhDH+KS5/yAhbdX2SV8cZex8MrxqIwSCR0c4AX6G3moOyfVIt3a7X3x5HZs/JGxD2kV51MkflkA9y229pVYP2R6Fh/Jy5xUU80bzHIwxvG9jgQR6Hh1X1kD/tAeijzPxIa/w9xOxc0Z7eZ1vD+1T9vCLfajd/4u/VWnDduKCYgCYMcdwkBZ8Tp8Vweiw9zw68zGOGoDw8B2m4PaCGnztw1UthGzk8gDi5jARprmJ9G/JR26zsFmxo0lw/idEuWUc/fj0+Z+g2PBFwbjmNV6XLtnYHUZJbLJ+EHwnmSzdfr8Va4cWc4auN+mipz/ABDRH9rfwwXYaO7lzNJPzyWZFBMrHbw4n1/PcvrMVP2gfctY/iPTfujJffmPRp9xOIotmMNAu6wHO/6qIxPtAoYbgSGV3KMXF+Rd7I966+j1lOs/6Hn45InVNdUWtFR4O0qnPtRStFvuE5uVg743W4ztBoiRfvW3G8sJ15eG5/JX3RYv2sx2cvAtiLSwvFoalgfC8PBF7agj8TTq31C3C4Deo2sbM0awfUXjvRzXoOCwD6iw1VVHGM0j2sbzc4NHvKh5ttMPbvqovR2b/tuhnDJ5FVH9ouGD/wCR/wBOX/0XuLtBw1zXFtQDl3jJICfIFtz6LHMjaFU5vlim2WhFUZdvIfqRvcOZs34an3rHH2h097SMkZ10cPgb/BadrDxLn/GavGeR/wBfIuSKKw/aKknt3czCT9UnK7+F1ivWKbQUtNpNMxjuDb3cfJgu4+5SR9bpuU7ISreJprz2JNFTantMw5n13mxtcMO/1tZFN2Fn8SHtIeJblkWNegoSRnpeXvAFyQBzK16lshDrG3K2/d5KJqXO0Y4l2g0NjqsNkbljuJU4jFa4cHD7uvx3KCx/aowskMbBdjSbu3XtceEan3rfp4nWtkP+X9VqVOzvfOl7wMDXgAXGY2y2NxuWr5mtiOfaSW2xzaXtDqZQ4OmDBf6lmH37/ioesxhr/akvrvLyT6kkrqzOzmhLSHx5rjgAz3Fuo96kcP2Mw+GxjpYbj6zmh7v4n3KiVUn1ZWWjm/1yyfn+jweoq3O+jU0kozHxNaMu/wC1YAe9WLDux6vkN5HRU46uLz/C3T4rvTGACwFgOAXpSQhy7plquiNfQ4jjPZHVRMDqeVlSQPEwt7t1/uXcQfIkeqodZTyQvLJmPif9l7S0+gO8dRov1UtXEcNhqGFk8bJGH6r2hw+O49Vfr1c4ddzM6YyPzDSVckbs0T3xuG5zXEfIq+4H2qVUQa2oDJ28/Yf7wLH3eqm8f7H4XEuo5TCf2b7vZfo72mj3rnGL7LV1I8NmgdqbNcw52uPQjd+8ArfpFFi/M/sg7GyL9Q7bgnaBQVOgmEb92SWzDfob5T6FWkEWvwX57w3Y6R4BnIY2+7e7nrbRq6RgsbKeIRM0aLaXJ157yvLcS41o9O8Uvnfs6fH6ZOnRpbprM1j78Cf2iwyjqm5aiNshHskaOb+F41b71yXaDY+enc50LTJFwBN3gfesBmXUPpItv/39FibP3jjGwgvFrtDhmF9xI+qvNPjmqus9SPuSf/p1dJdZpej29vQ4rDVa25bwRqD1H5KVpKstsWOsfW3lp/XBdGrezqKpeHznJ0jtc+brKOxjsrsCaOcjlHLqPLvBqPUFelqrsuqzOGM9zOrXxyhvks/wgI8ZkNg4Nte2a+g6uGpt1HuWhiuM1bH3gaJWtv8A2sTu8A/GGjM233g1aGOYXWUelRC5rft+0w/vDT0Nj0UC7FGhwc24cNz2+Et/CQQQoIcLp5v0GNUtNOvnrsUf7Jk7aV1ge+tzyhvxuCsUG1lW46yl2uma2h+6eC1KnEn1AaJZXPLdA45c1urrXd+8StB9O6M3IzN+0OHmFcnweuMcqEX5JHjroalNyjN+5v5G9i76ma571zh9gm38j6qAZM5htYg8R1U4yq0Fjv3fyutSpIcfELnh/upKNRKlcqSwvDYp063Uc2Lln295LYFO+XRrS4jkCd/pb5KZkwOscLtjNupAPxK2tiMf8IYYSwNNs7QQwjh689LdVfqOqD7aj5rl6/8AEuu08uVVpL25efg0eirqhKHMnkrWzOzcsZMkr/ELZQxzhbndwsSem7zV7o6u51N78Cb6+q1xO1qpe3VZLG1skEndi/isNQOBaToFpovxC9ZYoXLDfTw/winp28tHScSxaKBmeRwaOptf0XLdsO1d7c0dI1ub9o7XL5N4n4eao8laXu1cXuP1nEuJHUnVbdLStsc7Q8HeDY/PivVrR5X6iuoFbrMbnmdnmkfK7m9xPuG4egXulrnSODRqSbN8zosmLYfG0ksJA4tsTpxsf5rpHZ3hGGtLZI3d5JvvIC0i/Jh3KrbW63iQUZFaOxeIEZhCcu85XNOnPKNT6LQq4u60AItpY3FiPjccj6r9CiqjYLkgKv7S09JVMcJWxOO4ONgf4hYhQOPM9jpaDiK0qacMt9/ecjg2mjjjOc5nchvOnH9VA1W0Ekjr5QAeHThvWDGcMayR7YSHBp11B0v9ritKMOabOBaeSk9HcVloxdxm6yWIPl8jffXyEe1pv00168V8pagl25xOa5dck25eJY+8FuCwTuaeAHp+hU1N3Z9Ec3UynqN7JNlkp5W/UjLjx4/Hii19mqqQMP8AZ5gNAQ5ouB0cQbdV9SfFblJpYRbp0nBORdrf63fmSW/kfqFemryvt1oc40RirS+SOxuw2vpY+Frv/JemeJ4sbaLdyhEMGKaUstfX4KLqdp4I5CyTM0i1za41F+GvwWDFq5xsHExC+/QE6feVDxiuYZJM0zCRcavbfQWHJDKR1KgxWCdrXQyxyNcLtLXg3HoVuL807LbNQzxGR4cHB5FwQNA1pHA8yrfh1PJTeKGpqW2FwDKXN05scCD7ljJnB2dFxbDu2SpGUTU8T9NSxzmE9dcwHkrJhna9RyaSxyxab/C9t+Vwbj3WTI5WdFWpW4lFF/8AkeAeWpPuGqptZtqZSRA9jRYEWIc4g+R8Pla/koOfEmNvrck3Jvc5uPmf61XG1XFuX1aY5ft6fX5FyrRuW83gtWKbTvJLYQGAjR59ono06D4+irM9aMxL3Oc86Ekkm/r8vktKBtTVHLTxPeL6u0a0H8R091yrPhvZ/cA1UpO68cWjfV51d6ALnei6zWvNj2+CLanRQsLr/ZVv+LeIAXJNxlaNXcrAfotmupcSbF3sdI94+yC0Ptzyk5vTf0XTMMwWnpxaGJjOoHiPm46n1K310KeCUx3s3K1nEJP9CwfmHF9rq5zixzjTuGha0OY89HF3i91goSN7g4uBIfvzAkG/O++/Vfq3E8LgqG5J4o5W8ntDvdfcuababB4VC1z2ukhf9WKNwfc8LMfuHqAu5paqqfVrgl5FOU5WPdlHwXb/ABKnADZzI0fVlHeD+I+IfxK4R9sEphI+js7/AHB2Yhl+ZbqfS/qFzM0z2HxNPmNVsQgFdCNdcv1IhnzR7jPtHtPXVf8A+xK4t3ZW+GPf9kaH1uVXzGp3Ly0Vg2Kwx4mD20kMw01mByt13s69bH0S2qMVlM3he3s0VjBtm6yoaZIIJHsAuXBpseHhP1z+HVepDK3+ze0scN4cCHD90gW9y/TVPKS0XAbpuafkVDbRYJS1DSJomuNvasMw/e4LnztnjEXgvaW+uFmbY5RwrDI5GjI13gvcse1r29fC8EC6msEoaZhPfxtOtwRut+G6jsdibSTFjH5238JG8Dlrv9yhqnGJDo3Qc+Kpck2dy+7hk68uO/sW/wB+Z1ieSnbHdrmhtrjdu6fyHqqtiW08DAe4LjLybbLfm4jdx3W9VSmPDxZxJ46rx3BiOZvHeOaWURsjyzWTz1lkopun3FwO2FQ5ouxxPTmqvjG1M04LbZW6g8+u/cpqjJbkDhvOvNt/z/mtjFtmmTOMjDlJGotoSOPnaypUaOiueeRFrTabitkfzopJ9N0n719v2FEpZnNIsd3Mqcpa2SUWY0k7zbl16dUdgAa4d5mtfUC2o42XScNx7DqKFvdNzOI9lrbuJ3XcT8eKu6jiF9CUaIObfw97M2aOyhc12y9xyx1NI55Egy2OoIsfIqbirAwWcL8eo8jfw6DhzUzi9bDWS94YXRuI1yOve2gL91jYWUVWYGDeznZbbr8f0XQhoNVfBTtST71nOPhsTUcd0elg4Ri231Mn/HqmVwEMj8lvFns654WJ19StHG4qktzPkLmD2mDS2mp6j5LxR1L4Tky5jwt/Wn+yk/pTw4XIG7w206jVT89Gmjh7yRxtbr6nmT6vuRTJhlsdPPTU71cNkNl6iuGsYEW7O7QeTRvKla+ijfHmDWjS+gA09P681KbA7RPhcIC1z43HSwJMbv8A1PFVJcX5U3jC+JyNFqVqZcji0yK2q7LJKen72Hx5NZAL3ycSBxtrfoqbR4WB4j49Lgu0aNNOvwX6Sdieg03qrO2KpJHue5rm5jfK11g3yFtAuBqeNadbRk35I6eq0eosj6jwu/76nG/pUbDq17jbXK7KL9NEXaINh6BuojLr8S4n5kBFQfF6v4SfvX1Kq4NletLf3l9avtkavq9cXAiIgPMjA4WcARyIuq1i+wGHVJLnwBrjqXRksN+Zymx9QrOvLngb0YRTaTs9hgYWQSyauLvHZ2pAHADkFGY1gr4B4i03B3Hpy3q91FQeGnXf8FVdooozYvuTY68RuVK/Vqteqsk9dTk9zhgp7aEEFfRAurM2UdVm7Yg1p+u/QeYG8+nvUu3sto8oBfLm4uBAB/dINlLTY7I5ccCxKLwnk4r3J4LZpJ3xuDhY5SDZwu09HNOhC6XinZW4G9PMCPsygg/xNBv7goWfs8r2mwja/q17bf5rFSuKfU1UjPS9qFWwAdzTkDdZrm6dAHWClsO7WLm09PYfajdf/K4D5qoVmy1XDfPTyADiG5h723CjjTkbwR5iyzuYwjrsXaVh53ukb5xu/K6lqDa2hm9iojvYmzjkNhv0dZcObAtlsIGgGm8fzUkIOXUciOhbT7e746S9+Mthp+AOGvmR5KjC7nEuJLnG5vvJPE8TdfGN01/r+vJYZ6o2swaczz8lcjOFSJE1FEzhGzktU6zGeH60jvZH6noFd8P2DoKcXlYJnkWJfqOuVm4eep6qiU+2OIMsGyiw0De7jsB5BoWaHa+rzFzy15PEt+VjoFWtvlM1k3ItJ2ToI5C9sXkxzi5o132PyN1mmrWRnW1uAFhf8XToqhU7SVD9xa3yH6lQ9RJI/wBp5N/RV5SlLqxFJHQKrbmCFpJOZ5PsM1J0042YFQ8c2wqqkjXumA3axhI97t5+C0HUQ9V7pqCR7gxjS9x3AC5UlTinuayXgQ8lIXuLnHU6k3NyfVYzhZO4+8WV9/8AoSuDQe5H4c7Lj4rWOy9WN9PL/Df5K0lVLqQtzXQpbcHk1Ommu8AnXhzK26SIN9rU9VZP+AVH7Cb+B36LLHs3UP3U8h/cI+a0np65LaWCfTaudE1NxTZXXSXN1J4difA66cOimI9hat3/APC3m5g/NblF2bVYuS+JumgzEm/LRtgqlmnSWzydOXHL2niKz7Sq4pE+UXjFgN4J8Vug3KEmhIPEW4brK9T4LUwkiSF46gZh7xdYDhLpdBE8nmGu/Ra02yr2wefu4hqrbM3rPhjuKlRMeXeEOcTwAvf4K7YVs9NIBnGQHeTv9y28L2Iqrh0Y7nmXnQj8IuT7lb24LUsaLOZIba723PQG9/O601Wu16hjTpL5+7OxZprot9aaa8znNRsXURlzgBJroQfFbh4eHkFXaqiluSWP036EW9F2uOlqTo6Ifxt/VZW4dJ+zaCeo+YXHhfr85sr5mZloNO582TjNPJI6MgG3rc+i3cMc6BwczfvPEX5ZbaaX9yvdV2fGSTMHtiB3hoLrnyNgomu2FrGexklbza7Kfc7d7yvRUKmdWJwxnqnuZpqq07/LQpseJHizDmQOB3abyAtvDtoGSv7priTytY2633qEfszX8aZx9WfPMvseytXe5p5A/gQW6eRzb1z7eBaGbzHb2Z2+pd9KeO46BBRXABDQOGl0UdgdDibW5ZRGQNznvs4+YaHBFD/xOmjtyJkTvl/IuYX1eV9C6hUPqIvNkAJWlU2GtzdaG3OJyUtBUzwkCSOMuaSLi9xvHFZtna4VMLZCNbC/nbXRRWV86wbRlg8ywSyWyHKOJP5DitinwaMEOfeRw3F+oHk3cFJLFVTZGOeRfK0ut5C/5LEaIRee82dknsZUUPstjza2mina3J3jGuLL5suYXtewv7lMKYjCItesrGRi7j5Aak+QQGZ7wASSABvJ4BUnanaSN7THExj+Be5ocAfutcNfMrHjuKyT+H2WX9kceWY8VCtoi4gAXJ4AcVuljqbpYIR8JJJOpJ9PcFJYLs3LUmzBZoOrzuH6noFbMI2PuQ6fQfYB1P4iN3kFb4IWsaGtAa0bgBYBHMORRavs6v7E/o5v5g/koLE9j5YLXcxxPBpN7c7EaBdVqZ8o0FzwCiJKe93ON3HU3Hw6BRtmE2cwfhEg3tW9DsnVOAIhdY88o+BK6RQ4U2+d43eyDw62UsiRlyOWM2Kq/wBmB5vb+qk6Ps+ebGWUN5hov8TZdAVBr8Wljxwxhzix1JF4LnKCZ5buDd17AC6YMczJqHYeiG9jn/ie75CwU5R0UcQyxsawcmgD/dbAUJj9NUGSnlhkc1sRf3kQFxKHsytzG4tlPi3H0WTGSbRUCqxeWPGzHmdkdRw+C5yhxmkuQ3dewAv0Vjw2CojqJs8jpY5X52XFu6bka3I3U3FwTfTfuQwTiKCwPaRlTNUw5cjqecxb758rGOLrW8OryLa7utlOoAiIgCIiAIiIAiIgCIiAIiIAiIgPi+oiA+L6iICq9qf901v/ACT8wqLjddNBhdG+B2WT6ZCG77XMcgGYA+IXsbdFeu1P+6a3/kn5hULH/wC7KH/HQf8AZIgNiq2cqXUr6uGepZOxjpBK6olJe5gzHMwu7vKbWyhtraKfbI3F8LbLKHB4iz+GSSOzjFc+w4XHQ3CnZR/9rl/w8n+m5V3stjLsMDRvdA0DzMQCAr3ZNQdxTfSwSGtgzSeN5GQNzmzS7KPZ4BaVBikVfaarr2MlkGcN+m9w2AHVrI2Nkb4gLXJuSVMdltbBLSSUEjiyfuXRyRua4Ftm926+luOmuqqmzrqWna6nxDJTyx+G7oszZA3QOY/Kb3FuqAtOz+2Ehpa6kkm+kugZKyKoa8PzxmIuYTI0+JwvbMNbjmqvs42pqRFUvklc6NjbAvORsYZbVv1iRqSePkrRR4VTPpqieC9u6lGsfd3tG7XKQDbqQt/sowlslC3PudEwEcwYwPzWehkp+z2GVGKnvHukIfctYJHsjijuQ3RhGZ5GpJVnwCWbCcQZSTuMsNRGXQvecz2PYfE0OOpbYg6la+wmORYQZKTEHdyYyWxylrsksYJylrgDY24JjNccSxGGaJj2wQMLIXPaWmWSRwzua06hga1oBIFzdYMGKrnqJ8VrqbvJe4MzCWskewvcaeOzS9pDmsGpIaRcuHLXYnNVg1VTO7yR9LUuMT4XyPkDH2LmuYXklp331191o+LG20WN1r57iEyRgvAJyPFPHq4AXDSDv4W6rb2yx2PE5qZtLmkhgeZXzZSGukylkbI8wGci7iSNAgMG020bKqsmilqhFDCWsbH3/cd7IW5nukcHNdkbcNAva9yvWzeOCjr4YG1cdVT1DXWYJxP3MjADo7M4taW30J3hRuIYZHRYg51ay1PUBsjZu7zhj8oa9r9DbUX9fda8CosMqpQKaQPLBm7xsORm8NsJC0Au1Og5FARGPzzzYpWUrJZWwuMDnCORzXOJgAa0O+ozRxIG8263tldhhZQRsqql8DIbDN9IMOYBuVrZJQQ53O1xchRGHxAY7WDl9H/0CtXtQk7vEqeSqF6TuC2Nzml7IpzJ4nOFiASywBIQETT45HRVdMaOtEzJHmOaAVD5m2LSQ8Z3OykFo1B4rNty6SXGWCNzmtfSQl5Ycrrd9LZrXDVtydSNbA2tvWltbPDI6iNO50kQnGaUtLGueY3ZWxAgZxbMS4aC7Rqb22NpcS+jYvBK5pdEKOESZQXFoM0tnZRqQCLG3NAb+OUNVhAjroJJRE2RjZ4XzSSsdHI4NJtI51ngkWcFN7Y404VGFSxuIDnVFwCQD/Yj2hxtfiozb3amnxKnbSURMzXyRunkDXBkUcbg8guIALyWtAaFh2nhLThAP26g/wDRagNzE33x1pPGjgP/AFpVs4PK6esxOlkLnRvqLWzvaQO5iNmuaQW666ELVr/77Z/g4P8AWlWfZT+98Q/xJ/0YkBV9kNm7YnUhhcDDVODbyyn2WsIzXf49/wBa6uGweISwVdVh8zi7upC+IuJJ7qXxtAJ3gHMFEYLicVJjNZFUExumqc0V2utIJGRtblIGuo15L32vSPop4MRhBJMb6d1vtEF8J9HZvegJDZzF5ajE6qVriYzJ3EQvoI4Lh7gPvSF2v3QujqhdleEiKBn3WBt+bt7j6uJKvqAIiIAiIgCIiAIiIAiIgCIiAIiIAiIgPMjA4EHitGPCIxGYgPCd6kEQGKCAMaGjcBZYKOhZDmyj2jc+a3F5IQEJNgcbpe8Fwem5ea3Z2KU3Is7mNFO2XpAReFYHHBfLck7yVtUVCyLNlHtG5W0iAjsRweKY3cLHmNCvFBgcMJzAXdzOqlF8QHMqPCHHF60ysIZLI1zCfrNEDGkj1BCulJs3Cx4fYuI3XN7KTMDc+awvzWdAamIYdHM2zxfl0WlSbPRRuDhmJG65UwiA1ZaBjpBIR4m7kxDD2TNyvF1tIgIVmzUAFiCfM3WzV4LFIGB4uGblIogIVmzMAcHEE23AnRSFXQskaGuGg4LaRAac+HMcWEj2PZX36AzvO9t4rWW2iAjcRwWKZwc6+YcQuf7ZTyVckNL9HlihglL3ukLP7Z7LtiEYa4ksuc5JtuAsupLUfRxl+YtBdzQGHAKEQwMYBaw1UiiIAiIgCIiAIiIAiIgCIiAIiID/2Q=="/>
          <p:cNvSpPr>
            <a:spLocks noChangeAspect="1" noChangeArrowheads="1"/>
          </p:cNvSpPr>
          <p:nvPr/>
        </p:nvSpPr>
        <p:spPr bwMode="auto">
          <a:xfrm>
            <a:off x="765175" y="465137"/>
            <a:ext cx="304800" cy="304801"/>
          </a:xfrm>
          <a:prstGeom prst="rect">
            <a:avLst/>
          </a:prstGeom>
          <a:noFill/>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p:nvGrpSpPr>
        <p:grpSpPr>
          <a:xfrm>
            <a:off x="3750076" y="1752600"/>
            <a:ext cx="4286250" cy="1193185"/>
            <a:chOff x="3750076" y="1752600"/>
            <a:chExt cx="4286250" cy="1193185"/>
          </a:xfrm>
        </p:grpSpPr>
        <p:pic>
          <p:nvPicPr>
            <p:cNvPr id="5135" name="Picture 15" descr="http://thumb1.shutterstock.com/display_pic_with_logo/775846/97103960/stock-photo-colorfull-rope-braid-97103960.jpg"/>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t="57024" b="16400"/>
            <a:stretch/>
          </p:blipFill>
          <p:spPr bwMode="auto">
            <a:xfrm>
              <a:off x="3750076" y="2214265"/>
              <a:ext cx="4286250" cy="731520"/>
            </a:xfrm>
            <a:prstGeom prst="rect">
              <a:avLst/>
            </a:prstGeom>
            <a:noFill/>
            <a:extLst>
              <a:ext uri="{909E8E84-426E-40DD-AFC4-6F175D3DCCD1}">
                <a14:hiddenFill xmlns="" xmlns:a14="http://schemas.microsoft.com/office/drawing/2010/main">
                  <a:solidFill>
                    <a:srgbClr val="FFFFFF"/>
                  </a:solidFill>
                </a14:hiddenFill>
              </a:ext>
            </a:extLst>
          </p:spPr>
        </p:pic>
        <p:sp>
          <p:nvSpPr>
            <p:cNvPr id="15" name="TextBox 14"/>
            <p:cNvSpPr txBox="1"/>
            <p:nvPr/>
          </p:nvSpPr>
          <p:spPr>
            <a:xfrm>
              <a:off x="4572000" y="1752600"/>
              <a:ext cx="2571750" cy="461665"/>
            </a:xfrm>
            <a:prstGeom prst="rect">
              <a:avLst/>
            </a:prstGeom>
            <a:noFill/>
          </p:spPr>
          <p:txBody>
            <a:bodyPr wrap="square" rtlCol="0">
              <a:spAutoFit/>
            </a:bodyPr>
            <a:lstStyle/>
            <a:p>
              <a:pPr algn="ctr"/>
              <a:r>
                <a:rPr lang="en-US" sz="2400" b="1" i="1" dirty="0" smtClean="0">
                  <a:solidFill>
                    <a:srgbClr val="4A5C88"/>
                  </a:solidFill>
                </a:rPr>
                <a:t>Interoperability</a:t>
              </a:r>
              <a:endParaRPr lang="en-US" sz="2400" b="1" i="1" dirty="0">
                <a:solidFill>
                  <a:srgbClr val="4A5C88"/>
                </a:solidFill>
              </a:endParaRPr>
            </a:p>
          </p:txBody>
        </p:sp>
      </p:grpSp>
      <p:grpSp>
        <p:nvGrpSpPr>
          <p:cNvPr id="13" name="Group 12"/>
          <p:cNvGrpSpPr/>
          <p:nvPr/>
        </p:nvGrpSpPr>
        <p:grpSpPr>
          <a:xfrm>
            <a:off x="1447800" y="3810000"/>
            <a:ext cx="2743200" cy="2290465"/>
            <a:chOff x="1447800" y="3810000"/>
            <a:chExt cx="2743200" cy="2290465"/>
          </a:xfrm>
        </p:grpSpPr>
        <p:pic>
          <p:nvPicPr>
            <p:cNvPr id="5137" name="Picture 17" descr="http://wpuploads.appadvice.com/wp-content/uploads/2012/12/2012-12-20_10-32-25-642x220.png"/>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6084" r="41753"/>
            <a:stretch/>
          </p:blipFill>
          <p:spPr bwMode="auto">
            <a:xfrm>
              <a:off x="1447800" y="4298335"/>
              <a:ext cx="2743200" cy="1802130"/>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Box 16"/>
            <p:cNvSpPr txBox="1"/>
            <p:nvPr/>
          </p:nvSpPr>
          <p:spPr>
            <a:xfrm>
              <a:off x="1524000" y="3810000"/>
              <a:ext cx="2571750" cy="461665"/>
            </a:xfrm>
            <a:prstGeom prst="rect">
              <a:avLst/>
            </a:prstGeom>
            <a:noFill/>
          </p:spPr>
          <p:txBody>
            <a:bodyPr wrap="square" rtlCol="0">
              <a:spAutoFit/>
            </a:bodyPr>
            <a:lstStyle/>
            <a:p>
              <a:pPr algn="ctr"/>
              <a:r>
                <a:rPr lang="en-US" sz="2400" b="1" i="1" dirty="0" smtClean="0">
                  <a:solidFill>
                    <a:srgbClr val="4A5C88"/>
                  </a:solidFill>
                </a:rPr>
                <a:t>Device Portability</a:t>
              </a:r>
              <a:endParaRPr lang="en-US" sz="2400" b="1" i="1" dirty="0">
                <a:solidFill>
                  <a:srgbClr val="4A5C88"/>
                </a:solidFill>
              </a:endParaRPr>
            </a:p>
          </p:txBody>
        </p:sp>
      </p:grpSp>
      <p:grpSp>
        <p:nvGrpSpPr>
          <p:cNvPr id="14" name="Group 13"/>
          <p:cNvGrpSpPr/>
          <p:nvPr/>
        </p:nvGrpSpPr>
        <p:grpSpPr>
          <a:xfrm>
            <a:off x="4724400" y="3124200"/>
            <a:ext cx="3978979" cy="2590800"/>
            <a:chOff x="4724400" y="3124200"/>
            <a:chExt cx="3978979" cy="2590800"/>
          </a:xfrm>
        </p:grpSpPr>
        <p:pic>
          <p:nvPicPr>
            <p:cNvPr id="5139" name="Picture 19" descr="http://www.totalteam.co.nz/assets/img/3T/Connectivity.png"/>
            <p:cNvPicPr>
              <a:picLocks noChangeAspect="1" noChangeArrowheads="1"/>
            </p:cNvPicPr>
            <p:nvPr/>
          </p:nvPicPr>
          <p:blipFill rotWithShape="1">
            <a:blip r:embed="rId6" cstate="print">
              <a:extLst>
                <a:ext uri="{28A0092B-C50C-407E-A947-70E740481C1C}">
                  <a14:useLocalDpi xmlns="" xmlns:a14="http://schemas.microsoft.com/office/drawing/2010/main" val="0"/>
                </a:ext>
              </a:extLst>
            </a:blip>
            <a:srcRect l="2" r="33732"/>
            <a:stretch/>
          </p:blipFill>
          <p:spPr bwMode="auto">
            <a:xfrm>
              <a:off x="4724400" y="3662065"/>
              <a:ext cx="3978979" cy="2052935"/>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Box 18"/>
            <p:cNvSpPr txBox="1"/>
            <p:nvPr/>
          </p:nvSpPr>
          <p:spPr>
            <a:xfrm>
              <a:off x="5486400" y="3124200"/>
              <a:ext cx="2571750" cy="461665"/>
            </a:xfrm>
            <a:prstGeom prst="rect">
              <a:avLst/>
            </a:prstGeom>
            <a:noFill/>
          </p:spPr>
          <p:txBody>
            <a:bodyPr wrap="square" rtlCol="0">
              <a:spAutoFit/>
            </a:bodyPr>
            <a:lstStyle/>
            <a:p>
              <a:pPr algn="ctr"/>
              <a:r>
                <a:rPr lang="en-US" sz="2400" b="1" i="1" dirty="0" smtClean="0">
                  <a:solidFill>
                    <a:srgbClr val="4A5C88"/>
                  </a:solidFill>
                </a:rPr>
                <a:t>Connectivity</a:t>
              </a:r>
              <a:endParaRPr lang="en-US" sz="2400" b="1" i="1" dirty="0">
                <a:solidFill>
                  <a:srgbClr val="4A5C88"/>
                </a:solidFill>
              </a:endParaRPr>
            </a:p>
          </p:txBody>
        </p:sp>
      </p:grpSp>
    </p:spTree>
    <p:extLst>
      <p:ext uri="{BB962C8B-B14F-4D97-AF65-F5344CB8AC3E}">
        <p14:creationId xmlns="" xmlns:p14="http://schemas.microsoft.com/office/powerpoint/2010/main" val="7327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3892</TotalTime>
  <Words>1452</Words>
  <Application>Microsoft Office PowerPoint</Application>
  <PresentationFormat>On-screen Show (4:3)</PresentationFormat>
  <Paragraphs>68</Paragraphs>
  <Slides>6</Slides>
  <Notes>6</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National Perspectives on Customers’ Interest and Ability to Provide Power System Services</vt:lpstr>
      <vt:lpstr>Homeowners’ think about their electric utility ~6 mins/month, yet REV success hinges on time to …</vt:lpstr>
      <vt:lpstr>REV promotes wide array of power system services provided by customers but…</vt:lpstr>
      <vt:lpstr>Pilots give utilities a chance to learn what works to ensure roll-outs are successful</vt:lpstr>
      <vt:lpstr>REV requires major investment in metering, communications and customer technologies</vt:lpstr>
      <vt:lpstr>Customer technologies must work with metering and communications technology</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 Cappers</dc:creator>
  <cp:lastModifiedBy>admin-jjg</cp:lastModifiedBy>
  <cp:revision>82</cp:revision>
  <dcterms:created xsi:type="dcterms:W3CDTF">2013-05-13T13:08:50Z</dcterms:created>
  <dcterms:modified xsi:type="dcterms:W3CDTF">2014-05-21T20:05:19Z</dcterms:modified>
</cp:coreProperties>
</file>