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9" r:id="rId4"/>
    <p:sldId id="274" r:id="rId5"/>
    <p:sldId id="275" r:id="rId6"/>
    <p:sldId id="270" r:id="rId7"/>
    <p:sldId id="272" r:id="rId8"/>
    <p:sldId id="273" r:id="rId9"/>
    <p:sldId id="262" r:id="rId10"/>
    <p:sldId id="265" r:id="rId11"/>
    <p:sldId id="264" r:id="rId12"/>
    <p:sldId id="263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>
        <p:scale>
          <a:sx n="90" d="100"/>
          <a:sy n="90" d="100"/>
        </p:scale>
        <p:origin x="1146" y="10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bard\AppData\Local\Microsoft\Windows\Temporary%20Internet%20Files\Content.Outlook\7GDF0QG9\Average%20Electric%20Bill%20Breakdown%20by%20Utility%20and%20Segment%20(2)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cbard\AppData\Local\Microsoft\Windows\Temporary%20Internet%20Files\Content.Outlook\7GDF0QG9\Capacity%20Utilization%20Bar%20Char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Electric</a:t>
            </a:r>
            <a:r>
              <a:rPr lang="en-US" baseline="0" dirty="0"/>
              <a:t> Bill </a:t>
            </a:r>
            <a:r>
              <a:rPr lang="en-US" baseline="0" dirty="0" smtClean="0"/>
              <a:t>for Average Middletown Household* </a:t>
            </a:r>
          </a:p>
          <a:p>
            <a:pPr>
              <a:defRPr/>
            </a:pPr>
            <a:r>
              <a:rPr lang="en-US" sz="1400" b="0" baseline="0" dirty="0" smtClean="0"/>
              <a:t>(600 kWh) : 2004-2013</a:t>
            </a:r>
            <a:endParaRPr lang="en-US" sz="1400" b="0" dirty="0"/>
          </a:p>
        </c:rich>
      </c:tx>
      <c:layout>
        <c:manualLayout>
          <c:xMode val="edge"/>
          <c:yMode val="edge"/>
          <c:x val="8.5374218663939502E-2"/>
          <c:y val="5.913430312736332E-2"/>
        </c:manualLayout>
      </c:layout>
    </c:title>
    <c:plotArea>
      <c:layout>
        <c:manualLayout>
          <c:layoutTarget val="inner"/>
          <c:xMode val="edge"/>
          <c:yMode val="edge"/>
          <c:x val="9.1625221434532861E-2"/>
          <c:y val="0.21009433838002012"/>
          <c:w val="0.65235347999306703"/>
          <c:h val="0.64204101605943364"/>
        </c:manualLayout>
      </c:layout>
      <c:lineChart>
        <c:grouping val="standard"/>
        <c:ser>
          <c:idx val="0"/>
          <c:order val="0"/>
          <c:tx>
            <c:strRef>
              <c:f>'[Average Electric Bill Breakdown by Utility and Segment (2).xlsx]Average Charges in Roch + Middl'!$A$9</c:f>
              <c:strCache>
                <c:ptCount val="1"/>
                <c:pt idx="0">
                  <c:v>Delivery</c:v>
                </c:pt>
              </c:strCache>
            </c:strRef>
          </c:tx>
          <c:marker>
            <c:symbol val="none"/>
          </c:marker>
          <c:cat>
            <c:numRef>
              <c:f>'[Average Electric Bill Breakdown by Utility and Segment (2).xlsx]Average Charges in Roch + Middl'!$B$8:$K$8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'[Average Electric Bill Breakdown by Utility and Segment (2).xlsx]Average Charges in Roch + Middl'!$B$9:$K$9</c:f>
              <c:numCache>
                <c:formatCode>"$"#,##0.00_);[Red]\("$"#,##0.00\)</c:formatCode>
                <c:ptCount val="10"/>
                <c:pt idx="0">
                  <c:v>40.520000000000003</c:v>
                </c:pt>
                <c:pt idx="1">
                  <c:v>40.520000000000003</c:v>
                </c:pt>
                <c:pt idx="2">
                  <c:v>39.75</c:v>
                </c:pt>
                <c:pt idx="3">
                  <c:v>39.660000000000011</c:v>
                </c:pt>
                <c:pt idx="4">
                  <c:v>41.7</c:v>
                </c:pt>
                <c:pt idx="5">
                  <c:v>47.220000000000013</c:v>
                </c:pt>
                <c:pt idx="6">
                  <c:v>51.51</c:v>
                </c:pt>
                <c:pt idx="7">
                  <c:v>54.31</c:v>
                </c:pt>
                <c:pt idx="8">
                  <c:v>58.08</c:v>
                </c:pt>
                <c:pt idx="9">
                  <c:v>60.690000000000012</c:v>
                </c:pt>
              </c:numCache>
            </c:numRef>
          </c:val>
        </c:ser>
        <c:ser>
          <c:idx val="1"/>
          <c:order val="1"/>
          <c:tx>
            <c:strRef>
              <c:f>'[Average Electric Bill Breakdown by Utility and Segment (2).xlsx]Average Charges in Roch + Middl'!$A$10</c:f>
              <c:strCache>
                <c:ptCount val="1"/>
                <c:pt idx="0">
                  <c:v>Commodity</c:v>
                </c:pt>
              </c:strCache>
            </c:strRef>
          </c:tx>
          <c:marker>
            <c:symbol val="none"/>
          </c:marker>
          <c:cat>
            <c:numRef>
              <c:f>'[Average Electric Bill Breakdown by Utility and Segment (2).xlsx]Average Charges in Roch + Middl'!$B$8:$K$8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'[Average Electric Bill Breakdown by Utility and Segment (2).xlsx]Average Charges in Roch + Middl'!$B$10:$K$10</c:f>
              <c:numCache>
                <c:formatCode>"$"#,##0.00_);[Red]\("$"#,##0.00\)</c:formatCode>
                <c:ptCount val="10"/>
                <c:pt idx="0">
                  <c:v>41.36</c:v>
                </c:pt>
                <c:pt idx="1">
                  <c:v>49.760000000000012</c:v>
                </c:pt>
                <c:pt idx="2">
                  <c:v>49.94</c:v>
                </c:pt>
                <c:pt idx="3">
                  <c:v>59</c:v>
                </c:pt>
                <c:pt idx="4">
                  <c:v>62.87</c:v>
                </c:pt>
                <c:pt idx="5">
                  <c:v>53.5</c:v>
                </c:pt>
                <c:pt idx="6">
                  <c:v>58.13</c:v>
                </c:pt>
                <c:pt idx="7">
                  <c:v>54.290000000000013</c:v>
                </c:pt>
                <c:pt idx="8">
                  <c:v>38.220000000000013</c:v>
                </c:pt>
                <c:pt idx="9">
                  <c:v>51.37</c:v>
                </c:pt>
              </c:numCache>
            </c:numRef>
          </c:val>
        </c:ser>
        <c:ser>
          <c:idx val="2"/>
          <c:order val="2"/>
          <c:tx>
            <c:strRef>
              <c:f>'[Average Electric Bill Breakdown by Utility and Segment (2).xlsx]Average Charges in Roch + Middl'!$A$11</c:f>
              <c:strCache>
                <c:ptCount val="1"/>
                <c:pt idx="0">
                  <c:v>Surcharge</c:v>
                </c:pt>
              </c:strCache>
            </c:strRef>
          </c:tx>
          <c:marker>
            <c:symbol val="none"/>
          </c:marker>
          <c:cat>
            <c:numRef>
              <c:f>'[Average Electric Bill Breakdown by Utility and Segment (2).xlsx]Average Charges in Roch + Middl'!$B$8:$K$8</c:f>
              <c:numCache>
                <c:formatCode>General</c:formatCod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</c:numCache>
            </c:numRef>
          </c:cat>
          <c:val>
            <c:numRef>
              <c:f>'[Average Electric Bill Breakdown by Utility and Segment (2).xlsx]Average Charges in Roch + Middl'!$B$11:$K$11</c:f>
              <c:numCache>
                <c:formatCode>"$"#,##0.00_);[Red]\("$"#,##0.00\)</c:formatCode>
                <c:ptCount val="10"/>
                <c:pt idx="0">
                  <c:v>1.7300000000000004</c:v>
                </c:pt>
                <c:pt idx="1">
                  <c:v>1.44</c:v>
                </c:pt>
                <c:pt idx="2">
                  <c:v>1.82</c:v>
                </c:pt>
                <c:pt idx="3">
                  <c:v>2.02</c:v>
                </c:pt>
                <c:pt idx="4">
                  <c:v>2.1800000000000002</c:v>
                </c:pt>
                <c:pt idx="5">
                  <c:v>4.5199999999999996</c:v>
                </c:pt>
                <c:pt idx="6">
                  <c:v>6.54</c:v>
                </c:pt>
                <c:pt idx="7">
                  <c:v>6.18</c:v>
                </c:pt>
                <c:pt idx="8">
                  <c:v>6.35</c:v>
                </c:pt>
                <c:pt idx="9">
                  <c:v>6.6</c:v>
                </c:pt>
              </c:numCache>
            </c:numRef>
          </c:val>
        </c:ser>
        <c:marker val="1"/>
        <c:axId val="40684928"/>
        <c:axId val="43463808"/>
      </c:lineChart>
      <c:catAx>
        <c:axId val="40684928"/>
        <c:scaling>
          <c:orientation val="minMax"/>
        </c:scaling>
        <c:axPos val="b"/>
        <c:numFmt formatCode="General" sourceLinked="1"/>
        <c:tickLblPos val="nextTo"/>
        <c:crossAx val="43463808"/>
        <c:crosses val="autoZero"/>
        <c:auto val="1"/>
        <c:lblAlgn val="ctr"/>
        <c:lblOffset val="100"/>
      </c:catAx>
      <c:valAx>
        <c:axId val="43463808"/>
        <c:scaling>
          <c:orientation val="minMax"/>
        </c:scaling>
        <c:axPos val="l"/>
        <c:majorGridlines/>
        <c:numFmt formatCode="&quot;$&quot;#,##0.00_);[Red]\(&quot;$&quot;#,##0.00\)" sourceLinked="1"/>
        <c:tickLblPos val="nextTo"/>
        <c:crossAx val="406849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4651643978057282E-2"/>
          <c:y val="0.91454646559010599"/>
          <c:w val="0.65787910935585625"/>
          <c:h val="8.54535344098937E-2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/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Capacity Utilization </a:t>
            </a:r>
            <a:r>
              <a:rPr lang="en-US" sz="2000" dirty="0" smtClean="0">
                <a:latin typeface="+mn-lt"/>
                <a:cs typeface="Arial" panose="020B0604020202020204" pitchFamily="34" charset="0"/>
              </a:rPr>
              <a:t>Rates Across Sectors</a:t>
            </a:r>
            <a:endParaRPr lang="en-US" sz="2000" dirty="0">
              <a:latin typeface="+mn-lt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5346126009753808"/>
          <c:y val="1.8330734073731401E-2"/>
        </c:manualLayout>
      </c:layout>
    </c:title>
    <c:plotArea>
      <c:layout>
        <c:manualLayout>
          <c:layoutTarget val="inner"/>
          <c:xMode val="edge"/>
          <c:yMode val="edge"/>
          <c:x val="7.1541274731962798E-2"/>
          <c:y val="0.13852694339133506"/>
          <c:w val="0.89809295577183279"/>
          <c:h val="0.66556103335747741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chemeClr val="accent2"/>
              </a:solidFill>
            </c:spPr>
          </c:dPt>
          <c:cat>
            <c:strRef>
              <c:f>'[Capacity Utilization Bar Chart.xlsx]Sheet1'!$A$1:$A$3</c:f>
              <c:strCache>
                <c:ptCount val="3"/>
                <c:pt idx="0">
                  <c:v>NYS Electrical System</c:v>
                </c:pt>
                <c:pt idx="1">
                  <c:v>Auto Plants*</c:v>
                </c:pt>
                <c:pt idx="2">
                  <c:v>All Manufacturing*</c:v>
                </c:pt>
              </c:strCache>
            </c:strRef>
          </c:cat>
          <c:val>
            <c:numRef>
              <c:f>'[Capacity Utilization Bar Chart.xlsx]Sheet1'!$F$1:$F$3</c:f>
              <c:numCache>
                <c:formatCode>General</c:formatCode>
                <c:ptCount val="3"/>
                <c:pt idx="0">
                  <c:v>57</c:v>
                </c:pt>
                <c:pt idx="1">
                  <c:v>79.41192624025004</c:v>
                </c:pt>
                <c:pt idx="2">
                  <c:v>71.271347995749963</c:v>
                </c:pt>
              </c:numCache>
            </c:numRef>
          </c:val>
        </c:ser>
        <c:axId val="43530112"/>
        <c:axId val="43531648"/>
      </c:barChart>
      <c:catAx>
        <c:axId val="4353011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43531648"/>
        <c:crosses val="autoZero"/>
        <c:auto val="1"/>
        <c:lblAlgn val="ctr"/>
        <c:lblOffset val="100"/>
      </c:catAx>
      <c:valAx>
        <c:axId val="43531648"/>
        <c:scaling>
          <c:orientation val="minMax"/>
        </c:scaling>
        <c:axPos val="l"/>
        <c:majorGridlines/>
        <c:numFmt formatCode="General" sourceLinked="1"/>
        <c:tickLblPos val="nextTo"/>
        <c:crossAx val="43530112"/>
        <c:crosses val="autoZero"/>
        <c:crossBetween val="between"/>
      </c:valAx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0.24301</cdr:x>
      <cdr:y>0.89821</cdr:y>
    </cdr:from>
    <cdr:to>
      <cdr:x>0.80576</cdr:x>
      <cdr:y>0.98475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7800" y="3733800"/>
          <a:ext cx="3352800" cy="359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50" dirty="0"/>
            <a:t>*2013 Capacity</a:t>
          </a:r>
          <a:r>
            <a:rPr lang="en-US" sz="1050" baseline="0" dirty="0"/>
            <a:t> Utilization Data from  U.S. Federal Reserve</a:t>
          </a:r>
          <a:endParaRPr lang="en-US" sz="105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506A0-F0D9-48D6-A876-8FC793FD803E}" type="datetimeFigureOut">
              <a:rPr lang="en-US" smtClean="0"/>
              <a:pPr/>
              <a:t>5/21/2014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D3037-F52D-4356-A7F1-0858653ACD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3389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D3037-F52D-4356-A7F1-0858653ACD2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5925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C673B-B4D9-4242-A213-EB5A556B21FA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1390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4BEFB-9E21-4DA7-946C-C870F81BB868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2622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6683-7562-4FAC-A4C9-76016A42AAA5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5057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4E377-5EF7-4E5F-8A96-06A5F6108B94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4707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10FEE-9A9C-4200-8EF4-41331DAA3FB3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2415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9883-3879-47D0-A980-086E5C67A7D5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8113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94D1F-A2D5-42AA-B334-6D11E0E0F946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4866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43F4B-5C86-4714-817A-41A60F58DB6F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6753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65E8A-6CCF-4799-B722-D5A388E3EA13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89757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6CD39-16E1-446C-800C-899F375BC43C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393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3E14D-5C29-47A7-BB73-30E038A1CB6A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2095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CD945-E9C7-4183-9E5D-5B7D512684D1}" type="datetime1">
              <a:rPr lang="en-US" smtClean="0"/>
              <a:pPr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CC6A3-508F-475F-82AD-D36CB678DA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1907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gif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7170"/>
            <a:ext cx="3040380" cy="304038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895600" y="1219200"/>
            <a:ext cx="6248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SHAPING </a:t>
            </a:r>
          </a:p>
          <a:p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FUTURE </a:t>
            </a:r>
          </a:p>
          <a:p>
            <a:r>
              <a:rPr lang="en-US" sz="7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ENERGY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38400" y="5257800"/>
            <a:ext cx="670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Energy Agenda for the Future – May 22, 2014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2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://www.paperbatteryco.com/assets/img/news/news-imag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768" y="2689696"/>
            <a:ext cx="1893885" cy="11540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maxeffron.com/wp-content/uploads/2013/05/thinkec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464" y="3307761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ep.mit.edu/wp-content/uploads/2012/06/rad-lab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1" y="3412535"/>
            <a:ext cx="2000250" cy="1571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ntricit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6" y="1739427"/>
            <a:ext cx="856067" cy="988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INNOVATION SITTING ON THE SIDELINES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148" name="Picture 4" descr="http://uploads.striking.ly/page/images/custom/34906.png?13544749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2" y="2950595"/>
            <a:ext cx="2133599" cy="7657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4400" y="5467350"/>
            <a:ext cx="731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These are the </a:t>
            </a:r>
            <a:r>
              <a:rPr lang="en-US" sz="2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types </a:t>
            </a: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of homegrown companies we need </a:t>
            </a:r>
            <a:endParaRPr lang="en-US" sz="20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continue to innovate and create jobs here in New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York State.</a:t>
            </a:r>
            <a:endParaRPr lang="en-US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://blogs.edf.org/energyexchange/files/2012/08/HB_logo_v2__1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1190625" cy="1114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ktpws.org.uk/Portals/58/SGS_log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640" y="1866899"/>
            <a:ext cx="2105025" cy="7334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34" name="Picture 10" descr="Tumalow Engery Storage 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6" y="3065990"/>
            <a:ext cx="2085975" cy="45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rtemis Automation - Higher performance lighting solutions">
            <a:hlinkClick r:id="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6" y="3929073"/>
            <a:ext cx="2514600" cy="593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greenviewems.com/theme/greenview_logo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1" y="1916287"/>
            <a:ext cx="2743200" cy="813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21" name="Rectangle 20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6052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 SENSE OF URGENCY IS NEEDED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5227" y="1295400"/>
            <a:ext cx="80010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400" b="1" dirty="0" smtClean="0"/>
              <a:t>Extreme weather threatens our well-being and way of life...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94893" y="1951906"/>
            <a:ext cx="8368107" cy="4601294"/>
            <a:chOff x="304800" y="1905000"/>
            <a:chExt cx="8368107" cy="4601294"/>
          </a:xfrm>
        </p:grpSpPr>
        <p:pic>
          <p:nvPicPr>
            <p:cNvPr id="1026" name="Picture 2" descr="http://1.bp.blogspot.com/-Q2z79RP8GH0/UJAU7W5igEI/AAAAAAAABLc/U8NdWMK2i6I/s1600/sandy-taxis_2382867b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730" y="1905000"/>
              <a:ext cx="4389177" cy="27396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http://ww2.hdnux.com/photos/30/02/36/6301625/3/628x47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1" y="1905000"/>
              <a:ext cx="4073170" cy="273969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http://i2.cdn.turner.com/cnn/dam/assets/121102042734-gas-lines-new-jersey-story-top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4649173"/>
              <a:ext cx="3301548" cy="185712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http://m.theepochtimes.com/n3/eet-content/uploads/2014/02/460344709-676x45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4649173"/>
              <a:ext cx="2789807" cy="185712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http://upload.wikimedia.org/wikipedia/commons/0/04/Hurricane_Irene_flooding_of_Mill_Dam_Bridge_in_Centerport,_New_Yor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597" y="4649173"/>
              <a:ext cx="2723310" cy="185712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11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4" name="Rectangle 13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8395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REFORMING OUR APPROACH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5227" y="1295400"/>
            <a:ext cx="80010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400" b="1" dirty="0"/>
              <a:t>T</a:t>
            </a:r>
            <a:r>
              <a:rPr lang="en-US" sz="2400" b="1" dirty="0" smtClean="0"/>
              <a:t>he State Energy Plan seeks to...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59913" y="2233404"/>
            <a:ext cx="7531687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customers more choice, control, and value in their energy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usage for each dollar spent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Incentivize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utilities to focus on system and capital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efficiency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Align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energy policies and the use of ratepayer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funds to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animate private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markets and scale deployment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bridge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a self-sustaining, private sector-driven clean energy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markets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96200" y="0"/>
            <a:ext cx="144780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183880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641080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How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696200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Why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83880" y="0"/>
            <a:ext cx="50292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What</a:t>
            </a:r>
            <a:endParaRPr lang="en-US" sz="105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477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renewablechoice.com/assets/images/blog_images/GreenBank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107257"/>
            <a:ext cx="1757065" cy="17570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PUTTING POLICY TO WORK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5227" y="1295400"/>
            <a:ext cx="80010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400" b="1" dirty="0" smtClean="0"/>
              <a:t>Over the past year...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5000" y="2286000"/>
            <a:ext cx="7086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LIPA : PSEG Long Island and Utility 2.0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NY Green Bank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accelerate clean energy deployment in NYS by working in partnership with the private sector to establish dynamic, self-sustaining financing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markets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Clean Energy Fund</a:t>
            </a:r>
          </a:p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 enhance the State’s energy efficiency and renewable programs and improve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leverage, while also managing their transition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to market-based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clean energy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</a:p>
          <a:p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NY-Sun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$1 billion commitment to significantly expand deployment of clean energy and transform New York’s solar industry to a subsidy-free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sector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charset="2"/>
              <a:buChar char="§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NYPrize : Community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Microgrid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Competition</a:t>
            </a:r>
          </a:p>
        </p:txBody>
      </p:sp>
      <p:pic>
        <p:nvPicPr>
          <p:cNvPr id="7170" name="Picture 2" descr="NY-Sun Initiativ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4629150"/>
            <a:ext cx="2800350" cy="533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xQTEhUUExQWFRUWGRwZGBcYGBccHxoYHxoaHxofHBgdHCggHBwlGxgYIjEhJSkrLi4uFx8zODMsNygtLisBCgoKDg0OGxAQGiwkICQsLCwsLCwsLCwsLCwsLCwsLCwsLCwsLCwsLCwsLCwsLCwsLCwsLCwsLCwsLCwsLCwsLP/AABEIASkAqgMBIgACEQEDEQH/xAAcAAACAwEBAQEAAAAAAAAAAAADBAIFBgEABwj/xABJEAABAgMFBAcECAMFBwUAAAABAhEAAyEEEjFBUQUiYXETgZGhscHwBjLR4RQjM0JSYnLxorKzBySCktI0Q3OTtMLiRFODhPL/xAAaAQADAQEBAQAAAAAAAAAAAAABAgMABAUG/8QALREAAgICAQMCBAUFAAAAAAAAAAECESExAxJBUQRhBTJxsRMUIsHxcoHR4fD/2gAMAwEAAhEDEQA/APm8oudO+AzpYIKqgO2GUO2qjjRxgPIQCTO3ByGmnEYR1JjNIWVdAFOcMyiDKJb72cDQgMVULZQ5ZpLyVfqfSlIZvAqWRRN0ChBLaZ9bvn2x1U9VL1Wdj65x2agYdWkdmWNTkEEKH3SW6gDjlBWRXaYNF7MAPyHfjBhQ0pQwb6G4SUEF0+6e+FZYLGox93xOmkEy3Z1c04EuOMRKhVm6j848qXQl4jZJpffDgYAhwOT4YwOkPUNCQQklUtTJcVN3eA0OLaQK6feu8cvCOTkpozJ+DU8oIkIugkVDAB+fZXxjKLM5E+iLDeYMC9Sz6NQnGElTSlRzYtVsO+HLi8AkAHEu4pR3BY9TxFdlOuOgeMqBK2gEu2kUy0FPCBzphLOKN5mGEWBJUA5rTKGZ8gS1XXFMrrv1Ew19hFF7YlJSC7MA1HvY8G4wQzN1Bqwoe18euLNMwN0gSxctdYNTR6DrMItxDaO/dUQiKs5YZj9Kr8h71D4GFr8SlLDLel7QDEPlQM56miSZYAQS/vVqMH/DiKQTFhaUgTVUDJFRRnCW8YRu8u6DLmlRmKbHzP7wn9I9NBQGyc9RWSEglz6elIjaVpQkIFSAHVUVNcOGHVE1T3bE44k65tEbfY5gopIChW6Pws78RWFSBJugcoi7iIPZZ1Jg1EIpFA2Lw/aLOkAbwwq2ucB0xleyU1Lkjrwy64XE11AFnJAqH66wxKZL4l0s+YOvZE5MhRDEAEOpieGurDWDVAuwf2MxipJNXIwBc08ICbranLHxjwll1OCOLvXt4RyZKo44uCYLAnWDz0xgyJRwbHPB8cIVs6nUmtAQ50HLSG7Va94sSEubtMnyEFGfsCnTChSkENQBjj6rHZSnc4d/rSAWmYS2ZJrE5MlSgahs82avV+8YC2OzbQ0uWz1vGg5VgItCi+A7axK2u0vNhjzCYibpQ7EGtXLEZUPX2xgnlTUpUkhVczdOuIc/CDy5l9SlNfOfxAqTCxmDo2CMqksa5kMKfvEReDGvVTl1xgBfpJYoHu4gaR1Acs7anhj4RGdZ3N4KCicjjA1XncAIODP5QMDZITJGhfk/fElpJqFCnVHgm6WJJfQ4QSxpSsEOAXArma9jQQDUtZQgsWNKjXmOcLdCPRHwiKVMGJccj4+sIl0kvRXUfnAiqDJ2JLoSmrdhi1tFpXagm6N6Slzi5TuigzIitBBUCoUcPxHlSGFG5vSyoBVBXjhxqIVGo5KWGUSx4txDxGVO94a98RtSnyY58RkYBKTXNj1QaBbJqQ6nNQ3e1IsUz3Sz4QnRmccSC79UCWSBjSAtjNpIatkzcLGBypS1poDTv+UBQumJ7BFiqYEykqS4JDEZVqWGTkQ1irLEpcpzugggOeWrN6pDiiqU6FKCQTUnJxpj1QlKWpSjV+tn69IYnWtUw1rUY8iD1QyrYrb0cCJd4kHdB0elXwHLSIS7OFKDlgTh5VMRKQCbztkzDuNYOi6CkgEYEF3rC3WxvoMzZzEgMwASATQM3e4haZOTdY1UzZHm0E6ZiQQMS7tg57+UcShJlneDYs1Ul8Hzgx0aTzZ2xzLhZQcEMHL1IHFsX7YgFqNMkkOpnYnJ9WBbkY6qUFJZKSohg4zLZ90eMtVxNBQb2AqMjoWYcYzvsZDNpm7poOwePKKyaq6xUCQRSuPXBBPYM7gjMN+8FSelSApWBoCB3aVhI2h5Pq0WFkkhKFEp3lJar0Lk1p5RXBWRG6TVhUd1fnF3OWClXKKC3TKRovIJJUdtSLp3VUYH9+PCFTLGp7vjF7sySlUpZQoB0gL1Bdgw5q/eBnZJ/HL7VjuakM2BINbbH0UpapSEzJarl5y60khXDAEkPxEUYWSReoAT8Wg0u2XUqDkhSWOOVQ+RhmxWYgqChUy1NgcqYZ0BhJBjbYgZRUSQxA4jT5GG+mvgHXVy+WEL7NLhXNPgqA2aabhANHdqQYiyeAt0MCpJxasBUcdHPL1WCiZQEnMEDlF5bLbKnITMCAlTqCgKD3gRhj72MEy0Z+Ugg1D8NXGoMSmTTdbl5w3PWLhZI1LcGzJfOELxBd2JHcRjpUGM8ARAluYzg8ieGN4KJehBgAhpY3QXZ8mjJmqx7ZshCkJvJJJmtvfhuE9YcY84CQCSnIOz8HIGHUOqBLmGUsMpKmLukuDRn5sY5s2Y81PPzhR0RnSzepV3wrmcWwPA5NrAJcy6X/aLrZyb1mJZ2UDXQJV248IAJSEglSUu91i75F7vm5zpBgzTj3FJM5SC6SUqbIMCMajMQ9KnBTX90swUmhD6mDSJSJlFFykP7zUA3hhpnwgipssAgJTi/wCIjxwxeKpEystAukFyTxOflEVkMDUEV59XnDFqnlTkklq4A6PxPYIgi1oKyZjkEVLk1pm7wkmNFInKtBUkjAkZkDiamkKzEE/dNOB9DLtj0+bvKKXKQaVUfWUFlzyk3hQtmMXy6/QhaDY5smaJYWlR98pwrQOfFoIZ/HxhJMy8q8Eg5lODhnOBGmVYD0o/FM/yI+MbTC3gTWC4xxavOLwWdaJqlKSsApUC4oKZH1jAtli9NAIBoQAa5UxzEXW1beCkE4qemWQO91DLOA8ugpUrZlNmH3urziFkkBQVWoq2oGPZBkoSlRul6P1vkYQ1jaEehq0gUABS2Ll35RFJIDcX00iCrxAxbSPS0A4lu/5xrMFl2kpwI5V4fAQvMxNGOceu1Z+vWC2mZeCdYDsHY5IALkqb1zgqZxKLoOBfuiCbKpqjvGfDjBzZGBDh2FOBrlnDpGTOybKSlK1FnNKY6trhBtmrUhZcskgkpBLG65DjgxNYXFtWEXCxANOHk2MMWWyzVIWpMtRoQ4BwKSDAlVDRbsa2bPPRBBFKmmNWFfjAttJCglQoXY8vlHkrCNQKs4qRyDseECtJcdflEqzZbqtULywEvV4mJ0CnBhHZKQdRFEyLDJBWGTnzAbicIQnpKSbwxhxdmIolZxycCEpkogsRV4LoXJFMwgMDSDSrURi/rnHhY1ZsnPqhhNjrdCssWo/ExkmYlLmpu4czwyoIL9EerY1wPkqArlpwYg5tUc8YEVAUF5uYh7QKZYbFV9el8C4/hMNbSk3kyqZqFOomnVFdsiZ9fL5+Ri5tR+rCh9wqLdRiGjo2VknZwZSiWoGLPU1qMhFfaLGXcM2OcOlZv9Zp1nyaJInKT7oqS2uZ+UBO2ZxXSU6qUjyTpjwidqSQovjDOzjQ4evKGJIV6M5gtygokMHcAktWkW655YDLLNifERW2q0KKiDRssuzziiivIrsIsKQgFyBwJ8ojLSCCScOLd8CVaFkYsHwHkc46hYAa6PXjBbAjyV3apLE4huwhR+UbuxbCKpKLk9DqoUTFXGW1Wd0syXBeoAoIxtilX2AIqoAk5YnPgnnGt2lsm0SlFDu91gkXgbzEMQauFDJ68YlyPsmV46W0U229nCQ31staiSCJZUpuayACaGiXpiYqFOpwKlgWz4trDe2tnT5Uy7OSULYG6qhYu1HLYGLL2T6JFoExTlISzVvIWSllUqwY1GsZPHk2LtGcvBneIWdQcO7Zti3CPoPthsSzKSuaJiErAvFSLpCsBvy01BfBSaVqMI+fmQpJFHGodjXXsgoEthROw7YJInAGoBfnw0NcMDSpiEmQSoOKa9sEmyyBRIIqHFS3lBb7GSewlmJXRgGzNaUDd3eYYt9nYpuBk0erl690V1jtQS2IOB04cosZ1sICmNQWBGjtGyFVRVTnCjQv67oGx0hwC8XUetz2Qcyh6Pzh1Em2VtiXdmIJoyh4xolTAUK/Ur+Qxnl2dZqWDDMpGDmla4YZmkN7PtX3TmfIxF6KRdMneqOcGnBk4/jwI0fIwolnHrIQZR3etfgYmWTE7PZTOnIlgsVqAc1rDqtmqlEpZQIDkKYHMEjUU8YTsavr0H8w+Ua7a1qWoEUISCXoCxUXxcd2cUTySpUZxKqDl5CK+1HfPOLG0Syk1xc0fA5xW2g7x5wwrYO/EgutG64hdrBfo5yr61jCFpsyUAUsQp1KwqzI15q742u2pqxapcqWpwqbJ9zAkiWTcdTCt0gEsDGb9j+kUuoKkoKXYAkO4BAzLig4dupt7TNpSlbikmYpT78sG6AK0N33HPHKJcjXVjwxZWn/AGf7Ge9tVqNuWCVlujcTFBRBuoUReBqzmM8lw2RGY+WHhwzi99qUD6VNUkICbzDo6pcS0iis3Pe8UqlU9evXIQeP5EPD5V9ESm2m8lQW7kVIDv1ZHlSFl2jdDA7rAHAsw8S8Rminr4R6xqCVPhllhnFE8hYWyTgDvqbtJhiROKQ+I4jX0I5Z0oUlThwS4fEdeVYUmFgBo474zqxo2kN2zo1bwSxevGmkV5VUxKXM3euPS5RUk83jAeSPSMPnHOmPGJXMuxvXAx4y9Snv+EG32FrySmKSMFLUMXOvKAqnbz6RKTIvEs5OUFVZ8L9OseEZpswJE2GUTgUtxP8AKYr1ULO4gklRLAYvEyikHsaCZqCMApLnQOMe2NXalPf/AEeZjKWYKC08wTUZHnF99OSoFi+5q3fGpmTRX7RO+o/mV4mK+SodIXwNIb2id9TfiV4mK8FlgwzFWwq7oCmrpwjqUKAbSBTEs9QX+MOCe4LseB1gqryCja+wGzyJBW7meuWkAG6QywKKxBN5Vcmh9SQNoSgrdN6Y5XLvlx0rXkI947rBs2h3Y1nRKlSEbt29LJvPdJKgVPwcnk8V+xSo28E9IpV1Sj0RSSxH4lMLu/71CXjnnuX0J89K/wCkpdvTVKNpWzkzlvu3WAWUvdOGVIzUxVPXrP1lqJ7zJc4j76piql8Vk1OZ4xll+vXrHjFliKXsVSpAVmApQS5ALZn5xOYcInJnKEtYBAS4JwcmopnnlBQO5KTOF3lAZpJJHEwSyWlKVJUpLsXI1HF8Y9bJwWoqSAgE+6CwD+UHBrF1SyAeGP7w1JXgDgG9eELKcgULZE56xBBL4tAaNZazkggHHiPOFTKGkAM1SaGGDM59kYKZyclkuiqMDU44EthUwsqY4744qYWbL1lAkGoekZsFM7FqbKCgEOKCnD4xUqi8sM10CAGKE5chTbqWzfWvZHbTLKSklg5agb5Q2meSWGmOOeo+EJW9RcVzf0OqGbBRG3lxxcwKXKSQ7knqFfOJT1ddY4F3S6WFAKOcAK11NccXwDQMJ5M9YJXboKWqpsQCTX7pZ0l6UZ8DFtsyzBCguYgqCDLUzXklw91ZGDhqY0VpCVnQUzUlat5Kg4L61BPbGjtVmRNTflEF/eBbsPkrPg5gOSGivI5smzWmbPWZExAEkCYy1Om6wISCfexbQVqKQqNvBNpmTBITPK0FIlkbooit0AuEhBpxxiOydo9C4U6FhO6sAluCkuLySNC/OKu1bQCklN5awDujdQgDXoUBgcavpjCNXeATgnhh7Dbdwi9LQkbu8pROGSUpUpXY3GKuak14C8eTsKHicOMTs1tXLe4Ql2rdS4bC6pt08Qxha1Tyo3lKKlVJKi5J4u5MNG+4ZA5iqEMOeLen7oCrACCrS4vDDvELO5pBEPXoNKSrEB8nLN3xABqEVgiZtQHrhhhDIzO1DAnE4VZqRyYgMT18oYl2a8QEFzV3ajEDAP4w9b0JSxu1wYHHqHKuEF+ApFOmdSPX+MEtgSAm6GJx9dcLXxp3mFsxwQUEAFhXU1gKhWGSkFLgUGONOZjIAszxaSZZQhL1JD0rQxVqoaReyZoMoOWZGXAQYpM10Vip5NCTywHYKQJasI9NVp66oGrKvMaQrDY3IDly7agO2nfDuytjzJ1665AZ0hyS4WpgBwlq64XsbHJnOGOlX1dzGz/stVL+ksTvFYUxxIEqeCw4FYhOSVRbE5H0xsJ7QbGRagpcpukZJYUvgg54Xt017YydjnTJCyk5FiCKg6EdeHKPrO19iMVTrMKXk9KgA1uqIUUDViXTnzoc3bdnyrUgLe6tLi+AC7K+8D18o54cvZnLDnfHievJjtq28LJLJGdAXLti+XKKsTSoskEnIBz2ARpLVYZKGd1CmNN4kJG6OJEMIIBSlCQR+XLTCmMVXJjA/wCaT0rM/J2XNW9Lut6nlWH7NsAJ95RL4hmz6zFsmzTFdICboYkVdg1XFM3zjTezPsqiegLmOtAZhVLnkGhJcjRJ8vJJ7oxO19mAS5aUSwDNJuqaqgn3mONDjGZtEhSCUqoRlh3R9m9sbDKs9kmhASFBJuijgKoWzY0fkI+Ye2Yu2hCP/bs8hHX0KFHvWYbinZbgeauyjaJImYjL1hEDHkqGYi1nSi52MzKIDPRtdYHtKZXMc/jhHLDMFwDD0YFtBRvdnhrBH7C07LOIsdO4/CHZMqiPxKVjo2WNcM4ukSiweWHzqrwgqS7iuLZmOdI6mWVe6OcFlJcp3SpmcUAIxIfE0esDmG4tQS4ANOUbHcUfmyJbAS0lJugKKzec53aADsyyj0izlgkGmD8Dp2x6Ra6bwePKtpyAHOKroWRf1MS2lZOimFAWlYH3kuOqoBcGAXCYNbFPjWICIjD+wrLfmy5ajdC1M8fV/YjZCrKu+ZEq4Sp515RUmgwLskKycB3NaNHz32VmArljO8cvyvH0LZu0DLUZaheQsiXUAhIMsZaP2GObmeaOX1bliMX2Np9GuspJcMtXvBiDhXSgYxQbf2EZhMyWro1TKqSReGALs4YuTgavDWybYmygpKyqzFhLUzmUVXiQo5oa7vMxfIuBabaJSZFxQAWpKWukgjo5hN1sDupLnAJ4xz6OOHIulqS+qM9s32XQoS0TgJqZV4gKSGdRBLjqDO+HOKH2ps6JEyWAAkG8GoN7dCQ2l5T00EXto2iv6N7/ANapCbxSblbgUogn3RjxAjO+3KB9KsyDilQdxUOtDY/pr1RoybZD831tRQlJKSq0kgquhbgbrjcBTeLthi2ao+k+zVmP0aWEi461PcL7oKg5UdWB5mkfKbMCU2tTM6kh1VoZpOGjJpzjWbOtREmSlcxYSmWJjIIQ7kEF2pVtaPBYf1p+f48ln7cbNEx5hmIlpJZ17qgEFZJSk++5YJTm5OFY+K+0KVLnLmk3go0NfdAASDxCQKcI+m7R9pwFDoUJSSEkKU8xe8wBC5jsWAwagEYj2pnDdZmK5nXdIB73i3Cqkdnpotcl+TKqQ2OcdlSSrCCKUFV0oINZlYn1nHVg9JILZpAA97uMEnMATmBR8x8YGuZdD49setEuYtAUN4ZpaqTyzHGH6kkBxZDZsx5yeZfsPlF6q2MSPP5RnrOgpN7MZUMdM48O+It2UjLp2d6f1hrlC9qLqUY4Ul2AJOkcVNxagOVWh2TsJJUco4V8Yl0jHF+LDzwiExIofT1+EYxFanaJCW7scBnnESNILZWqCHFPT5QAl17IqSJ8pL1JP8isD1R9EtEgCc2fSk45iSH9Z4xh/YTZhXb5F2qbynfJ5a24Hljwj6ttvZpE4EBXvTDllI15ihywjl5/mPH+ITlDkT9kvuU2xNphCQiYAZXRJKknBitmPAuK5RFVvnJtfQylMhLmWZymYXCGvVcByBmWAhI2M9HiQ8qUKjAlT4eMMW9KjOlAvWcsdQXMI5BkxJUxUuLnzLZokbTsvQdFMCZqzLKJi5aSHdLHfXUEgN7sYraFp6e2S1jAJQwLmgvNvZksTELBfUtZNAETVAO5oGJu/wCIdoglmsihOQohgmWM2/3cz7vx8oLpIpzx4ePjqIlsyS8mZQ701AZrxcBaqjAEEjujW7asnRyplfckITh+VVebgU4RRbIsP1MtKmN6acXSPsgMsRXv4Rs/aezhcm0BvvJl5jEIAqP1wknbPP5ue8o+cfQgbZKlmpSZSWP5UJUaDDDOKL2qUxkgu/Rldcd9ajh1CPo0nZKha5kxiAnpFPQDdQoV+8pt2vKMD7fywi1GUAPqpUpD1yQDTQb0W4G3I6vh3LLl5fZL/vuZuWkXTqzguOumZ5cYJJFPOBKUokv4AeESlKyjsSPcuwqwSQOPh+0MzA6WT2HwGnLviAb58/X7RIzMe6unjWjQjKIjKlm51nxgfQ/lhmzq3YZCRCjKqM+VGlaU7IMLO+GeHPSFXi22VJUqoLN8opEhsXl2BZulQuhRZzg7scNPjBzYAxZT3VFJOXzB1jXe1VllCZ0iBeCwFMCSm8SXIS7AkivF84pJk1QSRMZAyBLZ5iHikGUTOzJRSWxOTQVSFJ94XT6yhtUwktKIpiWA4VfEQxPPSJF9QokJvJarCgL6UrwjdPgWzU/2bbTMkqUwKVLCVP8AhuKNOyPsCZqLQlCgUkqCynO8DLNG/E2WYBOrfCfY8kIVwnZf8KZnG49lttmTdCiTLUJKQBS6pYVvDSoHInR45eSNieo9MuaFrf3os9o7PusAzkWYUJ0Vn1UOeEAny71qs4OcxeeLGcevDD4RsujTOY4m8gvRlABQcDUZpGDg4EGF07JPTyF13b2QOKV4qy97GObpZ87+FyQdLz/lHz/YllV0NpVW6LPNIJF1IJCG/MeYFGOcWFpR0Spi1UCJazUMKS5f3scVntOkbHZWwgmVNSzKWm6SHUqrAuo0fdypR4wH9os+bJtE4LRdQUfVnG8k9ECf4Q44QYwcmdXp/Tz5a6vH7/6NB7JTJEzowFXarKXGLKu4nBwPGNpNsAmJJSXCpqVOCPuqS9dNxj1x+e5VsKehqQyb1TxWaxvV/wBoU5MqQkpSpamqciWc1pnpFvwqweg/h8awjcyJMlF9RIreBI/MX+0VTWg8o+L/ANp4lKti5ssuJrEkF6hKRQsNAG4YmJbR9oZs2ZOUtZICVNXkBXrjN7ZVuyqn3H7VHyivHx9JXh9NHhWCuIeIy/eENyLFfQ6S6q01HDjCZDYxeSaLxaGifXrOBT1xBK4HNVEh7HpJoIP0w9GEJE6PGd6eANZ6fMQSAygA1KEu5z5NDNiSoAzUe6ksoHFjg9MHivQs9vrGLrYs15NoH5R4K74peSaQG07UnLN0FmcAJd/k5MKIsSlGp6/eNQSPA5w9ZyLqHpVJqaP0hGVXw7olLU10YDd4D74wxOXdBoBXWhFygfAY8QD5w9b0iUlhUK1HWIQ2gagflT/KMjURb9OyUmpqMD31w5wrwNEsfZgsgnWY54fVTIt9nzN6WCa3rK+NXSsjvHdFTsGbeSun+9Ob/wC6mGpepiwsYZcsOw6Syt1S1UPYO2EeSyWDUeyG3uiRLRMLICekd6pPSqSkjhg2oJGDxsF+1slLAlLoJSaEOoJFUIzSXzKY+R9MOirUfR3oMjaB5GIbbmf35I0OH+bLqxhOi2c/J6aMpdWvPubvaX9oiVJmIlArZJLmgpokU0xeMF7RbXXPlJVNUTulgKAOp2AwAcZRTbPnECaS/wBkXHNYGAju0ltIl8QKczMOUUjBIMeOMdI5aZwolm+q7AQCA/Xw63MWVp+1syfwpBNNAP8ATFVaqzFBqBKUtr7oizt/+0E/glK7WUzZZw3cp2KmTMHRzlAY3Q76qfHkmF9tzAJl04pSgfwh/GGZX2TD781IyyH/AJQjtUFU6aR+MjsLeUHPYViybQrAFuUSmILV8XzIrpy+MelSt1sFE0YjvrhDNmTNSFoSSELF1YI0Lsx4jKA+piYQg8dWmjxHEwRB1hRkrAiOXhwhlaEnh3wdNsmCgmTABgOEZgoXlpCn14lgOZMWWw13VTUK+8hnBoMQHOm95ZxWJQ2J4RY7AIMxSWcFJHeIcCeTtmU0scNG/EDievvjibV+EXjw/USAVHV/GASEJukkV3sQ+ABoOswyrHDA+Cw1BDAELWS4NHDcaDDnhDaJ4ISQAQ4dJq3VpC9pQSoMHLeZ0hZmhWgpmx2Kp0zFUrOWoNk8qazdsPWRbql8F2Z/+UT65RU+z80mUXDELLcfqJtYsrMreR+qST1SCfPuibSWEdEXaOyAAgA1HQy2POe784X20r+/K4X/AAVDMsjokjDckDk8xx4RXbYV/fJp0Qs/wnrzgo0tFZZB9VPPBIw1WMhyg21FbkpOqUDDgD1e9C8pTSZvFUsN/mPlDe0kgzZSeKf5UfCHJgkqeerN5iU95/0w7tCfv2jghI6yUjz8YS2dWcOMx+wE+YidsW30g5mYEj+I+UBB7HLEn/ZxkVqV2N/pMVCrSSScXL9p1i4ku6MymzqUBm5vNTrEUsu6yrwVebdAAbrgiSJonpCSCkEkuDm3N6fPk19Z/ZdTIVOnJT0m8lEs9Io6OUuBXPebNooLKhIN5TEaQSdMZBuLICi5l1YnVhTTHSA7JuLa2St8lEuYwZSQah3fV1A58DnlChYh3rpmeOjxxQfOowFa+WQ7Y4E/tAasaLpDCEgY4jLPsHnFnLsyCAbyqj8vwiqQnRhrhlxPV2wc2k5KDf4IVRXcdzfYrb0N7In3JoJ4iFrQgAsC/U0TskolWjYw3cUadr44qfHQjyiEy0eusHCOzZAGCscedcfnC06SUAYV084d2hQ8m1EKeuDd75RxCjfKmx16oWCzrDAC1AOaCtYCbeDVTNXseYTKL/jU3/ImQ3UXNAUd1mMVvs4XkK4KV/QmRaJL04Huso+MJLLydMdYPWVFEfqsg6q/GKvaKntFo/QqvMAc84tNnpaYgHC/ZAKUpLVFJaz9ZaT+Ru1SBzjRNIUCf7v+qanLRKtMce+Gbcf70ngSex/9MLyQ8qWPxTvAIHnBLSv+8KP4Qs/zfGHJkvZ+sxD1a+e4D4wKaoGWThfmk9idf8UG2IreKtJZP8R8hC1olno5KQ1XNPzEDtp4wEEdmrudKfwy5ae24PjFKuaFGpuucerhVic4f2qvcnEVvTUpflePkIoiYzYjYyUOlyakYDziAWSlqUL8f2iaTUcBHZl2tOsa/CNYKwQUnBjj3R4ys3hlclKRe3jmaYcxl1wt0wckUh6XcQNLlLUklLsgM2bF+3EvwOkLFPpov7BSReD7zvwrd8PEwmeDNzTE3SZSrRWTlu/bDdgnqUcd1OAegcjAGECY7ZVbwhTLZcKSwdwHxJD93nCc6Wli4c4/sINMVuevWcLTVUPXFLwBrIulWQFNPDxhoWhTUSx1NYUlqpBL8KnQKNR7M/ZLc/fUT/yJmUWi0t2Lbl9ET664p/Zk/VLIxC1f9PNi3nLFWxuzeQP0VHdXuhS8dDFkR9ZLbKZIfqkxnLT/AOo/w8veT8I0llV9anW/X/DZxWMzaF7s/LeSM9VfCGiaR2zSqWfP6xR70/6YWmEdJNJwCPG6POD2Q71m4Bau9XwhQqbpjwSO8fCGEG9m/ZzjpLA/zA9ecDlp+ss40Sk/xFRgkqlnm80p7LsRJAnfol15iW3mICCxPaU0iSjVa1r7AkeZiqJwh/a6t2SnSXe/zKUfIRXg1hXsmx2yyStYSnE4dQeLvYuzHvKJF5JwPKvW8VWwlstS/wAKCeskAeMW9ptIMwG6xWgP1nsy0hoyp2N02jm15cyWywm+hVKOz6FPHKM/aZBQogpbMA5A4co2Vl2wBLIIJZ2wbdrjjVx2Rm9uzgtYLNeJPU7DuEPOXUrF6aZOVOugpB3ado8Kx42pAoQKUwgEs4P1+cCMtRrcSXq97H+KJD2JFMESloGpUdK42CY0Zm6fWkAJJiCVQ7KmC6wTXT1hDJWFsTkId4nyHbErVLul9YGC8DWAGk9mfsV/qV/Qmxa2j73Kb/08sRUezymlL/Ur+hNi0tBovlN/pSRCsvHQ5ZFkzQ+S52HCzp+MZqcRcmnF5o8FmNNZvtVDRdp/pyx65xlZ6vqlcZvHT5w0TSDyCy5XCSo/z/GEVe7Mc4rDN/i+UPyhvcpA7wPjFdKqkcZj9gHxhnomWCk/3dvxzfXhApijenkYMQOtQA7ngyHuWZJGKiT1H4GFZKSpC3++tKe8nHsgLQWJ7YH1rfhQhPYgeZMIlMWFtUFTlq+7eUOxwPAQiTWFYjHtm0lrOpSnxJ8ofnrHSnO4nwDQpZPdljVRPUGHkY8pb3zmadpc+EGh1oaUWl9QHaSfAQhbZZv3jgABXEs4La1BrD04e6OPcAB8Yp1THUSdTGZm/I0hTOa4YirE0fvMEvtRh2QuhWHN8dB82jjQDCcdux3SG14D9MaiYslB5QVdGNa4vi8EkQKdgPWcOlgBCaSeUQlpMMq91PP/ALUwWXj60jKNs1llsCktePvK/oTYt5hpM0aZ/LIEVuzvcmc1/wBCbD073V81+NnhZKnR0Q0W0sMtf/2D2qliMbNP1I4rUf4Uxrk++vlaf6yIyW0fsk/rX4JjR0CQ2r3ph0QgfyfCEDMZKCA1VGtdPhlFvP8As5nM/wAqIpvup/SrxMFiFnNLdCPwyyr+E/CF7Afswc5j/wCUD4mD2v3k/wDA8jC9jxk//J4CMglbtCxKlspRQb7ncN5q1BUBdeuAJbNoCmYyFC6neKd4ioZ6JOQL1/SIstof7NK/VM8UwpbfdTzPjEYu1kPLFRljwvsHklm/KjvI/wDKIyfu837PRiSMVfpH/bEJGI5HziwA001rknjn/wDoxXzQ9UjDGLCbirq8IGjCHUbROWxJCjBgoawuMIGYkNZ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QTEhUUExQWFRUWGRwZGBcYGBccHxoYHxoaHxofHBgdHCggHBwlGxgYIjEhJSkrLi4uFx8zODMsNygtLisBCgoKDg0OGxAQGiwkICQsLCwsLCwsLCwsLCwsLCwsLCwsLCwsLCwsLCwsLCwsLCwsLCwsLCwsLCwsLCwsLCwsLP/AABEIASkAqgMBIgACEQEDEQH/xAAcAAACAwEBAQEAAAAAAAAAAAADBAIFBgEABwj/xABJEAABAgMFBAcECAMFBwUAAAABAhEAAyEEEjFBUQUiYXETgZGhscHwBjLR4RQjM0JSYnLxorKzBySCktI0Q3OTtMLiRFODhPL/xAAaAQADAQEBAQAAAAAAAAAAAAABAgMABAUG/8QALREAAgICAQMCBAUFAAAAAAAAAAECESExAxJBUQRhBTJxsRMUIsHxcoHR4fD/2gAMAwEAAhEDEQA/APm8oudO+AzpYIKqgO2GUO2qjjRxgPIQCTO3ByGmnEYR1JjNIWVdAFOcMyiDKJb72cDQgMVULZQ5ZpLyVfqfSlIZvAqWRRN0ChBLaZ9bvn2x1U9VL1Wdj65x2agYdWkdmWNTkEEKH3SW6gDjlBWRXaYNF7MAPyHfjBhQ0pQwb6G4SUEF0+6e+FZYLGox93xOmkEy3Z1c04EuOMRKhVm6j848qXQl4jZJpffDgYAhwOT4YwOkPUNCQQklUtTJcVN3eA0OLaQK6feu8cvCOTkpozJ+DU8oIkIugkVDAB+fZXxjKLM5E+iLDeYMC9Sz6NQnGElTSlRzYtVsO+HLi8AkAHEu4pR3BY9TxFdlOuOgeMqBK2gEu2kUy0FPCBzphLOKN5mGEWBJUA5rTKGZ8gS1XXFMrrv1Ew19hFF7YlJSC7MA1HvY8G4wQzN1Bqwoe18euLNMwN0gSxctdYNTR6DrMItxDaO/dUQiKs5YZj9Kr8h71D4GFr8SlLDLel7QDEPlQM56miSZYAQS/vVqMH/DiKQTFhaUgTVUDJFRRnCW8YRu8u6DLmlRmKbHzP7wn9I9NBQGyc9RWSEglz6elIjaVpQkIFSAHVUVNcOGHVE1T3bE44k65tEbfY5gopIChW6Pws78RWFSBJugcoi7iIPZZ1Jg1EIpFA2Lw/aLOkAbwwq2ucB0xleyU1Lkjrwy64XE11AFnJAqH66wxKZL4l0s+YOvZE5MhRDEAEOpieGurDWDVAuwf2MxipJNXIwBc08ICbranLHxjwll1OCOLvXt4RyZKo44uCYLAnWDz0xgyJRwbHPB8cIVs6nUmtAQ50HLSG7Va94sSEubtMnyEFGfsCnTChSkENQBjj6rHZSnc4d/rSAWmYS2ZJrE5MlSgahs82avV+8YC2OzbQ0uWz1vGg5VgItCi+A7axK2u0vNhjzCYibpQ7EGtXLEZUPX2xgnlTUpUkhVczdOuIc/CDy5l9SlNfOfxAqTCxmDo2CMqksa5kMKfvEReDGvVTl1xgBfpJYoHu4gaR1Acs7anhj4RGdZ3N4KCicjjA1XncAIODP5QMDZITJGhfk/fElpJqFCnVHgm6WJJfQ4QSxpSsEOAXArma9jQQDUtZQgsWNKjXmOcLdCPRHwiKVMGJccj4+sIl0kvRXUfnAiqDJ2JLoSmrdhi1tFpXagm6N6Slzi5TuigzIitBBUCoUcPxHlSGFG5vSyoBVBXjhxqIVGo5KWGUSx4txDxGVO94a98RtSnyY58RkYBKTXNj1QaBbJqQ6nNQ3e1IsUz3Sz4QnRmccSC79UCWSBjSAtjNpIatkzcLGBypS1poDTv+UBQumJ7BFiqYEykqS4JDEZVqWGTkQ1irLEpcpzugggOeWrN6pDiiqU6FKCQTUnJxpj1QlKWpSjV+tn69IYnWtUw1rUY8iD1QyrYrb0cCJd4kHdB0elXwHLSIS7OFKDlgTh5VMRKQCbztkzDuNYOi6CkgEYEF3rC3WxvoMzZzEgMwASATQM3e4haZOTdY1UzZHm0E6ZiQQMS7tg57+UcShJlneDYs1Ul8Hzgx0aTzZ2xzLhZQcEMHL1IHFsX7YgFqNMkkOpnYnJ9WBbkY6qUFJZKSohg4zLZ90eMtVxNBQb2AqMjoWYcYzvsZDNpm7poOwePKKyaq6xUCQRSuPXBBPYM7gjMN+8FSelSApWBoCB3aVhI2h5Pq0WFkkhKFEp3lJar0Lk1p5RXBWRG6TVhUd1fnF3OWClXKKC3TKRovIJJUdtSLp3VUYH9+PCFTLGp7vjF7sySlUpZQoB0gL1Bdgw5q/eBnZJ/HL7VjuakM2BINbbH0UpapSEzJarl5y60khXDAEkPxEUYWSReoAT8Wg0u2XUqDkhSWOOVQ+RhmxWYgqChUy1NgcqYZ0BhJBjbYgZRUSQxA4jT5GG+mvgHXVy+WEL7NLhXNPgqA2aabhANHdqQYiyeAt0MCpJxasBUcdHPL1WCiZQEnMEDlF5bLbKnITMCAlTqCgKD3gRhj72MEy0Z+Ugg1D8NXGoMSmTTdbl5w3PWLhZI1LcGzJfOELxBd2JHcRjpUGM8ARAluYzg8ieGN4KJehBgAhpY3QXZ8mjJmqx7ZshCkJvJJJmtvfhuE9YcY84CQCSnIOz8HIGHUOqBLmGUsMpKmLukuDRn5sY5s2Y81PPzhR0RnSzepV3wrmcWwPA5NrAJcy6X/aLrZyb1mJZ2UDXQJV248IAJSEglSUu91i75F7vm5zpBgzTj3FJM5SC6SUqbIMCMajMQ9KnBTX90swUmhD6mDSJSJlFFykP7zUA3hhpnwgipssAgJTi/wCIjxwxeKpEystAukFyTxOflEVkMDUEV59XnDFqnlTkklq4A6PxPYIgi1oKyZjkEVLk1pm7wkmNFInKtBUkjAkZkDiamkKzEE/dNOB9DLtj0+bvKKXKQaVUfWUFlzyk3hQtmMXy6/QhaDY5smaJYWlR98pwrQOfFoIZ/HxhJMy8q8Eg5lODhnOBGmVYD0o/FM/yI+MbTC3gTWC4xxavOLwWdaJqlKSsApUC4oKZH1jAtli9NAIBoQAa5UxzEXW1beCkE4qemWQO91DLOA8ugpUrZlNmH3urziFkkBQVWoq2oGPZBkoSlRul6P1vkYQ1jaEehq0gUABS2Ll35RFJIDcX00iCrxAxbSPS0A4lu/5xrMFl2kpwI5V4fAQvMxNGOceu1Z+vWC2mZeCdYDsHY5IALkqb1zgqZxKLoOBfuiCbKpqjvGfDjBzZGBDh2FOBrlnDpGTOybKSlK1FnNKY6trhBtmrUhZcskgkpBLG65DjgxNYXFtWEXCxANOHk2MMWWyzVIWpMtRoQ4BwKSDAlVDRbsa2bPPRBBFKmmNWFfjAttJCglQoXY8vlHkrCNQKs4qRyDseECtJcdflEqzZbqtULywEvV4mJ0CnBhHZKQdRFEyLDJBWGTnzAbicIQnpKSbwxhxdmIolZxycCEpkogsRV4LoXJFMwgMDSDSrURi/rnHhY1ZsnPqhhNjrdCssWo/ExkmYlLmpu4czwyoIL9EerY1wPkqArlpwYg5tUc8YEVAUF5uYh7QKZYbFV9el8C4/hMNbSk3kyqZqFOomnVFdsiZ9fL5+Ri5tR+rCh9wqLdRiGjo2VknZwZSiWoGLPU1qMhFfaLGXcM2OcOlZv9Zp1nyaJInKT7oqS2uZ+UBO2ZxXSU6qUjyTpjwidqSQovjDOzjQ4evKGJIV6M5gtygokMHcAktWkW655YDLLNifERW2q0KKiDRssuzziiivIrsIsKQgFyBwJ8ojLSCCScOLd8CVaFkYsHwHkc46hYAa6PXjBbAjyV3apLE4huwhR+UbuxbCKpKLk9DqoUTFXGW1Wd0syXBeoAoIxtilX2AIqoAk5YnPgnnGt2lsm0SlFDu91gkXgbzEMQauFDJ68YlyPsmV46W0U229nCQ31staiSCJZUpuayACaGiXpiYqFOpwKlgWz4trDe2tnT5Uy7OSULYG6qhYu1HLYGLL2T6JFoExTlISzVvIWSllUqwY1GsZPHk2LtGcvBneIWdQcO7Zti3CPoPthsSzKSuaJiErAvFSLpCsBvy01BfBSaVqMI+fmQpJFHGodjXXsgoEthROw7YJInAGoBfnw0NcMDSpiEmQSoOKa9sEmyyBRIIqHFS3lBb7GSewlmJXRgGzNaUDd3eYYt9nYpuBk0erl690V1jtQS2IOB04cosZ1sICmNQWBGjtGyFVRVTnCjQv67oGx0hwC8XUetz2Qcyh6Pzh1Em2VtiXdmIJoyh4xolTAUK/Ur+Qxnl2dZqWDDMpGDmla4YZmkN7PtX3TmfIxF6KRdMneqOcGnBk4/jwI0fIwolnHrIQZR3etfgYmWTE7PZTOnIlgsVqAc1rDqtmqlEpZQIDkKYHMEjUU8YTsavr0H8w+Ua7a1qWoEUISCXoCxUXxcd2cUTySpUZxKqDl5CK+1HfPOLG0Syk1xc0fA5xW2g7x5wwrYO/EgutG64hdrBfo5yr61jCFpsyUAUsQp1KwqzI15q742u2pqxapcqWpwqbJ9zAkiWTcdTCt0gEsDGb9j+kUuoKkoKXYAkO4BAzLig4dupt7TNpSlbikmYpT78sG6AK0N33HPHKJcjXVjwxZWn/AGf7Ge9tVqNuWCVlujcTFBRBuoUReBqzmM8lw2RGY+WHhwzi99qUD6VNUkICbzDo6pcS0iis3Pe8UqlU9evXIQeP5EPD5V9ESm2m8lQW7kVIDv1ZHlSFl2jdDA7rAHAsw8S8Rminr4R6xqCVPhllhnFE8hYWyTgDvqbtJhiROKQ+I4jX0I5Z0oUlThwS4fEdeVYUmFgBo474zqxo2kN2zo1bwSxevGmkV5VUxKXM3euPS5RUk83jAeSPSMPnHOmPGJXMuxvXAx4y9Snv+EG32FrySmKSMFLUMXOvKAqnbz6RKTIvEs5OUFVZ8L9OseEZpswJE2GUTgUtxP8AKYr1ULO4gklRLAYvEyikHsaCZqCMApLnQOMe2NXalPf/AEeZjKWYKC08wTUZHnF99OSoFi+5q3fGpmTRX7RO+o/mV4mK+SodIXwNIb2id9TfiV4mK8FlgwzFWwq7oCmrpwjqUKAbSBTEs9QX+MOCe4LseB1gqryCja+wGzyJBW7meuWkAG6QywKKxBN5Vcmh9SQNoSgrdN6Y5XLvlx0rXkI947rBs2h3Y1nRKlSEbt29LJvPdJKgVPwcnk8V+xSo28E9IpV1Sj0RSSxH4lMLu/71CXjnnuX0J89K/wCkpdvTVKNpWzkzlvu3WAWUvdOGVIzUxVPXrP1lqJ7zJc4j76piql8Vk1OZ4xll+vXrHjFliKXsVSpAVmApQS5ALZn5xOYcInJnKEtYBAS4JwcmopnnlBQO5KTOF3lAZpJJHEwSyWlKVJUpLsXI1HF8Y9bJwWoqSAgE+6CwD+UHBrF1SyAeGP7w1JXgDgG9eELKcgULZE56xBBL4tAaNZazkggHHiPOFTKGkAM1SaGGDM59kYKZyclkuiqMDU44EthUwsqY4744qYWbL1lAkGoekZsFM7FqbKCgEOKCnD4xUqi8sM10CAGKE5chTbqWzfWvZHbTLKSklg5agb5Q2meSWGmOOeo+EJW9RcVzf0OqGbBRG3lxxcwKXKSQ7knqFfOJT1ddY4F3S6WFAKOcAK11NccXwDQMJ5M9YJXboKWqpsQCTX7pZ0l6UZ8DFtsyzBCguYgqCDLUzXklw91ZGDhqY0VpCVnQUzUlat5Kg4L61BPbGjtVmRNTflEF/eBbsPkrPg5gOSGivI5smzWmbPWZExAEkCYy1Om6wISCfexbQVqKQqNvBNpmTBITPK0FIlkbooit0AuEhBpxxiOydo9C4U6FhO6sAluCkuLySNC/OKu1bQCklN5awDujdQgDXoUBgcavpjCNXeATgnhh7Dbdwi9LQkbu8pROGSUpUpXY3GKuak14C8eTsKHicOMTs1tXLe4Ql2rdS4bC6pt08Qxha1Tyo3lKKlVJKi5J4u5MNG+4ZA5iqEMOeLen7oCrACCrS4vDDvELO5pBEPXoNKSrEB8nLN3xABqEVgiZtQHrhhhDIzO1DAnE4VZqRyYgMT18oYl2a8QEFzV3ajEDAP4w9b0JSxu1wYHHqHKuEF+ApFOmdSPX+MEtgSAm6GJx9dcLXxp3mFsxwQUEAFhXU1gKhWGSkFLgUGONOZjIAszxaSZZQhL1JD0rQxVqoaReyZoMoOWZGXAQYpM10Vip5NCTywHYKQJasI9NVp66oGrKvMaQrDY3IDly7agO2nfDuytjzJ1665AZ0hyS4WpgBwlq64XsbHJnOGOlX1dzGz/stVL+ksTvFYUxxIEqeCw4FYhOSVRbE5H0xsJ7QbGRagpcpukZJYUvgg54Xt017YydjnTJCyk5FiCKg6EdeHKPrO19iMVTrMKXk9KgA1uqIUUDViXTnzoc3bdnyrUgLe6tLi+AC7K+8D18o54cvZnLDnfHievJjtq28LJLJGdAXLti+XKKsTSoskEnIBz2ARpLVYZKGd1CmNN4kJG6OJEMIIBSlCQR+XLTCmMVXJjA/wCaT0rM/J2XNW9Lut6nlWH7NsAJ95RL4hmz6zFsmzTFdICboYkVdg1XFM3zjTezPsqiegLmOtAZhVLnkGhJcjRJ8vJJ7oxO19mAS5aUSwDNJuqaqgn3mONDjGZtEhSCUqoRlh3R9m9sbDKs9kmhASFBJuijgKoWzY0fkI+Ye2Yu2hCP/bs8hHX0KFHvWYbinZbgeauyjaJImYjL1hEDHkqGYi1nSi52MzKIDPRtdYHtKZXMc/jhHLDMFwDD0YFtBRvdnhrBH7C07LOIsdO4/CHZMqiPxKVjo2WNcM4ukSiweWHzqrwgqS7iuLZmOdI6mWVe6OcFlJcp3SpmcUAIxIfE0esDmG4tQS4ANOUbHcUfmyJbAS0lJugKKzec53aADsyyj0izlgkGmD8Dp2x6Ra6bwePKtpyAHOKroWRf1MS2lZOimFAWlYH3kuOqoBcGAXCYNbFPjWICIjD+wrLfmy5ajdC1M8fV/YjZCrKu+ZEq4Sp515RUmgwLskKycB3NaNHz32VmArljO8cvyvH0LZu0DLUZaheQsiXUAhIMsZaP2GObmeaOX1bliMX2Np9GuspJcMtXvBiDhXSgYxQbf2EZhMyWro1TKqSReGALs4YuTgavDWybYmygpKyqzFhLUzmUVXiQo5oa7vMxfIuBabaJSZFxQAWpKWukgjo5hN1sDupLnAJ4xz6OOHIulqS+qM9s32XQoS0TgJqZV4gKSGdRBLjqDO+HOKH2ps6JEyWAAkG8GoN7dCQ2l5T00EXto2iv6N7/ANapCbxSblbgUogn3RjxAjO+3KB9KsyDilQdxUOtDY/pr1RoybZD831tRQlJKSq0kgquhbgbrjcBTeLthi2ao+k+zVmP0aWEi461PcL7oKg5UdWB5mkfKbMCU2tTM6kh1VoZpOGjJpzjWbOtREmSlcxYSmWJjIIQ7kEF2pVtaPBYf1p+f48ln7cbNEx5hmIlpJZ17qgEFZJSk++5YJTm5OFY+K+0KVLnLmk3go0NfdAASDxCQKcI+m7R9pwFDoUJSSEkKU8xe8wBC5jsWAwagEYj2pnDdZmK5nXdIB73i3Cqkdnpotcl+TKqQ2OcdlSSrCCKUFV0oINZlYn1nHVg9JILZpAA97uMEnMATmBR8x8YGuZdD49setEuYtAUN4ZpaqTyzHGH6kkBxZDZsx5yeZfsPlF6q2MSPP5RnrOgpN7MZUMdM48O+It2UjLp2d6f1hrlC9qLqUY4Ul2AJOkcVNxagOVWh2TsJJUco4V8Yl0jHF+LDzwiExIofT1+EYxFanaJCW7scBnnESNILZWqCHFPT5QAl17IqSJ8pL1JP8isD1R9EtEgCc2fSk45iSH9Z4xh/YTZhXb5F2qbynfJ5a24Hljwj6ttvZpE4EBXvTDllI15ihywjl5/mPH+ITlDkT9kvuU2xNphCQiYAZXRJKknBitmPAuK5RFVvnJtfQylMhLmWZymYXCGvVcByBmWAhI2M9HiQ8qUKjAlT4eMMW9KjOlAvWcsdQXMI5BkxJUxUuLnzLZokbTsvQdFMCZqzLKJi5aSHdLHfXUEgN7sYraFp6e2S1jAJQwLmgvNvZksTELBfUtZNAETVAO5oGJu/wCIdoglmsihOQohgmWM2/3cz7vx8oLpIpzx4ePjqIlsyS8mZQ701AZrxcBaqjAEEjujW7asnRyplfckITh+VVebgU4RRbIsP1MtKmN6acXSPsgMsRXv4Rs/aezhcm0BvvJl5jEIAqP1wknbPP5ue8o+cfQgbZKlmpSZSWP5UJUaDDDOKL2qUxkgu/Rldcd9ajh1CPo0nZKha5kxiAnpFPQDdQoV+8pt2vKMD7fywi1GUAPqpUpD1yQDTQb0W4G3I6vh3LLl5fZL/vuZuWkXTqzguOumZ5cYJJFPOBKUokv4AeESlKyjsSPcuwqwSQOPh+0MzA6WT2HwGnLviAb58/X7RIzMe6unjWjQjKIjKlm51nxgfQ/lhmzq3YZCRCjKqM+VGlaU7IMLO+GeHPSFXi22VJUqoLN8opEhsXl2BZulQuhRZzg7scNPjBzYAxZT3VFJOXzB1jXe1VllCZ0iBeCwFMCSm8SXIS7AkivF84pJk1QSRMZAyBLZ5iHikGUTOzJRSWxOTQVSFJ94XT6yhtUwktKIpiWA4VfEQxPPSJF9QokJvJarCgL6UrwjdPgWzU/2bbTMkqUwKVLCVP8AhuKNOyPsCZqLQlCgUkqCynO8DLNG/E2WYBOrfCfY8kIVwnZf8KZnG49lttmTdCiTLUJKQBS6pYVvDSoHInR45eSNieo9MuaFrf3os9o7PusAzkWYUJ0Vn1UOeEAny71qs4OcxeeLGcevDD4RsujTOY4m8gvRlABQcDUZpGDg4EGF07JPTyF13b2QOKV4qy97GObpZ87+FyQdLz/lHz/YllV0NpVW6LPNIJF1IJCG/MeYFGOcWFpR0Spi1UCJazUMKS5f3scVntOkbHZWwgmVNSzKWm6SHUqrAuo0fdypR4wH9os+bJtE4LRdQUfVnG8k9ECf4Q44QYwcmdXp/Tz5a6vH7/6NB7JTJEzowFXarKXGLKu4nBwPGNpNsAmJJSXCpqVOCPuqS9dNxj1x+e5VsKehqQyb1TxWaxvV/wBoU5MqQkpSpamqciWc1pnpFvwqweg/h8awjcyJMlF9RIreBI/MX+0VTWg8o+L/ANp4lKti5ssuJrEkF6hKRQsNAG4YmJbR9oZs2ZOUtZICVNXkBXrjN7ZVuyqn3H7VHyivHx9JXh9NHhWCuIeIy/eENyLFfQ6S6q01HDjCZDYxeSaLxaGifXrOBT1xBK4HNVEh7HpJoIP0w9GEJE6PGd6eANZ6fMQSAygA1KEu5z5NDNiSoAzUe6ksoHFjg9MHivQs9vrGLrYs15NoH5R4K74peSaQG07UnLN0FmcAJd/k5MKIsSlGp6/eNQSPA5w9ZyLqHpVJqaP0hGVXw7olLU10YDd4D74wxOXdBoBXWhFygfAY8QD5w9b0iUlhUK1HWIQ2gagflT/KMjURb9OyUmpqMD31w5wrwNEsfZgsgnWY54fVTIt9nzN6WCa3rK+NXSsjvHdFTsGbeSun+9Ob/wC6mGpepiwsYZcsOw6Syt1S1UPYO2EeSyWDUeyG3uiRLRMLICekd6pPSqSkjhg2oJGDxsF+1slLAlLoJSaEOoJFUIzSXzKY+R9MOirUfR3oMjaB5GIbbmf35I0OH+bLqxhOi2c/J6aMpdWvPubvaX9oiVJmIlArZJLmgpokU0xeMF7RbXXPlJVNUTulgKAOp2AwAcZRTbPnECaS/wBkXHNYGAju0ltIl8QKczMOUUjBIMeOMdI5aZwolm+q7AQCA/Xw63MWVp+1syfwpBNNAP8ATFVaqzFBqBKUtr7oizt/+0E/glK7WUzZZw3cp2KmTMHRzlAY3Q76qfHkmF9tzAJl04pSgfwh/GGZX2TD781IyyH/AJQjtUFU6aR+MjsLeUHPYViybQrAFuUSmILV8XzIrpy+MelSt1sFE0YjvrhDNmTNSFoSSELF1YI0Lsx4jKA+piYQg8dWmjxHEwRB1hRkrAiOXhwhlaEnh3wdNsmCgmTABgOEZgoXlpCn14lgOZMWWw13VTUK+8hnBoMQHOm95ZxWJQ2J4RY7AIMxSWcFJHeIcCeTtmU0scNG/EDievvjibV+EXjw/USAVHV/GASEJukkV3sQ+ABoOswyrHDA+Cw1BDAELWS4NHDcaDDnhDaJ4ISQAQ4dJq3VpC9pQSoMHLeZ0hZmhWgpmx2Kp0zFUrOWoNk8qazdsPWRbql8F2Z/+UT65RU+z80mUXDELLcfqJtYsrMreR+qST1SCfPuibSWEdEXaOyAAgA1HQy2POe784X20r+/K4X/AAVDMsjokjDckDk8xx4RXbYV/fJp0Qs/wnrzgo0tFZZB9VPPBIw1WMhyg21FbkpOqUDDgD1e9C8pTSZvFUsN/mPlDe0kgzZSeKf5UfCHJgkqeerN5iU95/0w7tCfv2jghI6yUjz8YS2dWcOMx+wE+YidsW30g5mYEj+I+UBB7HLEn/ZxkVqV2N/pMVCrSSScXL9p1i4ku6MymzqUBm5vNTrEUsu6yrwVebdAAbrgiSJonpCSCkEkuDm3N6fPk19Z/ZdTIVOnJT0m8lEs9Io6OUuBXPebNooLKhIN5TEaQSdMZBuLICi5l1YnVhTTHSA7JuLa2St8lEuYwZSQah3fV1A58DnlChYh3rpmeOjxxQfOowFa+WQ7Y4E/tAasaLpDCEgY4jLPsHnFnLsyCAbyqj8vwiqQnRhrhlxPV2wc2k5KDf4IVRXcdzfYrb0N7In3JoJ4iFrQgAsC/U0TskolWjYw3cUadr44qfHQjyiEy0eusHCOzZAGCscedcfnC06SUAYV084d2hQ8m1EKeuDd75RxCjfKmx16oWCzrDAC1AOaCtYCbeDVTNXseYTKL/jU3/ImQ3UXNAUd1mMVvs4XkK4KV/QmRaJL04Huso+MJLLydMdYPWVFEfqsg6q/GKvaKntFo/QqvMAc84tNnpaYgHC/ZAKUpLVFJaz9ZaT+Ru1SBzjRNIUCf7v+qanLRKtMce+Gbcf70ngSex/9MLyQ8qWPxTvAIHnBLSv+8KP4Qs/zfGHJkvZ+sxD1a+e4D4wKaoGWThfmk9idf8UG2IreKtJZP8R8hC1olno5KQ1XNPzEDtp4wEEdmrudKfwy5ae24PjFKuaFGpuucerhVic4f2qvcnEVvTUpflePkIoiYzYjYyUOlyakYDziAWSlqUL8f2iaTUcBHZl2tOsa/CNYKwQUnBjj3R4ys3hlclKRe3jmaYcxl1wt0wckUh6XcQNLlLUklLsgM2bF+3EvwOkLFPpov7BSReD7zvwrd8PEwmeDNzTE3SZSrRWTlu/bDdgnqUcd1OAegcjAGECY7ZVbwhTLZcKSwdwHxJD93nCc6Wli4c4/sINMVuevWcLTVUPXFLwBrIulWQFNPDxhoWhTUSx1NYUlqpBL8KnQKNR7M/ZLc/fUT/yJmUWi0t2Lbl9ET664p/Zk/VLIxC1f9PNi3nLFWxuzeQP0VHdXuhS8dDFkR9ZLbKZIfqkxnLT/AOo/w8veT8I0llV9anW/X/DZxWMzaF7s/LeSM9VfCGiaR2zSqWfP6xR70/6YWmEdJNJwCPG6POD2Q71m4Bau9XwhQqbpjwSO8fCGEG9m/ZzjpLA/zA9ecDlp+ss40Sk/xFRgkqlnm80p7LsRJAnfol15iW3mICCxPaU0iSjVa1r7AkeZiqJwh/a6t2SnSXe/zKUfIRXg1hXsmx2yyStYSnE4dQeLvYuzHvKJF5JwPKvW8VWwlstS/wAKCeskAeMW9ptIMwG6xWgP1nsy0hoyp2N02jm15cyWywm+hVKOz6FPHKM/aZBQogpbMA5A4co2Vl2wBLIIJZ2wbdrjjVx2Rm9uzgtYLNeJPU7DuEPOXUrF6aZOVOugpB3ado8Kx42pAoQKUwgEs4P1+cCMtRrcSXq97H+KJD2JFMESloGpUdK42CY0Zm6fWkAJJiCVQ7KmC6wTXT1hDJWFsTkId4nyHbErVLul9YGC8DWAGk9mfsV/qV/Qmxa2j73Kb/08sRUezymlL/Ur+hNi0tBovlN/pSRCsvHQ5ZFkzQ+S52HCzp+MZqcRcmnF5o8FmNNZvtVDRdp/pyx65xlZ6vqlcZvHT5w0TSDyCy5XCSo/z/GEVe7Mc4rDN/i+UPyhvcpA7wPjFdKqkcZj9gHxhnomWCk/3dvxzfXhApijenkYMQOtQA7ngyHuWZJGKiT1H4GFZKSpC3++tKe8nHsgLQWJ7YH1rfhQhPYgeZMIlMWFtUFTlq+7eUOxwPAQiTWFYjHtm0lrOpSnxJ8ofnrHSnO4nwDQpZPdljVRPUGHkY8pb3zmadpc+EGh1oaUWl9QHaSfAQhbZZv3jgABXEs4La1BrD04e6OPcAB8Yp1THUSdTGZm/I0hTOa4YirE0fvMEvtRh2QuhWHN8dB82jjQDCcdux3SG14D9MaiYslB5QVdGNa4vi8EkQKdgPWcOlgBCaSeUQlpMMq91PP/ALUwWXj60jKNs1llsCktePvK/oTYt5hpM0aZ/LIEVuzvcmc1/wBCbD073V81+NnhZKnR0Q0W0sMtf/2D2qliMbNP1I4rUf4Uxrk++vlaf6yIyW0fsk/rX4JjR0CQ2r3ph0QgfyfCEDMZKCA1VGtdPhlFvP8As5nM/wAqIpvup/SrxMFiFnNLdCPwyyr+E/CF7Afswc5j/wCUD4mD2v3k/wDA8jC9jxk//J4CMglbtCxKlspRQb7ncN5q1BUBdeuAJbNoCmYyFC6neKd4ioZ6JOQL1/SIstof7NK/VM8UwpbfdTzPjEYu1kPLFRljwvsHklm/KjvI/wDKIyfu837PRiSMVfpH/bEJGI5HziwA001rknjn/wDoxXzQ9UjDGLCbirq8IGjCHUbROWxJCjBgoawuMIGYkNZ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687174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Why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174854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632054" y="0"/>
            <a:ext cx="50292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</a:t>
            </a:r>
            <a:endParaRPr lang="en-US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4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REFORMING THE ENERGY VISION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5227" y="1295400"/>
            <a:ext cx="8001000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400" b="1" dirty="0" smtClean="0"/>
              <a:t>REV includes the goals and vision of this administration...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44356" y="1905000"/>
            <a:ext cx="6108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public regulatory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proceeding 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system efficiency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create price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signals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that will help markets work better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evelop competitive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markets around customers to provide more choice and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87174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Why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74854" y="0"/>
            <a:ext cx="50292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What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632054" y="0"/>
            <a:ext cx="502920" cy="22860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</a:t>
            </a:r>
            <a:endParaRPr lang="en-US" sz="105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4343400"/>
            <a:ext cx="5791200" cy="1066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one of the most promising moves in the energy sector in years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New York State is proposing a way to get a head start on, and perhaps help lead, </a:t>
            </a:r>
            <a:endParaRPr lang="en-US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revolution in the world of electricity 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generation.”</a:t>
            </a: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1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New York Times, </a:t>
            </a:r>
            <a:r>
              <a:rPr lang="en-US" sz="1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“Smarter Electricity in New York” May 13, 2014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90800" y="5638800"/>
            <a:ext cx="5638800" cy="990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York Prodding Utilities to Shift From Monopoly Model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 The move would spur generation from thousands of smaller systems owned by individuals and other companies -- notably rooftop solar panels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.”</a:t>
            </a: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14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Bloomberg</a:t>
            </a:r>
            <a:r>
              <a:rPr lang="en-US" sz="1400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May 12, 2104</a:t>
            </a:r>
          </a:p>
        </p:txBody>
      </p:sp>
    </p:spTree>
    <p:extLst>
      <p:ext uri="{BB962C8B-B14F-4D97-AF65-F5344CB8AC3E}">
        <p14:creationId xmlns="" xmlns:p14="http://schemas.microsoft.com/office/powerpoint/2010/main" val="295051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14400" y="2057400"/>
            <a:ext cx="7543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Why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we need to rethink our energy system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What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we’re driving towards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How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we get there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0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273957105"/>
              </p:ext>
            </p:extLst>
          </p:nvPr>
        </p:nvGraphicFramePr>
        <p:xfrm>
          <a:off x="414751" y="1600199"/>
          <a:ext cx="65913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5476875" y="2662238"/>
            <a:ext cx="3527338" cy="2909887"/>
            <a:chOff x="5486400" y="2895600"/>
            <a:chExt cx="3527338" cy="2909887"/>
          </a:xfrm>
        </p:grpSpPr>
        <p:pic>
          <p:nvPicPr>
            <p:cNvPr id="4106" name="Picture 10" descr="http://townmapsusa.com/images/maps/map_of_middletown_ny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0" y="2895600"/>
              <a:ext cx="3527338" cy="282892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5486400" y="5643562"/>
              <a:ext cx="685800" cy="161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extBox 1"/>
          <p:cNvSpPr txBox="1"/>
          <p:nvPr/>
        </p:nvSpPr>
        <p:spPr>
          <a:xfrm>
            <a:off x="2133600" y="6315075"/>
            <a:ext cx="2047716" cy="36928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/>
              <a:t>*Representative Upstate City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2" name="Rectangle 11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3711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05226" y="2133600"/>
            <a:ext cx="7010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 the last ten years, $17 billion was invested in New York State’s electricity infrastructure.</a:t>
            </a:r>
          </a:p>
          <a:p>
            <a:pPr marL="0" lvl="1"/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0431" y="3876675"/>
            <a:ext cx="46906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next ten years,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 additional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$30 billion in capital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investments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is needed just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 maintain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our infrastructure.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9" name="Rectangle 8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6" name="Picture 2" descr="http://binaryapi.ap.org/35435a4e43a2464a80dfc214953c3fea/460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38636"/>
            <a:ext cx="3075291" cy="20457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7007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38200" y="2362200"/>
            <a:ext cx="739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rate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capacity utilization: </a:t>
            </a:r>
          </a:p>
          <a:p>
            <a:pPr algn="ctr"/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under 60%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 descr="C:\Users\cbard\AppData\Local\Microsoft\Windows\Temporary Internet Files\Content.Outlook\7GDF0QG9\Transmission Tower Row 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724400"/>
            <a:ext cx="9067800" cy="1230883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9" name="Rectangle 8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39230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24421284"/>
              </p:ext>
            </p:extLst>
          </p:nvPr>
        </p:nvGraphicFramePr>
        <p:xfrm>
          <a:off x="1294447" y="1905000"/>
          <a:ext cx="6643688" cy="4564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381249" y="3962399"/>
            <a:ext cx="1019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57%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29718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79%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3175" y="3348335"/>
            <a:ext cx="1038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71%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4" name="Rectangle 13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78365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85800" y="3048000"/>
            <a:ext cx="403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35% of energy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used in residential and commercial sectors 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 wasted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38725" y="2114550"/>
            <a:ext cx="3657600" cy="3102928"/>
            <a:chOff x="5257800" y="3447204"/>
            <a:chExt cx="3657600" cy="3102928"/>
          </a:xfrm>
        </p:grpSpPr>
        <p:pic>
          <p:nvPicPr>
            <p:cNvPr id="9218" name="Picture 2" descr="http://sweetclipart.com/multisite/sweetclipart/files/house_black_silhouett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7800" y="3505200"/>
              <a:ext cx="3657600" cy="304493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5257800" y="3447204"/>
              <a:ext cx="3657600" cy="1353395"/>
            </a:xfrm>
            <a:prstGeom prst="rect">
              <a:avLst/>
            </a:prstGeom>
            <a:solidFill>
              <a:schemeClr val="bg1">
                <a:lumMod val="95000"/>
                <a:alpha val="58000"/>
              </a:schemeClr>
            </a:solidFill>
            <a:ln>
              <a:noFill/>
            </a:ln>
            <a:effectLst>
              <a:glow>
                <a:schemeClr val="bg1">
                  <a:lumMod val="75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1" name="Rectangle 10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5468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5226" y="152400"/>
            <a:ext cx="7214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BURDEN ON RATEPAYERS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83177"/>
            <a:ext cx="250218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828800" y="2743200"/>
            <a:ext cx="5867400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Our current path </a:t>
            </a:r>
          </a:p>
          <a:p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is not sustainable.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0" name="Rectangle 9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06893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52400"/>
            <a:ext cx="8991600" cy="584775"/>
            <a:chOff x="0" y="685800"/>
            <a:chExt cx="7758379" cy="584775"/>
          </a:xfrm>
        </p:grpSpPr>
        <p:sp>
          <p:nvSpPr>
            <p:cNvPr id="5" name="Rectangle 4"/>
            <p:cNvSpPr/>
            <p:nvPr/>
          </p:nvSpPr>
          <p:spPr>
            <a:xfrm>
              <a:off x="0" y="716577"/>
              <a:ext cx="215900" cy="52322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49649" y="685800"/>
              <a:ext cx="74087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SHIFTING COMPETITIVE LANDSCAPES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124" name="Picture 4" descr="https://c.mp-farm.com/b/500x450.watermarks/1900000/19808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" y="4739757"/>
            <a:ext cx="5633623" cy="21182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6800" y="1647823"/>
            <a:ext cx="76200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Oklahoma is generating wind power at $.03/kWh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Austin Energy signs solar PPA at $.05/kWh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Battery costs declining 20-30%/year: less than $200/kWh by 2020? ($1000/kWhr in 2009-2010)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CC6A3-508F-475F-82AD-D36CB678DACA}" type="slidenum">
              <a:rPr lang="en-US" smtClean="0"/>
              <a:pPr/>
              <a:t>9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7696200" y="0"/>
            <a:ext cx="1447800" cy="228600"/>
            <a:chOff x="7696200" y="0"/>
            <a:chExt cx="1447800" cy="304800"/>
          </a:xfrm>
        </p:grpSpPr>
        <p:sp>
          <p:nvSpPr>
            <p:cNvPr id="11" name="Rectangle 10"/>
            <p:cNvSpPr/>
            <p:nvPr/>
          </p:nvSpPr>
          <p:spPr>
            <a:xfrm>
              <a:off x="7696200" y="0"/>
              <a:ext cx="144780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1838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What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641080" y="0"/>
              <a:ext cx="502920" cy="3048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How</a:t>
              </a:r>
              <a:endPara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696200" y="0"/>
              <a:ext cx="502920" cy="3048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Why</a:t>
              </a:r>
              <a:endParaRPr lang="en-US" sz="105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05269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566</Words>
  <Application>Microsoft Office PowerPoint</Application>
  <PresentationFormat>On-screen Show (4:3)</PresentationFormat>
  <Paragraphs>118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Executive Chamber State of New York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Cameron Bard</dc:creator>
  <cp:lastModifiedBy>admin-jjg</cp:lastModifiedBy>
  <cp:revision>49</cp:revision>
  <cp:lastPrinted>2014-05-21T02:21:56Z</cp:lastPrinted>
  <dcterms:created xsi:type="dcterms:W3CDTF">2014-05-20T23:23:23Z</dcterms:created>
  <dcterms:modified xsi:type="dcterms:W3CDTF">2014-05-21T20:00:20Z</dcterms:modified>
</cp:coreProperties>
</file>