
<file path=[Content_Types].xml><?xml version="1.0" encoding="utf-8"?>
<Types xmlns="http://schemas.openxmlformats.org/package/2006/content-types">
  <Override PartName="/ppt/theme/theme5.xml" ContentType="application/vnd.openxmlformats-officedocument.theme+xml"/>
  <Override PartName="/ppt/slideLayouts/slideLayout30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269.xml" ContentType="application/vnd.openxmlformats-officedocument.presentationml.slideLayout+xml"/>
  <Default Extension="xml" ContentType="application/xml"/>
  <Override PartName="/ppt/slideLayouts/slideLayout24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310.xml" ContentType="application/vnd.openxmlformats-officedocument.presentationml.slideLayout+xml"/>
  <Override PartName="/ppt/theme/theme29.xml" ContentType="application/vnd.openxmlformats-officedocument.theme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Layouts/slideLayout225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Layouts/slideLayout187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Masters/slideMaster27.xml" ContentType="application/vnd.openxmlformats-officedocument.presentationml.slideMaster+xml"/>
  <Default Extension="emf" ContentType="image/x-emf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340.xml" ContentType="application/vnd.openxmlformats-officedocument.presentationml.slideLayout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Layouts/slideLayout32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66.xml" ContentType="application/vnd.openxmlformats-officedocument.presentationml.slideLayout+xml"/>
  <Override PartName="/docProps/app.xml" ContentType="application/vnd.openxmlformats-officedocument.extended-properties+xml"/>
  <Override PartName="/ppt/slideLayouts/slideLayout2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55.xml" ContentType="application/vnd.openxmlformats-officedocument.presentationml.slideLayout+xml"/>
  <Override PartName="/ppt/theme/theme26.xml" ContentType="application/vnd.openxmlformats-officedocument.theme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slideLayouts/slideLayout23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159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12.xml" ContentType="application/vnd.openxmlformats-officedocument.presentationml.slideLayout+xml"/>
  <Default Extension="wmf" ContentType="image/x-wmf"/>
  <Override PartName="/ppt/slideLayouts/slideLayout51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Masters/slideMaster24.xml" ContentType="application/vnd.openxmlformats-officedocument.presentationml.slideMaster+xml"/>
  <Override PartName="/ppt/slideLayouts/slideLayout40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Masters/slideMaster13.xml" ContentType="application/vnd.openxmlformats-officedocument.presentationml.slideMaster+xml"/>
  <Override PartName="/ppt/slideLayouts/slideLayout20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theme/theme23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Layouts/slideLayout189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Masters/slideMaster2.xml" ContentType="application/vnd.openxmlformats-officedocument.presentationml.slideMaster+xml"/>
  <Override PartName="/ppt/theme/theme4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306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Masters/slideMaster18.xml" ContentType="application/vnd.openxmlformats-officedocument.presentationml.slideMaster+xml"/>
  <Override PartName="/ppt/slideLayouts/slideLayout34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257.xml" ContentType="application/vnd.openxmlformats-officedocument.presentationml.slideLayout+xml"/>
  <Override PartName="/ppt/theme/theme28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17.xml" ContentType="application/vnd.openxmlformats-officedocument.theme+xml"/>
  <Override PartName="/ppt/slideLayouts/slideLayout23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Masters/slideMaster21.xml" ContentType="application/vnd.openxmlformats-officedocument.presentationml.slideMaster+xml"/>
  <Override PartName="/ppt/slideLayouts/slideLayout224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slideLayouts/slideLayout213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202.xml" ContentType="application/vnd.openxmlformats-officedocument.presentationml.slideLayout+xml"/>
  <Override PartName="/ppt/theme/theme20.xml" ContentType="application/vnd.openxmlformats-officedocument.theme+xml"/>
  <Override PartName="/ppt/slideLayouts/slideLayout336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Masters/slideMaster26.xml" ContentType="application/vnd.openxmlformats-officedocument.presentationml.slideMaster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theme/theme14.xml" ContentType="application/vnd.openxmlformats-officedocument.theme+xml"/>
  <Override PartName="/ppt/slideLayouts/slideLayout243.xml" ContentType="application/vnd.openxmlformats-officedocument.presentationml.slideLayout+xml"/>
  <Override PartName="/ppt/slideLayouts/slideLayout290.xml" ContentType="application/vnd.openxmlformats-officedocument.presentationml.slideLayout+xml"/>
  <Override PartName="/ppt/theme/theme25.xml" ContentType="application/vnd.openxmlformats-officedocument.theme+xml"/>
  <Override PartName="/ppt/slideLayouts/slideLayout232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15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94.xml" ContentType="application/vnd.openxmlformats-officedocument.presentationml.slideLayout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50.xml" ContentType="application/vnd.openxmlformats-officedocument.presentationml.slideLayout+xml"/>
  <Override PartName="/ppt/theme/theme19.xml" ContentType="application/vnd.openxmlformats-officedocument.theme+xml"/>
  <Override PartName="/ppt/slideLayouts/slideLayout248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Masters/slideMaster23.xml" ContentType="application/vnd.openxmlformats-officedocument.presentationml.slideMaster+xml"/>
  <Override PartName="/ppt/slideLayouts/slideLayout50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215.xml" ContentType="application/vnd.openxmlformats-officedocument.presentationml.slideLayout+xml"/>
  <Override PartName="/ppt/slideLayouts/slideLayout262.xml" ContentType="application/vnd.openxmlformats-officedocument.presentationml.slideLayout+xml"/>
  <Default Extension="vml" ContentType="application/vnd.openxmlformats-officedocument.vmlDrawing"/>
  <Override PartName="/ppt/slideLayouts/slideLayout99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51.xml" ContentType="application/vnd.openxmlformats-officedocument.presentationml.slideLayout+xml"/>
  <Override PartName="/ppt/theme/theme22.xml" ContentType="application/vnd.openxmlformats-officedocument.theme+xml"/>
  <Override PartName="/ppt/slideLayouts/slideLayout338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327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Masters/slideMaster28.xml" ContentType="application/vnd.openxmlformats-officedocument.presentationml.slideMaster+xml"/>
  <Override PartName="/ppt/slideLayouts/slideLayout44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330.xml" ContentType="application/vnd.openxmlformats-officedocument.presentationml.slideLayout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6.xml" ContentType="application/vnd.openxmlformats-officedocument.theme+xml"/>
  <Override PartName="/ppt/slideLayouts/slideLayout245.xml" ContentType="application/vnd.openxmlformats-officedocument.presentationml.slideLayout+xml"/>
  <Override PartName="/ppt/slideLayouts/slideLayout292.xml" ContentType="application/vnd.openxmlformats-officedocument.presentationml.slideLayout+xml"/>
  <Override PartName="/ppt/theme/theme27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20.xml" ContentType="application/vnd.openxmlformats-officedocument.presentationml.slideMaster+xml"/>
  <Override PartName="/ppt/theme/theme8.xml" ContentType="application/vnd.openxmlformats-officedocument.theme+xml"/>
  <Override PartName="/ppt/slideLayouts/slideLayout223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theme/theme30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31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Masters/slideMaster25.xml" ContentType="application/vnd.openxmlformats-officedocument.presentationml.slideMaster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Layouts/slideLayout30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53.xml" ContentType="application/vnd.openxmlformats-officedocument.presentationml.slideLayout+xml"/>
  <Override PartName="/ppt/theme/theme24.xml" ContentType="application/vnd.openxmlformats-officedocument.theme+xml"/>
  <Override PartName="/ppt/theme/theme13.xml" ContentType="application/vnd.openxmlformats-officedocument.theme+xml"/>
  <Override PartName="/ppt/slideLayouts/slideLayout179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Masters/slideMaster3.xml" ContentType="application/vnd.openxmlformats-officedocument.presentationml.slideMaster+xml"/>
  <Override PartName="/ppt/slideLayouts/slideLayout57.xml" ContentType="application/vnd.openxmlformats-officedocument.presentationml.slideLayout+xml"/>
  <Override PartName="/ppt/slideLayouts/slideLayout1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135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Masters/slideMaster19.xml" ContentType="application/vnd.openxmlformats-officedocument.presentationml.slideMaster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321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8.xml" ContentType="application/vnd.openxmlformats-officedocument.theme+xml"/>
  <Override PartName="/ppt/tableStyles.xml" ContentType="application/vnd.openxmlformats-officedocument.presentationml.tableStyles+xml"/>
  <Override PartName="/ppt/slideLayouts/slideLayout236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Masters/slideMaster22.xml" ContentType="application/vnd.openxmlformats-officedocument.presentationml.slideMaster+xml"/>
  <Override PartName="/ppt/slideLayouts/slideLayout198.xml" ContentType="application/vnd.openxmlformats-officedocument.presentationml.slideLayout+xml"/>
  <Override PartName="/ppt/slideLayouts/slideLayout214.xml" ContentType="application/vnd.openxmlformats-officedocument.presentationml.slideLayout+xml"/>
  <Override PartName="/ppt/theme/theme21.xml" ContentType="application/vnd.openxmlformats-officedocument.theme+xml"/>
  <Override PartName="/ppt/slideLayouts/slideLayout26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313" r:id="rId1"/>
    <p:sldMasterId id="2147483649" r:id="rId2"/>
    <p:sldMasterId id="2147483656" r:id="rId3"/>
    <p:sldMasterId id="2147483658" r:id="rId4"/>
    <p:sldMasterId id="2147483659" r:id="rId5"/>
    <p:sldMasterId id="2147483660" r:id="rId6"/>
    <p:sldMasterId id="2147483661" r:id="rId7"/>
    <p:sldMasterId id="2147483662" r:id="rId8"/>
    <p:sldMasterId id="2147483663" r:id="rId9"/>
    <p:sldMasterId id="2147483664" r:id="rId10"/>
    <p:sldMasterId id="2147483665" r:id="rId11"/>
    <p:sldMasterId id="2147483666" r:id="rId12"/>
    <p:sldMasterId id="2147483667" r:id="rId13"/>
    <p:sldMasterId id="2147485111" r:id="rId14"/>
    <p:sldMasterId id="2147485123" r:id="rId15"/>
    <p:sldMasterId id="2147485138" r:id="rId16"/>
    <p:sldMasterId id="2147485153" r:id="rId17"/>
    <p:sldMasterId id="2147485165" r:id="rId18"/>
    <p:sldMasterId id="2147485180" r:id="rId19"/>
    <p:sldMasterId id="2147485199" r:id="rId20"/>
    <p:sldMasterId id="2147485213" r:id="rId21"/>
    <p:sldMasterId id="2147485227" r:id="rId22"/>
    <p:sldMasterId id="2147485239" r:id="rId23"/>
    <p:sldMasterId id="2147485254" r:id="rId24"/>
    <p:sldMasterId id="2147485269" r:id="rId25"/>
    <p:sldMasterId id="2147485281" r:id="rId26"/>
    <p:sldMasterId id="2147485298" r:id="rId27"/>
    <p:sldMasterId id="2147485328" r:id="rId28"/>
  </p:sldMasterIdLst>
  <p:notesMasterIdLst>
    <p:notesMasterId r:id="rId35"/>
  </p:notesMasterIdLst>
  <p:handoutMasterIdLst>
    <p:handoutMasterId r:id="rId36"/>
  </p:handoutMasterIdLst>
  <p:sldIdLst>
    <p:sldId id="723" r:id="rId29"/>
    <p:sldId id="720" r:id="rId30"/>
    <p:sldId id="701" r:id="rId31"/>
    <p:sldId id="750" r:id="rId32"/>
    <p:sldId id="799" r:id="rId33"/>
    <p:sldId id="800" r:id="rId34"/>
  </p:sldIdLst>
  <p:sldSz cx="9144000" cy="6858000" type="screen4x3"/>
  <p:notesSz cx="70104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  <a:srgbClr val="9900FF"/>
    <a:srgbClr val="FF9999"/>
    <a:srgbClr val="3366FF"/>
    <a:srgbClr val="FF3300"/>
    <a:srgbClr val="DDDDDD"/>
    <a:srgbClr val="D6DFFA"/>
    <a:srgbClr val="BFCEF7"/>
    <a:srgbClr val="AABDF4"/>
    <a:srgbClr val="A3010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58" autoAdjust="0"/>
    <p:restoredTop sz="95657" autoAdjust="0"/>
  </p:normalViewPr>
  <p:slideViewPr>
    <p:cSldViewPr snapToGrid="0">
      <p:cViewPr>
        <p:scale>
          <a:sx n="69" d="100"/>
          <a:sy n="69" d="100"/>
        </p:scale>
        <p:origin x="-7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Master" Target="slideMasters/slideMaster26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6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" Target="slides/slide5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" Target="slides/slide4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handoutMaster" Target="handoutMasters/handoutMaster1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3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" Target="slides/slide2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58" cy="462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26" tIns="46413" rIns="92826" bIns="46413" numCol="1" anchor="t" anchorCtr="0" compatLnSpc="1">
            <a:prstTxWarp prst="textNoShape">
              <a:avLst/>
            </a:prstTxWarp>
          </a:bodyPr>
          <a:lstStyle>
            <a:lvl1pPr defTabSz="928916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397" y="0"/>
            <a:ext cx="3038458" cy="462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26" tIns="46413" rIns="92826" bIns="46413" numCol="1" anchor="t" anchorCtr="0" compatLnSpc="1">
            <a:prstTxWarp prst="textNoShape">
              <a:avLst/>
            </a:prstTxWarp>
          </a:bodyPr>
          <a:lstStyle>
            <a:lvl1pPr algn="r" defTabSz="928916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42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772114"/>
            <a:ext cx="3038458" cy="462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26" tIns="46413" rIns="92826" bIns="46413" numCol="1" anchor="b" anchorCtr="0" compatLnSpc="1">
            <a:prstTxWarp prst="textNoShape">
              <a:avLst/>
            </a:prstTxWarp>
          </a:bodyPr>
          <a:lstStyle>
            <a:lvl1pPr defTabSz="928916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42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397" y="8772114"/>
            <a:ext cx="3038458" cy="462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26" tIns="46413" rIns="92826" bIns="46413" numCol="1" anchor="b" anchorCtr="0" compatLnSpc="1">
            <a:prstTxWarp prst="textNoShape">
              <a:avLst/>
            </a:prstTxWarp>
          </a:bodyPr>
          <a:lstStyle>
            <a:lvl1pPr algn="r" defTabSz="928916">
              <a:defRPr sz="1300"/>
            </a:lvl1pPr>
          </a:lstStyle>
          <a:p>
            <a:pPr>
              <a:defRPr/>
            </a:pPr>
            <a:fld id="{4891FADF-D4F5-4866-8FFA-079EF77C99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188165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58" cy="462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26" tIns="46413" rIns="92826" bIns="46413" numCol="1" anchor="t" anchorCtr="0" compatLnSpc="1">
            <a:prstTxWarp prst="textNoShape">
              <a:avLst/>
            </a:prstTxWarp>
          </a:bodyPr>
          <a:lstStyle>
            <a:lvl1pPr defTabSz="928916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97" y="0"/>
            <a:ext cx="3038458" cy="462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26" tIns="46413" rIns="92826" bIns="46413" numCol="1" anchor="t" anchorCtr="0" compatLnSpc="1">
            <a:prstTxWarp prst="textNoShape">
              <a:avLst/>
            </a:prstTxWarp>
          </a:bodyPr>
          <a:lstStyle>
            <a:lvl1pPr algn="r" defTabSz="928916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95388" y="692150"/>
            <a:ext cx="4619625" cy="346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58" y="4386827"/>
            <a:ext cx="5607084" cy="4157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26" tIns="46413" rIns="92826" bIns="464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772114"/>
            <a:ext cx="3038458" cy="462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26" tIns="46413" rIns="92826" bIns="46413" numCol="1" anchor="b" anchorCtr="0" compatLnSpc="1">
            <a:prstTxWarp prst="textNoShape">
              <a:avLst/>
            </a:prstTxWarp>
          </a:bodyPr>
          <a:lstStyle>
            <a:lvl1pPr defTabSz="928916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97" y="8772114"/>
            <a:ext cx="3038458" cy="462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26" tIns="46413" rIns="92826" bIns="46413" numCol="1" anchor="b" anchorCtr="0" compatLnSpc="1">
            <a:prstTxWarp prst="textNoShape">
              <a:avLst/>
            </a:prstTxWarp>
          </a:bodyPr>
          <a:lstStyle>
            <a:lvl1pPr algn="r" defTabSz="928916">
              <a:defRPr sz="1300"/>
            </a:lvl1pPr>
          </a:lstStyle>
          <a:p>
            <a:pPr>
              <a:defRPr/>
            </a:pPr>
            <a:fld id="{37C0BC7D-6445-45A9-80A9-F3B8D14674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065516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6414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baseline="0" dirty="0" smtClean="0"/>
              <a:t>Photo Title Slide Design #12 with SILVER Background</a:t>
            </a:r>
          </a:p>
          <a:p>
            <a:pPr defTabSz="464149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aseline="0" dirty="0" smtClean="0"/>
              <a:t>To best incorporate the contents of this title slide into your presentation(s), be sure to use the Select All command (</a:t>
            </a:r>
            <a:r>
              <a:rPr lang="en-US" baseline="0" dirty="0" err="1" smtClean="0"/>
              <a:t>Ctrl+A</a:t>
            </a:r>
            <a:r>
              <a:rPr lang="en-US" baseline="0" dirty="0" smtClean="0"/>
              <a:t>) before choosing to Copy (</a:t>
            </a:r>
            <a:r>
              <a:rPr lang="en-US" baseline="0" dirty="0" err="1" smtClean="0"/>
              <a:t>Ctrl+C</a:t>
            </a:r>
            <a:r>
              <a:rPr lang="en-US" baseline="0" dirty="0" smtClean="0"/>
              <a:t>) the content and then Pasting (</a:t>
            </a:r>
            <a:r>
              <a:rPr lang="en-US" baseline="0" dirty="0" err="1" smtClean="0"/>
              <a:t>Ctrl+V</a:t>
            </a:r>
            <a:r>
              <a:rPr lang="en-US" baseline="0" dirty="0" smtClean="0"/>
              <a:t>) it onto the title slide location within your new or existing PowerPoint file.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F5324A-0D9B-9A43-AE72-6DBF24439625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926681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Presentation Title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Name &amp; Company of Presenter</a:t>
            </a:r>
          </a:p>
        </p:txBody>
      </p:sp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dirty="0"/>
              <a:t>Today, </a:t>
            </a:r>
            <a:r>
              <a:rPr lang="en-US" b="0" dirty="0" smtClean="0"/>
              <a:t>we engineers </a:t>
            </a:r>
            <a:r>
              <a:rPr lang="en-US" b="0" dirty="0"/>
              <a:t>tend to talk about </a:t>
            </a:r>
            <a:r>
              <a:rPr lang="en-US" b="0" i="1" dirty="0"/>
              <a:t>control</a:t>
            </a:r>
            <a:r>
              <a:rPr lang="en-US" b="0" dirty="0"/>
              <a:t>, while the economists talk about </a:t>
            </a:r>
            <a:r>
              <a:rPr lang="en-US" b="0" i="1" dirty="0"/>
              <a:t>markets</a:t>
            </a:r>
            <a:r>
              <a:rPr lang="en-US" b="0" dirty="0"/>
              <a:t>.</a:t>
            </a:r>
          </a:p>
          <a:p>
            <a:endParaRPr lang="en-US" b="0" dirty="0"/>
          </a:p>
          <a:p>
            <a:r>
              <a:rPr lang="en-US" b="0" dirty="0" smtClean="0"/>
              <a:t>I’d like you to think</a:t>
            </a:r>
            <a:r>
              <a:rPr lang="en-US" b="0" baseline="0" dirty="0" smtClean="0"/>
              <a:t> about an integrated approach, that we call “Transactive Control and Coordination” or TC2.  TC2 uses economic or market like constructs to manage the grid from end-to-end.  This includes managing all elements from generation, consumption, and flow of electric power including reliability constraints.  This is accomplished by coordinating all responsive assets or elements of the power system.</a:t>
            </a:r>
          </a:p>
          <a:p>
            <a:endParaRPr lang="en-US" b="0" baseline="0" dirty="0" smtClean="0"/>
          </a:p>
          <a:p>
            <a:r>
              <a:rPr lang="en-US" b="0" baseline="0" dirty="0" smtClean="0"/>
              <a:t>---Transition---</a:t>
            </a:r>
          </a:p>
          <a:p>
            <a:endParaRPr lang="en-US" b="0" baseline="0" dirty="0" smtClean="0"/>
          </a:p>
          <a:p>
            <a:r>
              <a:rPr lang="en-US" b="0" baseline="0" dirty="0" smtClean="0"/>
              <a:t>One can think of this as bringing together markets, operating on relatively long time frames, with control, operating on the shortest time frames, into what we have sometimes called a transactive network.</a:t>
            </a:r>
          </a:p>
          <a:p>
            <a:endParaRPr lang="en-US" b="0" baseline="0" dirty="0" smtClean="0"/>
          </a:p>
          <a:p>
            <a:r>
              <a:rPr lang="en-US" b="0" baseline="0" dirty="0" smtClean="0"/>
              <a:t>--- Transition ---</a:t>
            </a:r>
          </a:p>
          <a:p>
            <a:endParaRPr lang="en-US" b="0" baseline="0" dirty="0" smtClean="0"/>
          </a:p>
          <a:p>
            <a:r>
              <a:rPr lang="en-US" b="0" baseline="0" dirty="0" smtClean="0"/>
              <a:t>The transactive network is implemented throughout the power system using distributed decision making to achieve the desired coordination of all assets.</a:t>
            </a:r>
          </a:p>
          <a:p>
            <a:endParaRPr lang="en-US" b="0" baseline="0" dirty="0" smtClean="0"/>
          </a:p>
          <a:p>
            <a:r>
              <a:rPr lang="en-US" b="0" baseline="0" dirty="0" smtClean="0"/>
              <a:t>With this in mind let us look in a little more detail at the elements of such a transactive network.</a:t>
            </a:r>
          </a:p>
          <a:p>
            <a:endParaRPr lang="en-US" b="1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976281-8E35-4FF3-B5C0-00ABC2268F6C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56717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3.xml"/><Relationship Id="rId4" Type="http://schemas.openxmlformats.org/officeDocument/2006/relationships/image" Target="../media/image25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20.xml"/></Relationships>
</file>

<file path=ppt/slideLayouts/_rels/slideLayout2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8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8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8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8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8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8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8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3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8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3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8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0" y="2628782"/>
            <a:ext cx="9144000" cy="1600438"/>
          </a:xfrm>
          <a:noFill/>
          <a:ln w="25400">
            <a:noFill/>
          </a:ln>
          <a:effectLst/>
        </p:spPr>
        <p:txBody>
          <a:bodyPr lIns="457200" tIns="457200" rIns="457200" bIns="457200" anchor="ctr">
            <a:spAutoFit/>
          </a:bodyPr>
          <a:lstStyle>
            <a:lvl1pPr algn="l"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7200" y="4800600"/>
            <a:ext cx="8229600" cy="457200"/>
          </a:xfrm>
        </p:spPr>
        <p:txBody>
          <a:bodyPr anchor="t"/>
          <a:lstStyle>
            <a:lvl1pPr marL="0" indent="0" algn="l">
              <a:spcBef>
                <a:spcPts val="0"/>
              </a:spcBef>
              <a:buNone/>
              <a:defRPr cap="all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add Presenter </a:t>
            </a:r>
            <a:r>
              <a:rPr lang="en-US" dirty="0" err="1" smtClean="0"/>
              <a:t>Name(S</a:t>
            </a:r>
            <a:r>
              <a:rPr lang="en-US" dirty="0" smtClean="0"/>
              <a:t>)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 sz="900">
                <a:solidFill>
                  <a:srgbClr val="FFFFFF"/>
                </a:solidFill>
              </a:defRPr>
            </a:lvl1pPr>
          </a:lstStyle>
          <a:p>
            <a:fld id="{72722D68-B255-A94C-A3CB-3E687CBC89EF}" type="datetime4">
              <a:rPr lang="en-US" smtClean="0"/>
              <a:pPr/>
              <a:t>May 21, 2014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 sz="9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900">
                <a:solidFill>
                  <a:srgbClr val="FFFFFF"/>
                </a:solidFill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455613" y="5257800"/>
            <a:ext cx="8229600" cy="2286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 smtClean="0"/>
              <a:t>Click to add presenter organization</a:t>
            </a:r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5540477"/>
            <a:ext cx="8229600" cy="2286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 smtClean="0"/>
              <a:t>Click to add presentation event or location</a:t>
            </a:r>
          </a:p>
        </p:txBody>
      </p:sp>
    </p:spTree>
    <p:extLst>
      <p:ext uri="{BB962C8B-B14F-4D97-AF65-F5344CB8AC3E}">
        <p14:creationId xmlns="" xmlns:p14="http://schemas.microsoft.com/office/powerpoint/2010/main" val="18735563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-Color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6614"/>
            <a:ext cx="6629400" cy="1005840"/>
          </a:xfrm>
        </p:spPr>
        <p:txBody>
          <a:bodyPr lIns="0" tIns="0" rIns="0" bIns="0" anchor="t" anchorCtr="0">
            <a:spAutoFit/>
          </a:bodyPr>
          <a:lstStyle>
            <a:lvl1pPr algn="l">
              <a:defRPr sz="25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8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96B83080-A0DC-A846-88CA-CAA893C02D37}" type="datetime4">
              <a:rPr lang="en-US" smtClean="0"/>
              <a:pPr/>
              <a:t>May 21, 2014</a:t>
            </a:fld>
            <a:endParaRPr lang="en-US" dirty="0"/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2895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828797"/>
            <a:ext cx="8229600" cy="43434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solidFill>
                  <a:srgbClr val="FFFFFF"/>
                </a:solidFill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solidFill>
                  <a:srgbClr val="FFFFFF"/>
                </a:solidFill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solidFill>
                  <a:srgbClr val="FFFFFF"/>
                </a:solidFill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6068375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0A633-C9CF-4D91-B536-649B8726D86D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132071023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EC1200-FE38-4988-A1E5-09D30E61364A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423398300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1CCE8C-D143-44BA-99D0-854D8A33166F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052343221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B2EDB8-45A8-450E-A08E-5684D20BE6C2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4059985998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81B670-B91F-455B-A061-A027248E34F8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222551591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7813" y="460375"/>
            <a:ext cx="2051050" cy="47910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4663" y="460375"/>
            <a:ext cx="6000750" cy="47910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942B90-F3A3-4A69-B845-F68D184973B9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149668434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C42F6A-D51D-426D-A844-47E01028E9DB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040117251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10ECC0-AA03-4F94-BB22-23060B0A0E15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07991403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33C54D-8A0F-4376-A28B-A3C584FEA6AB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793295156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2125" y="1676400"/>
            <a:ext cx="4016375" cy="3575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0" y="1676400"/>
            <a:ext cx="4017963" cy="3575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9F34F8-7EA3-4203-A606-EC87AF8867CE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215417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-Color Background + 2-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6614"/>
            <a:ext cx="6629400" cy="1005840"/>
          </a:xfrm>
        </p:spPr>
        <p:txBody>
          <a:bodyPr lIns="0" tIns="0" rIns="0" bIns="0" anchor="t">
            <a:spAutoFit/>
          </a:bodyPr>
          <a:lstStyle>
            <a:lvl1pPr algn="l">
              <a:defRPr sz="25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ECCEC056-3BC1-D941-A53E-3A2C2BC72558}" type="datetime4">
              <a:rPr lang="en-US" smtClean="0"/>
              <a:pPr/>
              <a:t>May 21, 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457200" y="1828797"/>
            <a:ext cx="3886200" cy="43434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solidFill>
                  <a:srgbClr val="FFFFFF"/>
                </a:solidFill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solidFill>
                  <a:srgbClr val="FFFFFF"/>
                </a:solidFill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solidFill>
                  <a:srgbClr val="FFFFFF"/>
                </a:solidFill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4800600" y="1828800"/>
            <a:ext cx="3886200" cy="43434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solidFill>
                  <a:srgbClr val="FFFFFF"/>
                </a:solidFill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solidFill>
                  <a:srgbClr val="FFFFFF"/>
                </a:solidFill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solidFill>
                  <a:srgbClr val="FFFFFF"/>
                </a:solidFill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90116869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5DDBD-62B7-4171-8548-7B1008549830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93041253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A2F55B-25FE-4B69-AB69-B6B505428CA4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99422717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75801-DE6C-413B-ADB1-39B0568D5829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4149666045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9AD0DA-5A5B-4D0F-9F02-88F79FFD4B0D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172720082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DAF3D-901A-4656-9CDF-9E733234756B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174834971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DFC0AA-F2DA-4AE0-969F-C8F24A3CE341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16424703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7813" y="460375"/>
            <a:ext cx="2051050" cy="47910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4663" y="460375"/>
            <a:ext cx="6000750" cy="47910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2B8F6A-5EC7-430E-9188-6A6878618EE5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032725886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F1A15-747B-4A89-84D4-2333EE358C47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875024794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874B0-5F6C-429F-B17D-0510EEAB2EE1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150204516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CE81B3-B29F-4A79-93E7-6695A10C6D4E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9951782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-Color Background + 2-Column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6614"/>
            <a:ext cx="6629400" cy="1005840"/>
          </a:xfrm>
        </p:spPr>
        <p:txBody>
          <a:bodyPr lIns="0" tIns="0" rIns="0" bIns="0" anchor="t">
            <a:spAutoFit/>
          </a:bodyPr>
          <a:lstStyle>
            <a:lvl1pPr algn="l">
              <a:defRPr sz="25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28799"/>
            <a:ext cx="3886200" cy="640080"/>
          </a:xfrm>
        </p:spPr>
        <p:txBody>
          <a:bodyPr lIns="0" tIns="0" rIns="0" bIns="0" anchor="t">
            <a:spAutoFit/>
          </a:bodyPr>
          <a:lstStyle>
            <a:lvl1pPr marL="0" indent="0">
              <a:buNone/>
              <a:defRPr sz="2000" b="1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828798"/>
            <a:ext cx="3886200" cy="640080"/>
          </a:xfrm>
        </p:spPr>
        <p:txBody>
          <a:bodyPr lIns="0" tIns="0" rIns="0" bIns="0" anchor="t">
            <a:spAutoFit/>
          </a:bodyPr>
          <a:lstStyle>
            <a:lvl1pPr marL="0" indent="0">
              <a:buNone/>
              <a:defRPr sz="2000" b="1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10CB5865-558E-8649-88A9-CBCFE3470DB8}" type="datetime4">
              <a:rPr lang="en-US" smtClean="0"/>
              <a:pPr/>
              <a:t>May 21, 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idx="13"/>
          </p:nvPr>
        </p:nvSpPr>
        <p:spPr>
          <a:xfrm>
            <a:off x="457200" y="2516451"/>
            <a:ext cx="3886200" cy="36576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solidFill>
                  <a:srgbClr val="FFFFFF"/>
                </a:solidFill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solidFill>
                  <a:srgbClr val="FFFFFF"/>
                </a:solidFill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solidFill>
                  <a:srgbClr val="FFFFFF"/>
                </a:solidFill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4"/>
          </p:nvPr>
        </p:nvSpPr>
        <p:spPr>
          <a:xfrm>
            <a:off x="4800600" y="2516454"/>
            <a:ext cx="3886200" cy="36576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solidFill>
                  <a:srgbClr val="FFFFFF"/>
                </a:solidFill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solidFill>
                  <a:srgbClr val="FFFFFF"/>
                </a:solidFill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solidFill>
                  <a:srgbClr val="FFFFFF"/>
                </a:solidFill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62263317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2125" y="1676400"/>
            <a:ext cx="4016375" cy="3575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0" y="1676400"/>
            <a:ext cx="4017963" cy="3575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75F47-2CE4-41D0-8024-8DFDB113FA1C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802086244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4F752E-8567-4164-B494-D16B2245CD40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169095526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87597E-19D9-43A2-A485-BAAE8B2EF5E7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159337656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1CCD87-D4C7-4A0B-B7D9-367B71779824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833619511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F59143-3015-48F2-80B1-E0AC304040C1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475976675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DC4958-E98B-4AFF-BF17-A5F100DD49E7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742375349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B44CA4-5913-41C1-A195-704A71D8A274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280292487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7813" y="460375"/>
            <a:ext cx="2051050" cy="47910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4663" y="460375"/>
            <a:ext cx="6000750" cy="47910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0A63A1-0D85-4F99-A678-D960CEEADC90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466183150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5CC8F8-2F6E-4CCF-97D7-D378C9ED9430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494098011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AC9CCA-7928-4E51-8567-4E099353AD26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5633440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-Color Background +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6614"/>
            <a:ext cx="6629400" cy="1005840"/>
          </a:xfrm>
        </p:spPr>
        <p:txBody>
          <a:bodyPr lIns="0" tIns="0" rIns="0" bIns="0" anchor="t" anchorCtr="0">
            <a:spAutoFit/>
          </a:bodyPr>
          <a:lstStyle>
            <a:lvl1pPr algn="l">
              <a:defRPr sz="25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828800"/>
            <a:ext cx="8229600" cy="3429000"/>
          </a:xfrm>
        </p:spPr>
        <p:txBody>
          <a:bodyPr lIns="0" tIns="0" rIns="0" bIns="0" anchor="ctr">
            <a:spAutoFit/>
          </a:bodyPr>
          <a:lstStyle>
            <a:lvl1pPr marL="0" indent="0" algn="ctr">
              <a:buNone/>
              <a:defRPr sz="1800" i="1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486400"/>
            <a:ext cx="8229600" cy="685800"/>
          </a:xfrm>
        </p:spPr>
        <p:txBody>
          <a:bodyPr lIns="0" tIns="0" rIns="0" bIns="0">
            <a:sp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208459BF-80C7-FA41-AED7-562070351A38}" type="datetime4">
              <a:rPr lang="en-US" smtClean="0"/>
              <a:pPr/>
              <a:t>May 21, 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31020574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46B37F-F542-4DFC-91DD-4E09A18D8CF9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812160556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2125" y="1676400"/>
            <a:ext cx="4016375" cy="3575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0" y="1676400"/>
            <a:ext cx="4017963" cy="3575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82AF1D-AA00-4FB8-AC28-D2395AC2781D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4060725170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725ED3-933D-46B5-9862-AD242BD8EC13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328962210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0B282F-10E8-4096-8CA3-8683DE141933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874652702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ECBDAF-0AB3-498C-9761-FA3A1DCE0761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71053318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0F2682-3FB0-4E42-96A2-B4956F8746B9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248838892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C6B51C-1E14-4123-834E-80F39A442A98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190999288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27EF8A-D406-476D-B0BE-F4AEFD83B128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766318647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7813" y="460375"/>
            <a:ext cx="2051050" cy="47910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4663" y="460375"/>
            <a:ext cx="6000750" cy="47910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CE6840-40EC-4BDC-A819-14BE84AD4A25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339463424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gridlabd-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7432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 descr="DOEbl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0" y="76200"/>
            <a:ext cx="625475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9" descr="PNNL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152400"/>
            <a:ext cx="974725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30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830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 Aug 08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459167-FF84-4838-A564-D9CA7CE9A0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16088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-Color Background +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6614"/>
            <a:ext cx="6629400" cy="1005840"/>
          </a:xfrm>
        </p:spPr>
        <p:txBody>
          <a:bodyPr lIns="0" tIns="0" rIns="0" bIns="0" anchor="t">
            <a:spAutoFit/>
          </a:bodyPr>
          <a:lstStyle>
            <a:lvl1pPr algn="l">
              <a:defRPr sz="25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C9B1E557-D2DE-C740-9A28-CB1872EDE0F8}" type="datetime4">
              <a:rPr lang="en-US" smtClean="0"/>
              <a:pPr/>
              <a:t>May 21, 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33868444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 Aug 08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F7EBFB-0795-46B3-AA77-FD2336432B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55395467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 Aug 08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6031C1-6E43-4D78-868C-86560CF5ED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12802858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 Aug 08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0AB80D-22E4-4402-B9BE-C4DBFBAE8C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47449143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 Aug 08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011E0F-F6EB-4E93-A0B4-5F554301A0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04202404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 Aug 08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30E724-02BE-4CD3-9A02-BF4B7D43FA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28041892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 Aug 08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9B59FB-CE8A-4C48-984B-DA7BD771B7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50497363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 Aug 08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1397EA-02B5-49CE-ADC5-BEF5E059BA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35515533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 Aug 08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718C1C-B989-48D5-86C4-03087DAA6A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88260613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 Aug 08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9F0A26-9B73-4E2B-91A6-C20DE30411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30058914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5165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5165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 Aug 08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B12423-CA6C-4078-9959-9C47298692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19947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 May 2014</a:t>
            </a: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E3F67-2221-4A6C-A554-369E8559BBD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97233002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24829644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33614383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423797713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2125" y="1676400"/>
            <a:ext cx="4016375" cy="3575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0" y="1676400"/>
            <a:ext cx="4017963" cy="3575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98876617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55428662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24302445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506248170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4092255179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1171135085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539409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93800"/>
            <a:ext cx="9144000" cy="513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573588" y="0"/>
            <a:ext cx="4572000" cy="914400"/>
          </a:xfrm>
          <a:prstGeom prst="rect">
            <a:avLst/>
          </a:prstGeom>
          <a:solidFill>
            <a:srgbClr val="859EC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588" y="0"/>
            <a:ext cx="4572000" cy="914400"/>
          </a:xfrm>
          <a:prstGeom prst="rect">
            <a:avLst/>
          </a:prstGeom>
          <a:solidFill>
            <a:srgbClr val="617CA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Rectangle 5"/>
          <p:cNvSpPr>
            <a:spLocks noChangeAspect="1" noChangeArrowheads="1"/>
          </p:cNvSpPr>
          <p:nvPr/>
        </p:nvSpPr>
        <p:spPr bwMode="auto">
          <a:xfrm>
            <a:off x="2351088" y="231775"/>
            <a:ext cx="4427537" cy="449263"/>
          </a:xfrm>
          <a:prstGeom prst="rect">
            <a:avLst/>
          </a:prstGeom>
          <a:solidFill>
            <a:srgbClr val="00415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588" y="914400"/>
            <a:ext cx="9144000" cy="55563"/>
          </a:xfrm>
          <a:prstGeom prst="rect">
            <a:avLst/>
          </a:prstGeom>
          <a:solidFill>
            <a:srgbClr val="A2A93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1588" y="6096000"/>
            <a:ext cx="9144000" cy="762000"/>
          </a:xfrm>
          <a:prstGeom prst="rect">
            <a:avLst/>
          </a:prstGeom>
          <a:solidFill>
            <a:srgbClr val="00415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1754188" y="6477000"/>
            <a:ext cx="1752600" cy="381000"/>
          </a:xfrm>
          <a:prstGeom prst="rect">
            <a:avLst/>
          </a:prstGeom>
          <a:solidFill>
            <a:srgbClr val="859EC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3506788" y="6477000"/>
            <a:ext cx="1752600" cy="381000"/>
          </a:xfrm>
          <a:prstGeom prst="rect">
            <a:avLst/>
          </a:prstGeom>
          <a:solidFill>
            <a:srgbClr val="617CA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1588" y="6040438"/>
            <a:ext cx="9144000" cy="55562"/>
          </a:xfrm>
          <a:prstGeom prst="rect">
            <a:avLst/>
          </a:prstGeom>
          <a:solidFill>
            <a:srgbClr val="F8E1A7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3" name="Picture 11" descr="gridwise_white_TM_2--trans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4388" y="6227763"/>
            <a:ext cx="1143000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2349500" y="214313"/>
            <a:ext cx="4419600" cy="457200"/>
          </a:xfrm>
          <a:prstGeom prst="rect">
            <a:avLst/>
          </a:prstGeom>
          <a:solidFill>
            <a:srgbClr val="00415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sz="2000">
                <a:solidFill>
                  <a:schemeClr val="bg1"/>
                </a:solidFill>
                <a:latin typeface="Microsoft Sans Serif" pitchFamily="34" charset="0"/>
              </a:rPr>
              <a:t>GridWise</a:t>
            </a:r>
            <a:r>
              <a:rPr lang="en-US" sz="1400" baseline="40000">
                <a:solidFill>
                  <a:schemeClr val="bg1"/>
                </a:solidFill>
                <a:latin typeface="Microsoft Sans Serif" pitchFamily="34" charset="0"/>
              </a:rPr>
              <a:t>TM</a:t>
            </a:r>
            <a:r>
              <a:rPr lang="en-US" sz="2000">
                <a:latin typeface="Microsoft Sans Serif" pitchFamily="34" charset="0"/>
              </a:rPr>
              <a:t> </a:t>
            </a:r>
            <a:r>
              <a:rPr lang="en-US" sz="2000">
                <a:solidFill>
                  <a:srgbClr val="F8E1A7"/>
                </a:solidFill>
                <a:latin typeface="Microsoft Sans Serif" pitchFamily="34" charset="0"/>
              </a:rPr>
              <a:t>Architecture Council</a:t>
            </a:r>
          </a:p>
        </p:txBody>
      </p:sp>
      <p:sp>
        <p:nvSpPr>
          <p:cNvPr id="165901" name="Rectangle 13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5902" name="Rectangle 1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="" xmlns:p14="http://schemas.microsoft.com/office/powerpoint/2010/main" val="3464225048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7813" y="460375"/>
            <a:ext cx="2051050" cy="47910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4663" y="460375"/>
            <a:ext cx="6000750" cy="47910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49260459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D573DA-B28D-4A56-B0DC-08D7A3323260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705811116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B6276A-9C5C-4B0C-9AD5-398F0C87E9C8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69824232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C8ABF3-77B8-40E0-88C7-C21354F2431A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524768157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2125" y="1676400"/>
            <a:ext cx="4016375" cy="3575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0" y="1676400"/>
            <a:ext cx="4017963" cy="3575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94A1E8-CD47-4F77-BBFA-59FDDD3BF472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593345619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2CA04C-3EED-4185-B550-1260ADF6FE5C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473181072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A2D657-FE56-4E7C-B0B0-985EC9965D92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585897259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B53ACC-F641-4A83-B267-4B804EAF9B17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899456159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01FA57-9D26-4D9C-8992-275941DE0050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4000449781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8BEBD5-6A0C-4C02-AE90-2C6CE5432FA3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6740704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44009612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38CEFC-57B0-47EA-B7A1-4CAEF567CD99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802095311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7813" y="460375"/>
            <a:ext cx="2051050" cy="47910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4663" y="460375"/>
            <a:ext cx="6000750" cy="47910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43F807-8AF7-49DC-98AB-7A68DA7E7324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41767216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663" y="460375"/>
            <a:ext cx="8204200" cy="454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2125" y="1676400"/>
            <a:ext cx="4016375" cy="35750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60900" y="1676400"/>
            <a:ext cx="4017963" cy="35750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E63164-0CA6-4380-9823-1F616C4A95FB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640267255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74663" y="460375"/>
            <a:ext cx="8204200" cy="454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92125" y="1676400"/>
            <a:ext cx="4016375" cy="1711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60900" y="1676400"/>
            <a:ext cx="4017963" cy="1711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92125" y="3540125"/>
            <a:ext cx="4016375" cy="1711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0900" y="3540125"/>
            <a:ext cx="4017963" cy="1711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2120A4-A697-4DD3-BC0C-02B7AD0D60F4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366941694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663" y="460375"/>
            <a:ext cx="8204200" cy="454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2125" y="1676400"/>
            <a:ext cx="4016375" cy="35750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60900" y="1676400"/>
            <a:ext cx="4017963" cy="1711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60900" y="3540125"/>
            <a:ext cx="4017963" cy="1711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7BDC64-FE8F-49D3-8613-8CB09C06DAC5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938781013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25FEE4-446D-4B41-B12F-9BCE5047EB93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959468851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D9FD65-FB43-4E48-B330-7C5AF0251EA5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978496127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E4B930-C771-4859-9FBD-7913E387F0B8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885206918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2125" y="1676400"/>
            <a:ext cx="4016375" cy="3575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0" y="1676400"/>
            <a:ext cx="4017963" cy="3575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ED2271-BADE-47B2-BDE4-32AEA3EA2FE6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467685666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46DCEC-2056-42A6-A930-2666BD96B60D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0847797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3953065300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7C3700-3A2D-4B8B-8192-E4D49D514540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979556591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D2960-3413-46F8-8C70-A223654C5E00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4178528872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2108C-27FA-40E7-9C97-E93CCBFB9945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4053258420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381E60-9381-4F70-B0E1-49B296728912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3902334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40F873-1C1C-4FFA-9787-899C0F2313B7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187764442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7813" y="460375"/>
            <a:ext cx="2051050" cy="47910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4663" y="460375"/>
            <a:ext cx="6000750" cy="47910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0F91DD-5B7E-4EB9-A0A6-16459128E3C4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92060679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663" y="460375"/>
            <a:ext cx="8204200" cy="454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2125" y="1676400"/>
            <a:ext cx="4016375" cy="35750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60900" y="1676400"/>
            <a:ext cx="4017963" cy="35750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CD7760-9EEA-43E4-B05E-09F910220233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397818362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74663" y="460375"/>
            <a:ext cx="8204200" cy="454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92125" y="1676400"/>
            <a:ext cx="4016375" cy="1711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60900" y="1676400"/>
            <a:ext cx="4017963" cy="1711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92125" y="3540125"/>
            <a:ext cx="4016375" cy="1711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0900" y="3540125"/>
            <a:ext cx="4017963" cy="1711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044446-2EEA-4978-83F4-6E4B894C5573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638508710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663" y="460375"/>
            <a:ext cx="8204200" cy="454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2125" y="1676400"/>
            <a:ext cx="4016375" cy="35750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60900" y="1676400"/>
            <a:ext cx="4017963" cy="1711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60900" y="3540125"/>
            <a:ext cx="4017963" cy="1711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A9522F-FDB4-4310-AA10-9CCFB34957F6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928608937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365970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92719322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6570630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1405917176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2125" y="1676400"/>
            <a:ext cx="4016375" cy="3575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0" y="1676400"/>
            <a:ext cx="4017963" cy="3575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76149315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55203763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67978621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307260844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1920582073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435497076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0948008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7813" y="460375"/>
            <a:ext cx="2051050" cy="47910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4663" y="460375"/>
            <a:ext cx="6000750" cy="47910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5635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Line 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987552"/>
            <a:ext cx="9144000" cy="58704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356614"/>
            <a:ext cx="6629400" cy="621792"/>
          </a:xfrm>
        </p:spPr>
        <p:txBody>
          <a:bodyPr lIns="0" tIns="0" rIns="0" bIns="0" anchor="t" anchorCtr="0">
            <a:spAutoFit/>
          </a:bodyPr>
          <a:lstStyle>
            <a:lvl1pPr algn="l">
              <a:defRPr sz="25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371596"/>
            <a:ext cx="8229600" cy="48006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fld id="{D11E647B-2526-554A-8D8B-54D170A77B52}" type="datetime4">
              <a:rPr lang="en-US" smtClean="0"/>
              <a:pPr/>
              <a:t>May 21, 2014</a:t>
            </a:fld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2895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380736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09437731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E13BD7-0D1F-4DAE-961A-4AB8478B6E11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200127754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841EB0-748A-434C-B0F4-2310F59E049C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291631548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73DADE-E807-4D75-94E9-9E9DFD561247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37239459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2125" y="1676400"/>
            <a:ext cx="4016375" cy="3575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0" y="1676400"/>
            <a:ext cx="4017963" cy="3575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2D9C2E-1041-4ED6-9AF1-0526B9A6D5C4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187927348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927E1B-73BD-4ECA-9EF0-338D51AA30CF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901500712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4CA413-1F21-4E06-822B-4F5FE479EA15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245395637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1E6947-C737-45A9-8B44-1875551B095D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649704392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FB2CD5-B895-42DD-B523-4AC62B3610DB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301485537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2528FF-C127-495F-99E4-C0DFD525356D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980108749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D3A76-A852-479F-90D8-4F1279AA0859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5030604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15587834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7813" y="460375"/>
            <a:ext cx="2051050" cy="47910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4663" y="460375"/>
            <a:ext cx="6000750" cy="47910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FFF596-F758-4B2B-85B5-C996F9FDF99D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204857745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663" y="460375"/>
            <a:ext cx="8204200" cy="454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2125" y="1676400"/>
            <a:ext cx="4016375" cy="35750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60900" y="1676400"/>
            <a:ext cx="4017963" cy="35750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981108-4FF9-46F8-99A1-374879B6B18B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554499040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74663" y="460375"/>
            <a:ext cx="8204200" cy="454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92125" y="1676400"/>
            <a:ext cx="4016375" cy="1711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60900" y="1676400"/>
            <a:ext cx="4017963" cy="1711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92125" y="3540125"/>
            <a:ext cx="4016375" cy="1711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0900" y="3540125"/>
            <a:ext cx="4017963" cy="1711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B1FCB6-7CDA-4DD0-8F5E-C7E12B8EB6E2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905077462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663" y="460375"/>
            <a:ext cx="8204200" cy="454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2125" y="1676400"/>
            <a:ext cx="4016375" cy="35750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60900" y="1676400"/>
            <a:ext cx="4017963" cy="1711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60900" y="3540125"/>
            <a:ext cx="4017963" cy="1711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FB4B44-5805-4EC3-8F16-0F53CFE8E9B1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53602103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C759BE-B4FE-4AA1-8661-3C7254161183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840090397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554A61-100F-45B6-BB7C-E29E66638597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685348595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F5EBA6-D92E-405B-A596-4A589013AF89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666930676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2125" y="1676400"/>
            <a:ext cx="4016375" cy="3575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0" y="1676400"/>
            <a:ext cx="4017963" cy="3575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DBFE68-D1AE-40B7-BBEF-1D395BFF26A3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804352116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1D2123-F40E-4F6A-A39C-40A0101463FD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566966862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806EC4-4EF2-4059-896B-EB73EF8B0E31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4316931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352382385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F0AE4C-74ED-4515-90F0-FA54CD69B99A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4166812833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B40102-2C63-4D6C-A6AF-B015659E63BE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521430354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04C749-1389-47F3-8DB1-9977A34EDDE8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472607081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39A3D9-599E-4811-A8D1-A0FC9DCE5359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04581938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7813" y="460375"/>
            <a:ext cx="2051050" cy="47910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4663" y="460375"/>
            <a:ext cx="6000750" cy="47910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12E611-CF6A-4B79-9DDC-DF51FC3622EF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506613894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663" y="460375"/>
            <a:ext cx="8204200" cy="454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2125" y="1676400"/>
            <a:ext cx="4016375" cy="35750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60900" y="1676400"/>
            <a:ext cx="4017963" cy="35750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26DD07-35E8-4C24-A393-164A70199EAD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873998783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839478-AB1A-4D61-B4C2-93D00560AE7B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766597963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BCDEC8-408A-489A-9021-A1A4C3BEB136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320793073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C94495-6AE4-43B0-82AA-1EE1DFD83CF2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508045019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2125" y="1676400"/>
            <a:ext cx="4016375" cy="3575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0" y="1676400"/>
            <a:ext cx="4017963" cy="3575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B55AA0-B046-4F45-97FE-7D148981DCBA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7893610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48115725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368856-4221-482F-A44E-8E101504DCBE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254399541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E87B92-6E1C-4AAD-9C6C-9EB46F6CE745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643096772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CCA4CE-BBAA-4EDB-85EE-B0710650086F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566884338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E47351-C111-41C2-855E-67D52FBDE524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548547472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5FF81B-7287-429B-9D66-C61015598C43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4280528320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863CD4-8FC2-4435-9F2F-0DA5D172F4D4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228406397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7813" y="460375"/>
            <a:ext cx="2051050" cy="47910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4663" y="460375"/>
            <a:ext cx="6000750" cy="47910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E4A21E-48E8-4889-8FAC-2039AD692BEB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167310617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663" y="460375"/>
            <a:ext cx="8204200" cy="454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2125" y="1676400"/>
            <a:ext cx="4016375" cy="35750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60900" y="1676400"/>
            <a:ext cx="4017963" cy="35750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1F5CF7-3466-41CB-9D4A-A9E1F378D6EB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002948359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PNNL_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2875" y="5670550"/>
            <a:ext cx="2651125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88" y="0"/>
            <a:ext cx="9144000" cy="914400"/>
          </a:xfrm>
          <a:prstGeom prst="rect">
            <a:avLst/>
          </a:prstGeom>
          <a:solidFill>
            <a:srgbClr val="D575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  <a:ea typeface="ＭＳ Ｐゴシック" charset="-128"/>
            </a:endParaRPr>
          </a:p>
        </p:txBody>
      </p:sp>
      <p:pic>
        <p:nvPicPr>
          <p:cNvPr id="7" name="Picture 9" descr="Proudly_Operated_by_Battelle_Onyx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2875" y="6400800"/>
            <a:ext cx="26511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663" y="460375"/>
            <a:ext cx="8204200" cy="457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05524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05524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112713" y="6483350"/>
            <a:ext cx="509587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21F9F1-8DE1-4D8C-B20E-5FC9F7B3E56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06928760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3800"/>
            <a:ext cx="9144000" cy="513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588" y="914400"/>
            <a:ext cx="9144000" cy="55563"/>
          </a:xfrm>
          <a:prstGeom prst="rect">
            <a:avLst/>
          </a:prstGeom>
          <a:solidFill>
            <a:srgbClr val="A2A938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88" y="6096000"/>
            <a:ext cx="9144000" cy="762000"/>
          </a:xfrm>
          <a:prstGeom prst="rect">
            <a:avLst/>
          </a:prstGeom>
          <a:solidFill>
            <a:srgbClr val="00415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754188" y="6477000"/>
            <a:ext cx="1752600" cy="381000"/>
          </a:xfrm>
          <a:prstGeom prst="rect">
            <a:avLst/>
          </a:prstGeom>
          <a:solidFill>
            <a:srgbClr val="859EC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3506788" y="6477000"/>
            <a:ext cx="1752600" cy="381000"/>
          </a:xfrm>
          <a:prstGeom prst="rect">
            <a:avLst/>
          </a:prstGeom>
          <a:solidFill>
            <a:srgbClr val="617CA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588" y="6040438"/>
            <a:ext cx="9144000" cy="55562"/>
          </a:xfrm>
          <a:prstGeom prst="rect">
            <a:avLst/>
          </a:prstGeom>
          <a:solidFill>
            <a:srgbClr val="F8E1A7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12" name="Picture 29" descr="gridwise_white_TM_2--trans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388" y="6227763"/>
            <a:ext cx="11430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" name="Group 13"/>
          <p:cNvGrpSpPr/>
          <p:nvPr userDrawn="1"/>
        </p:nvGrpSpPr>
        <p:grpSpPr>
          <a:xfrm>
            <a:off x="1588" y="0"/>
            <a:ext cx="9144000" cy="914400"/>
            <a:chOff x="1588" y="0"/>
            <a:chExt cx="9144000" cy="91440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4573588" y="0"/>
              <a:ext cx="4572000" cy="914400"/>
            </a:xfrm>
            <a:prstGeom prst="rect">
              <a:avLst/>
            </a:prstGeom>
            <a:solidFill>
              <a:srgbClr val="859EC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>
              <a:off x="1588" y="0"/>
              <a:ext cx="4572000" cy="914400"/>
            </a:xfrm>
            <a:prstGeom prst="rect">
              <a:avLst/>
            </a:prstGeom>
            <a:solidFill>
              <a:srgbClr val="617CA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 userDrawn="1"/>
          </p:nvSpPr>
          <p:spPr bwMode="auto">
            <a:xfrm>
              <a:off x="2514600" y="228600"/>
              <a:ext cx="4419600" cy="457200"/>
            </a:xfrm>
            <a:prstGeom prst="rect">
              <a:avLst/>
            </a:prstGeom>
            <a:solidFill>
              <a:srgbClr val="004153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2000" dirty="0">
                  <a:solidFill>
                    <a:srgbClr val="FFFFFF"/>
                  </a:solidFill>
                  <a:latin typeface="Microsoft Sans Serif" pitchFamily="-65" charset="0"/>
                  <a:cs typeface="Arial" charset="0"/>
                </a:rPr>
                <a:t>GridWise</a:t>
              </a:r>
              <a:r>
                <a:rPr lang="en-US" sz="1400" baseline="40000" dirty="0">
                  <a:solidFill>
                    <a:srgbClr val="FFFFFF"/>
                  </a:solidFill>
                  <a:latin typeface="Microsoft Sans Serif" pitchFamily="-65" charset="0"/>
                  <a:cs typeface="Arial" charset="0"/>
                </a:rPr>
                <a:t>®</a:t>
              </a:r>
              <a:r>
                <a:rPr lang="en-US" sz="2000" dirty="0">
                  <a:solidFill>
                    <a:srgbClr val="000000"/>
                  </a:solidFill>
                  <a:latin typeface="Microsoft Sans Serif" pitchFamily="-65" charset="0"/>
                  <a:cs typeface="Arial" charset="0"/>
                </a:rPr>
                <a:t> </a:t>
              </a:r>
              <a:r>
                <a:rPr lang="en-US" sz="2000" dirty="0">
                  <a:solidFill>
                    <a:srgbClr val="F8E1A7"/>
                  </a:solidFill>
                  <a:latin typeface="Microsoft Sans Serif" pitchFamily="-65" charset="0"/>
                  <a:cs typeface="Arial" charset="0"/>
                </a:rPr>
                <a:t>Architecture Council</a:t>
              </a:r>
            </a:p>
          </p:txBody>
        </p:sp>
      </p:grpSp>
      <p:sp>
        <p:nvSpPr>
          <p:cNvPr id="165901" name="Rectangle 13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5902" name="Rectangle 1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="" xmlns:p14="http://schemas.microsoft.com/office/powerpoint/2010/main" val="2981730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2951751798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25365120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511649268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89409447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95870454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52180893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940350463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3823172687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1016680564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793588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91325" y="468313"/>
            <a:ext cx="2109788" cy="5657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68313"/>
            <a:ext cx="6181725" cy="5657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2295147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47765702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54910118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82815593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1714102387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2125" y="1676400"/>
            <a:ext cx="4016375" cy="3575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0" y="1676400"/>
            <a:ext cx="4017963" cy="3575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72226775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22701880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4385679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178285495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3036573840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3742708069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0215707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91325" y="468313"/>
            <a:ext cx="2109788" cy="5657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68313"/>
            <a:ext cx="6181725" cy="5657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74038888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7813" y="460375"/>
            <a:ext cx="2051050" cy="47910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4663" y="460375"/>
            <a:ext cx="6000750" cy="47910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51182249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2DDBF3-6EEB-4103-8F69-2F1D2DC7D525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120968387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E9A128-9333-48DD-B62F-18DE6B005F39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756294593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B4459E-3C2B-4988-B2DB-B52D40458478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4106634464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2125" y="1676400"/>
            <a:ext cx="4016375" cy="3575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0" y="1676400"/>
            <a:ext cx="4017963" cy="3575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9E4744-97CF-42D9-B94B-4A822120EDA0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034408894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414110-7A77-4EEC-95FA-00B0EBD4F764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323173153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9A6DBE-72A7-48DB-8072-5DA4ACD709D4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412167925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22DAC4-4FF2-4219-A0A3-E90AC540A5B7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43243451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7846FE-A74E-41EA-B0E9-442B3BC1A6FF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760120941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30E8A7-0C23-461F-9E58-CF8D0EDED3CC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8114246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573588" y="0"/>
            <a:ext cx="4572000" cy="914400"/>
          </a:xfrm>
          <a:prstGeom prst="rect">
            <a:avLst/>
          </a:prstGeom>
          <a:solidFill>
            <a:srgbClr val="859EC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588" y="0"/>
            <a:ext cx="4572000" cy="914400"/>
          </a:xfrm>
          <a:prstGeom prst="rect">
            <a:avLst/>
          </a:prstGeom>
          <a:solidFill>
            <a:srgbClr val="617CA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6" name="Group 4"/>
          <p:cNvGrpSpPr>
            <a:grpSpLocks/>
          </p:cNvGrpSpPr>
          <p:nvPr/>
        </p:nvGrpSpPr>
        <p:grpSpPr bwMode="auto">
          <a:xfrm>
            <a:off x="-495300" y="1308100"/>
            <a:ext cx="10429875" cy="5908675"/>
            <a:chOff x="-313" y="824"/>
            <a:chExt cx="6570" cy="3722"/>
          </a:xfrm>
        </p:grpSpPr>
        <p:sp>
          <p:nvSpPr>
            <p:cNvPr id="7" name="Rectangle 5"/>
            <p:cNvSpPr>
              <a:spLocks noChangeArrowheads="1"/>
            </p:cNvSpPr>
            <p:nvPr userDrawn="1"/>
          </p:nvSpPr>
          <p:spPr bwMode="hidden">
            <a:xfrm rot="20798144" flipV="1">
              <a:off x="-14" y="1033"/>
              <a:ext cx="1744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 userDrawn="1"/>
          </p:nvSpPr>
          <p:spPr bwMode="hidden">
            <a:xfrm rot="20774366" flipV="1">
              <a:off x="-24" y="1127"/>
              <a:ext cx="2033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 userDrawn="1"/>
          </p:nvSpPr>
          <p:spPr bwMode="hidden">
            <a:xfrm rot="20757421" flipV="1">
              <a:off x="-27" y="1198"/>
              <a:ext cx="2246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 userDrawn="1"/>
          </p:nvSpPr>
          <p:spPr bwMode="hidden">
            <a:xfrm rot="20684206" flipV="1">
              <a:off x="-43" y="1283"/>
              <a:ext cx="2476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 userDrawn="1"/>
          </p:nvSpPr>
          <p:spPr bwMode="hidden">
            <a:xfrm rot="20631226" flipV="1">
              <a:off x="-51" y="1397"/>
              <a:ext cx="2770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 userDrawn="1"/>
          </p:nvSpPr>
          <p:spPr bwMode="hidden">
            <a:xfrm rot="20554235" flipV="1">
              <a:off x="-65" y="1523"/>
              <a:ext cx="3058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 userDrawn="1"/>
          </p:nvSpPr>
          <p:spPr bwMode="hidden">
            <a:xfrm rot="20466593" flipV="1">
              <a:off x="-93" y="1694"/>
              <a:ext cx="3403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 userDrawn="1"/>
          </p:nvSpPr>
          <p:spPr bwMode="hidden">
            <a:xfrm rot="20343219" flipV="1">
              <a:off x="-99" y="1863"/>
              <a:ext cx="3749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 userDrawn="1"/>
          </p:nvSpPr>
          <p:spPr bwMode="hidden">
            <a:xfrm rot="20211065" flipV="1">
              <a:off x="-165" y="2053"/>
              <a:ext cx="4209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 userDrawn="1"/>
          </p:nvSpPr>
          <p:spPr bwMode="hidden">
            <a:xfrm rot="20102912" flipV="1">
              <a:off x="-214" y="2289"/>
              <a:ext cx="4612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 userDrawn="1"/>
          </p:nvSpPr>
          <p:spPr bwMode="hidden">
            <a:xfrm rot="19923405" flipV="1">
              <a:off x="-313" y="2617"/>
              <a:ext cx="5200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18" name="Rectangle 16"/>
            <p:cNvSpPr>
              <a:spLocks noChangeArrowheads="1"/>
            </p:cNvSpPr>
            <p:nvPr userDrawn="1"/>
          </p:nvSpPr>
          <p:spPr bwMode="hidden">
            <a:xfrm rot="19686284" flipV="1">
              <a:off x="9" y="2881"/>
              <a:ext cx="5401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19" name="Rectangle 17"/>
            <p:cNvSpPr>
              <a:spLocks noChangeArrowheads="1"/>
            </p:cNvSpPr>
            <p:nvPr userDrawn="1"/>
          </p:nvSpPr>
          <p:spPr bwMode="hidden">
            <a:xfrm rot="19383534" flipV="1">
              <a:off x="1319" y="2928"/>
              <a:ext cx="4612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20" name="Rectangle 18"/>
            <p:cNvSpPr>
              <a:spLocks noChangeArrowheads="1"/>
            </p:cNvSpPr>
            <p:nvPr userDrawn="1"/>
          </p:nvSpPr>
          <p:spPr bwMode="hidden">
            <a:xfrm rot="18994182" flipV="1">
              <a:off x="2681" y="3071"/>
              <a:ext cx="3576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21" name="Rectangle 19"/>
            <p:cNvSpPr>
              <a:spLocks noChangeArrowheads="1"/>
            </p:cNvSpPr>
            <p:nvPr userDrawn="1"/>
          </p:nvSpPr>
          <p:spPr bwMode="hidden">
            <a:xfrm rot="18603245" flipV="1">
              <a:off x="4054" y="3503"/>
              <a:ext cx="2079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22" name="Rectangle 20"/>
            <p:cNvSpPr>
              <a:spLocks noChangeArrowheads="1"/>
            </p:cNvSpPr>
            <p:nvPr userDrawn="1"/>
          </p:nvSpPr>
          <p:spPr bwMode="hidden">
            <a:xfrm rot="39991575" flipH="1" flipV="1">
              <a:off x="5377" y="4167"/>
              <a:ext cx="501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23" name="Rectangle 21"/>
            <p:cNvSpPr>
              <a:spLocks noChangeArrowheads="1"/>
            </p:cNvSpPr>
            <p:nvPr userDrawn="1"/>
          </p:nvSpPr>
          <p:spPr bwMode="hidden">
            <a:xfrm rot="-20541361">
              <a:off x="-146" y="2360"/>
              <a:ext cx="6046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24" name="Rectangle 22"/>
            <p:cNvSpPr>
              <a:spLocks noChangeArrowheads="1"/>
            </p:cNvSpPr>
            <p:nvPr userDrawn="1"/>
          </p:nvSpPr>
          <p:spPr bwMode="hidden">
            <a:xfrm rot="-20036206">
              <a:off x="-198" y="3396"/>
              <a:ext cx="4142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25" name="Rectangle 23"/>
            <p:cNvSpPr>
              <a:spLocks noChangeArrowheads="1"/>
            </p:cNvSpPr>
            <p:nvPr userDrawn="1"/>
          </p:nvSpPr>
          <p:spPr bwMode="hidden">
            <a:xfrm rot="1732981">
              <a:off x="-165" y="3624"/>
              <a:ext cx="2804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26" name="Rectangle 24"/>
            <p:cNvSpPr>
              <a:spLocks noChangeArrowheads="1"/>
            </p:cNvSpPr>
            <p:nvPr userDrawn="1"/>
          </p:nvSpPr>
          <p:spPr bwMode="hidden">
            <a:xfrm rot="1969083">
              <a:off x="-110" y="3922"/>
              <a:ext cx="1400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27" name="Rectangle 25"/>
            <p:cNvSpPr>
              <a:spLocks noChangeArrowheads="1"/>
            </p:cNvSpPr>
            <p:nvPr userDrawn="1"/>
          </p:nvSpPr>
          <p:spPr bwMode="hidden">
            <a:xfrm rot="-20213826">
              <a:off x="-216" y="3221"/>
              <a:ext cx="5477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 userDrawn="1"/>
          </p:nvSpPr>
          <p:spPr bwMode="hidden">
            <a:xfrm rot="22583969">
              <a:off x="-115" y="2129"/>
              <a:ext cx="6016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 userDrawn="1"/>
          </p:nvSpPr>
          <p:spPr bwMode="hidden">
            <a:xfrm rot="930109" flipV="1">
              <a:off x="80" y="1946"/>
              <a:ext cx="5756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30" name="Rectangle 28"/>
            <p:cNvSpPr>
              <a:spLocks noChangeArrowheads="1"/>
            </p:cNvSpPr>
            <p:nvPr userDrawn="1"/>
          </p:nvSpPr>
          <p:spPr bwMode="hidden">
            <a:xfrm rot="-20731987">
              <a:off x="374" y="1802"/>
              <a:ext cx="5475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31" name="Rectangle 29"/>
            <p:cNvSpPr>
              <a:spLocks noChangeArrowheads="1"/>
            </p:cNvSpPr>
            <p:nvPr userDrawn="1"/>
          </p:nvSpPr>
          <p:spPr bwMode="hidden">
            <a:xfrm rot="-64024402">
              <a:off x="848" y="1582"/>
              <a:ext cx="4976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32" name="Rectangle 30"/>
            <p:cNvSpPr>
              <a:spLocks noChangeArrowheads="1"/>
            </p:cNvSpPr>
            <p:nvPr userDrawn="1"/>
          </p:nvSpPr>
          <p:spPr bwMode="hidden">
            <a:xfrm rot="-42464612">
              <a:off x="1053" y="1476"/>
              <a:ext cx="4759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33" name="Rectangle 31"/>
            <p:cNvSpPr>
              <a:spLocks noChangeArrowheads="1"/>
            </p:cNvSpPr>
            <p:nvPr userDrawn="1"/>
          </p:nvSpPr>
          <p:spPr bwMode="hidden">
            <a:xfrm rot="-20907336">
              <a:off x="1244" y="1377"/>
              <a:ext cx="4557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34" name="Rectangle 32"/>
            <p:cNvSpPr>
              <a:spLocks noChangeArrowheads="1"/>
            </p:cNvSpPr>
            <p:nvPr userDrawn="1"/>
          </p:nvSpPr>
          <p:spPr bwMode="hidden">
            <a:xfrm rot="655690" flipV="1">
              <a:off x="1487" y="1305"/>
              <a:ext cx="4314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35" name="Rectangle 33"/>
            <p:cNvSpPr>
              <a:spLocks noChangeArrowheads="1"/>
            </p:cNvSpPr>
            <p:nvPr userDrawn="1"/>
          </p:nvSpPr>
          <p:spPr bwMode="hidden">
            <a:xfrm rot="636921" flipV="1">
              <a:off x="1650" y="1218"/>
              <a:ext cx="4154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36" name="Rectangle 34"/>
            <p:cNvSpPr>
              <a:spLocks noChangeArrowheads="1"/>
            </p:cNvSpPr>
            <p:nvPr userDrawn="1"/>
          </p:nvSpPr>
          <p:spPr bwMode="hidden">
            <a:xfrm rot="803987" flipV="1">
              <a:off x="611" y="1684"/>
              <a:ext cx="5204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37" name="Rectangle 35"/>
            <p:cNvSpPr>
              <a:spLocks noChangeArrowheads="1"/>
            </p:cNvSpPr>
            <p:nvPr userDrawn="1"/>
          </p:nvSpPr>
          <p:spPr bwMode="hidden">
            <a:xfrm rot="1273217" flipV="1">
              <a:off x="-204" y="2976"/>
              <a:ext cx="6150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38" name="Rectangle 36"/>
            <p:cNvSpPr>
              <a:spLocks noChangeArrowheads="1"/>
            </p:cNvSpPr>
            <p:nvPr userDrawn="1"/>
          </p:nvSpPr>
          <p:spPr bwMode="hidden">
            <a:xfrm rot="1169729" flipV="1">
              <a:off x="-174" y="2663"/>
              <a:ext cx="6104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39" name="Oval 37"/>
            <p:cNvSpPr>
              <a:spLocks noChangeArrowheads="1"/>
            </p:cNvSpPr>
            <p:nvPr/>
          </p:nvSpPr>
          <p:spPr bwMode="hidden">
            <a:xfrm>
              <a:off x="740" y="3359"/>
              <a:ext cx="168" cy="96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Oval 38"/>
            <p:cNvSpPr>
              <a:spLocks noChangeArrowheads="1"/>
            </p:cNvSpPr>
            <p:nvPr/>
          </p:nvSpPr>
          <p:spPr bwMode="hidden">
            <a:xfrm>
              <a:off x="236" y="3074"/>
              <a:ext cx="168" cy="9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Oval 39"/>
            <p:cNvSpPr>
              <a:spLocks noChangeArrowheads="1"/>
            </p:cNvSpPr>
            <p:nvPr/>
          </p:nvSpPr>
          <p:spPr bwMode="hidden">
            <a:xfrm>
              <a:off x="159" y="3652"/>
              <a:ext cx="196" cy="106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Oval 40"/>
            <p:cNvSpPr>
              <a:spLocks noChangeArrowheads="1"/>
            </p:cNvSpPr>
            <p:nvPr/>
          </p:nvSpPr>
          <p:spPr bwMode="hidden">
            <a:xfrm>
              <a:off x="2077" y="2661"/>
              <a:ext cx="156" cy="84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Oval 41"/>
            <p:cNvSpPr>
              <a:spLocks noChangeArrowheads="1"/>
            </p:cNvSpPr>
            <p:nvPr/>
          </p:nvSpPr>
          <p:spPr bwMode="hidden">
            <a:xfrm>
              <a:off x="1223" y="3076"/>
              <a:ext cx="168" cy="9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Oval 42"/>
            <p:cNvSpPr>
              <a:spLocks noChangeArrowheads="1"/>
            </p:cNvSpPr>
            <p:nvPr/>
          </p:nvSpPr>
          <p:spPr bwMode="hidden">
            <a:xfrm>
              <a:off x="1686" y="2857"/>
              <a:ext cx="156" cy="9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Oval 43"/>
            <p:cNvSpPr>
              <a:spLocks noChangeArrowheads="1"/>
            </p:cNvSpPr>
            <p:nvPr/>
          </p:nvSpPr>
          <p:spPr bwMode="hidden">
            <a:xfrm>
              <a:off x="750" y="2839"/>
              <a:ext cx="151" cy="89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Oval 44"/>
            <p:cNvSpPr>
              <a:spLocks noChangeArrowheads="1"/>
            </p:cNvSpPr>
            <p:nvPr/>
          </p:nvSpPr>
          <p:spPr bwMode="hidden">
            <a:xfrm>
              <a:off x="367" y="2656"/>
              <a:ext cx="150" cy="84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Oval 45"/>
            <p:cNvSpPr>
              <a:spLocks noChangeArrowheads="1"/>
            </p:cNvSpPr>
            <p:nvPr/>
          </p:nvSpPr>
          <p:spPr bwMode="hidden">
            <a:xfrm>
              <a:off x="1172" y="2642"/>
              <a:ext cx="156" cy="83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Oval 46"/>
            <p:cNvSpPr>
              <a:spLocks noChangeArrowheads="1"/>
            </p:cNvSpPr>
            <p:nvPr/>
          </p:nvSpPr>
          <p:spPr bwMode="hidden">
            <a:xfrm>
              <a:off x="2401" y="2485"/>
              <a:ext cx="156" cy="83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Oval 47"/>
            <p:cNvSpPr>
              <a:spLocks noChangeArrowheads="1"/>
            </p:cNvSpPr>
            <p:nvPr/>
          </p:nvSpPr>
          <p:spPr bwMode="hidden">
            <a:xfrm>
              <a:off x="1910" y="2314"/>
              <a:ext cx="134" cy="73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Oval 48"/>
            <p:cNvSpPr>
              <a:spLocks noChangeArrowheads="1"/>
            </p:cNvSpPr>
            <p:nvPr/>
          </p:nvSpPr>
          <p:spPr bwMode="hidden">
            <a:xfrm>
              <a:off x="2254" y="2154"/>
              <a:ext cx="134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Oval 49"/>
            <p:cNvSpPr>
              <a:spLocks noChangeArrowheads="1"/>
            </p:cNvSpPr>
            <p:nvPr/>
          </p:nvSpPr>
          <p:spPr bwMode="hidden">
            <a:xfrm>
              <a:off x="2742" y="2305"/>
              <a:ext cx="140" cy="72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Oval 50"/>
            <p:cNvSpPr>
              <a:spLocks noChangeArrowheads="1"/>
            </p:cNvSpPr>
            <p:nvPr/>
          </p:nvSpPr>
          <p:spPr bwMode="hidden">
            <a:xfrm>
              <a:off x="2812" y="1898"/>
              <a:ext cx="129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Oval 51"/>
            <p:cNvSpPr>
              <a:spLocks noChangeArrowheads="1"/>
            </p:cNvSpPr>
            <p:nvPr/>
          </p:nvSpPr>
          <p:spPr bwMode="hidden">
            <a:xfrm>
              <a:off x="3721" y="1792"/>
              <a:ext cx="128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Oval 52"/>
            <p:cNvSpPr>
              <a:spLocks noChangeArrowheads="1"/>
            </p:cNvSpPr>
            <p:nvPr/>
          </p:nvSpPr>
          <p:spPr bwMode="hidden">
            <a:xfrm>
              <a:off x="3528" y="1896"/>
              <a:ext cx="128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Oval 53"/>
            <p:cNvSpPr>
              <a:spLocks noChangeArrowheads="1"/>
            </p:cNvSpPr>
            <p:nvPr/>
          </p:nvSpPr>
          <p:spPr bwMode="hidden">
            <a:xfrm>
              <a:off x="3064" y="1778"/>
              <a:ext cx="128" cy="62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Oval 54"/>
            <p:cNvSpPr>
              <a:spLocks noChangeArrowheads="1"/>
            </p:cNvSpPr>
            <p:nvPr/>
          </p:nvSpPr>
          <p:spPr bwMode="hidden">
            <a:xfrm>
              <a:off x="3277" y="2024"/>
              <a:ext cx="134" cy="73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Oval 55"/>
            <p:cNvSpPr>
              <a:spLocks noChangeArrowheads="1"/>
            </p:cNvSpPr>
            <p:nvPr/>
          </p:nvSpPr>
          <p:spPr bwMode="hidden">
            <a:xfrm>
              <a:off x="3027" y="2160"/>
              <a:ext cx="133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Oval 56"/>
            <p:cNvSpPr>
              <a:spLocks noChangeArrowheads="1"/>
            </p:cNvSpPr>
            <p:nvPr/>
          </p:nvSpPr>
          <p:spPr bwMode="hidden">
            <a:xfrm>
              <a:off x="1569" y="2453"/>
              <a:ext cx="150" cy="9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Oval 57"/>
            <p:cNvSpPr>
              <a:spLocks noChangeArrowheads="1"/>
            </p:cNvSpPr>
            <p:nvPr/>
          </p:nvSpPr>
          <p:spPr bwMode="hidden">
            <a:xfrm>
              <a:off x="1863" y="2028"/>
              <a:ext cx="139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Oval 58"/>
            <p:cNvSpPr>
              <a:spLocks noChangeArrowheads="1"/>
            </p:cNvSpPr>
            <p:nvPr/>
          </p:nvSpPr>
          <p:spPr bwMode="hidden">
            <a:xfrm>
              <a:off x="1513" y="2175"/>
              <a:ext cx="139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Oval 59"/>
            <p:cNvSpPr>
              <a:spLocks noChangeArrowheads="1"/>
            </p:cNvSpPr>
            <p:nvPr/>
          </p:nvSpPr>
          <p:spPr bwMode="hidden">
            <a:xfrm>
              <a:off x="1191" y="2311"/>
              <a:ext cx="134" cy="72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Oval 60"/>
            <p:cNvSpPr>
              <a:spLocks noChangeArrowheads="1"/>
            </p:cNvSpPr>
            <p:nvPr/>
          </p:nvSpPr>
          <p:spPr bwMode="hidden">
            <a:xfrm>
              <a:off x="1154" y="2047"/>
              <a:ext cx="134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Oval 61"/>
            <p:cNvSpPr>
              <a:spLocks noChangeArrowheads="1"/>
            </p:cNvSpPr>
            <p:nvPr/>
          </p:nvSpPr>
          <p:spPr bwMode="hidden">
            <a:xfrm>
              <a:off x="1142" y="1803"/>
              <a:ext cx="128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Oval 62"/>
            <p:cNvSpPr>
              <a:spLocks noChangeArrowheads="1"/>
            </p:cNvSpPr>
            <p:nvPr/>
          </p:nvSpPr>
          <p:spPr bwMode="hidden">
            <a:xfrm>
              <a:off x="1500" y="1912"/>
              <a:ext cx="128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Oval 63"/>
            <p:cNvSpPr>
              <a:spLocks noChangeArrowheads="1"/>
            </p:cNvSpPr>
            <p:nvPr/>
          </p:nvSpPr>
          <p:spPr bwMode="hidden">
            <a:xfrm>
              <a:off x="1804" y="1801"/>
              <a:ext cx="128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Oval 64"/>
            <p:cNvSpPr>
              <a:spLocks noChangeArrowheads="1"/>
            </p:cNvSpPr>
            <p:nvPr/>
          </p:nvSpPr>
          <p:spPr bwMode="hidden">
            <a:xfrm>
              <a:off x="2159" y="1905"/>
              <a:ext cx="128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Oval 65"/>
            <p:cNvSpPr>
              <a:spLocks noChangeArrowheads="1"/>
            </p:cNvSpPr>
            <p:nvPr/>
          </p:nvSpPr>
          <p:spPr bwMode="hidden">
            <a:xfrm>
              <a:off x="2432" y="1787"/>
              <a:ext cx="128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Oval 66"/>
            <p:cNvSpPr>
              <a:spLocks noChangeArrowheads="1"/>
            </p:cNvSpPr>
            <p:nvPr/>
          </p:nvSpPr>
          <p:spPr bwMode="hidden">
            <a:xfrm>
              <a:off x="470" y="2032"/>
              <a:ext cx="134" cy="73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Oval 67"/>
            <p:cNvSpPr>
              <a:spLocks noChangeArrowheads="1"/>
            </p:cNvSpPr>
            <p:nvPr/>
          </p:nvSpPr>
          <p:spPr bwMode="hidden">
            <a:xfrm>
              <a:off x="68" y="2166"/>
              <a:ext cx="134" cy="73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Oval 68"/>
            <p:cNvSpPr>
              <a:spLocks noChangeArrowheads="1"/>
            </p:cNvSpPr>
            <p:nvPr/>
          </p:nvSpPr>
          <p:spPr bwMode="hidden">
            <a:xfrm>
              <a:off x="798" y="1916"/>
              <a:ext cx="128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Oval 69"/>
            <p:cNvSpPr>
              <a:spLocks noChangeArrowheads="1"/>
            </p:cNvSpPr>
            <p:nvPr/>
          </p:nvSpPr>
          <p:spPr bwMode="hidden">
            <a:xfrm>
              <a:off x="455" y="1797"/>
              <a:ext cx="128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Oval 70"/>
            <p:cNvSpPr>
              <a:spLocks noChangeArrowheads="1"/>
            </p:cNvSpPr>
            <p:nvPr/>
          </p:nvSpPr>
          <p:spPr bwMode="hidden">
            <a:xfrm>
              <a:off x="113" y="1901"/>
              <a:ext cx="128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Oval 71"/>
            <p:cNvSpPr>
              <a:spLocks noChangeArrowheads="1"/>
            </p:cNvSpPr>
            <p:nvPr/>
          </p:nvSpPr>
          <p:spPr bwMode="hidden">
            <a:xfrm>
              <a:off x="432" y="2323"/>
              <a:ext cx="139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Oval 72"/>
            <p:cNvSpPr>
              <a:spLocks noChangeArrowheads="1"/>
            </p:cNvSpPr>
            <p:nvPr/>
          </p:nvSpPr>
          <p:spPr bwMode="hidden">
            <a:xfrm>
              <a:off x="814" y="2178"/>
              <a:ext cx="134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Oval 73"/>
            <p:cNvSpPr>
              <a:spLocks noChangeArrowheads="1"/>
            </p:cNvSpPr>
            <p:nvPr/>
          </p:nvSpPr>
          <p:spPr bwMode="hidden">
            <a:xfrm>
              <a:off x="789" y="2472"/>
              <a:ext cx="156" cy="89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Oval 74"/>
            <p:cNvSpPr>
              <a:spLocks noChangeArrowheads="1"/>
            </p:cNvSpPr>
            <p:nvPr/>
          </p:nvSpPr>
          <p:spPr bwMode="hidden">
            <a:xfrm>
              <a:off x="2544" y="2015"/>
              <a:ext cx="140" cy="72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Oval 75"/>
            <p:cNvSpPr>
              <a:spLocks noChangeArrowheads="1"/>
            </p:cNvSpPr>
            <p:nvPr/>
          </p:nvSpPr>
          <p:spPr bwMode="hidden">
            <a:xfrm>
              <a:off x="1457" y="1700"/>
              <a:ext cx="123" cy="5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Oval 76"/>
            <p:cNvSpPr>
              <a:spLocks noChangeArrowheads="1"/>
            </p:cNvSpPr>
            <p:nvPr/>
          </p:nvSpPr>
          <p:spPr bwMode="hidden">
            <a:xfrm>
              <a:off x="1747" y="1599"/>
              <a:ext cx="123" cy="5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Oval 77"/>
            <p:cNvSpPr>
              <a:spLocks noChangeArrowheads="1"/>
            </p:cNvSpPr>
            <p:nvPr/>
          </p:nvSpPr>
          <p:spPr bwMode="hidden">
            <a:xfrm>
              <a:off x="1385" y="1506"/>
              <a:ext cx="123" cy="5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Oval 78"/>
            <p:cNvSpPr>
              <a:spLocks noChangeArrowheads="1"/>
            </p:cNvSpPr>
            <p:nvPr/>
          </p:nvSpPr>
          <p:spPr bwMode="hidden">
            <a:xfrm>
              <a:off x="1093" y="1595"/>
              <a:ext cx="123" cy="5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Oval 79"/>
            <p:cNvSpPr>
              <a:spLocks noChangeArrowheads="1"/>
            </p:cNvSpPr>
            <p:nvPr/>
          </p:nvSpPr>
          <p:spPr bwMode="hidden">
            <a:xfrm>
              <a:off x="792" y="1690"/>
              <a:ext cx="124" cy="5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Oval 80"/>
            <p:cNvSpPr>
              <a:spLocks noChangeArrowheads="1"/>
            </p:cNvSpPr>
            <p:nvPr/>
          </p:nvSpPr>
          <p:spPr bwMode="hidden">
            <a:xfrm>
              <a:off x="2011" y="1512"/>
              <a:ext cx="123" cy="5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Oval 81"/>
            <p:cNvSpPr>
              <a:spLocks noChangeArrowheads="1"/>
            </p:cNvSpPr>
            <p:nvPr/>
          </p:nvSpPr>
          <p:spPr bwMode="hidden">
            <a:xfrm>
              <a:off x="2087" y="1696"/>
              <a:ext cx="123" cy="5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Oval 82"/>
            <p:cNvSpPr>
              <a:spLocks noChangeArrowheads="1"/>
            </p:cNvSpPr>
            <p:nvPr/>
          </p:nvSpPr>
          <p:spPr bwMode="hidden">
            <a:xfrm>
              <a:off x="2345" y="1601"/>
              <a:ext cx="123" cy="5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Oval 83"/>
            <p:cNvSpPr>
              <a:spLocks noChangeArrowheads="1"/>
            </p:cNvSpPr>
            <p:nvPr/>
          </p:nvSpPr>
          <p:spPr bwMode="hidden">
            <a:xfrm>
              <a:off x="2684" y="1686"/>
              <a:ext cx="123" cy="5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Oval 84"/>
            <p:cNvSpPr>
              <a:spLocks noChangeArrowheads="1"/>
            </p:cNvSpPr>
            <p:nvPr/>
          </p:nvSpPr>
          <p:spPr bwMode="hidden">
            <a:xfrm>
              <a:off x="806" y="1512"/>
              <a:ext cx="123" cy="5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Oval 85"/>
            <p:cNvSpPr>
              <a:spLocks noChangeArrowheads="1"/>
            </p:cNvSpPr>
            <p:nvPr/>
          </p:nvSpPr>
          <p:spPr bwMode="hidden">
            <a:xfrm>
              <a:off x="495" y="1597"/>
              <a:ext cx="123" cy="5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Oval 86"/>
            <p:cNvSpPr>
              <a:spLocks noChangeArrowheads="1"/>
            </p:cNvSpPr>
            <p:nvPr/>
          </p:nvSpPr>
          <p:spPr bwMode="hidden">
            <a:xfrm>
              <a:off x="228" y="1508"/>
              <a:ext cx="123" cy="5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Oval 87"/>
            <p:cNvSpPr>
              <a:spLocks noChangeArrowheads="1"/>
            </p:cNvSpPr>
            <p:nvPr/>
          </p:nvSpPr>
          <p:spPr bwMode="hidden">
            <a:xfrm>
              <a:off x="157" y="1698"/>
              <a:ext cx="123" cy="5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Oval 88"/>
            <p:cNvSpPr>
              <a:spLocks noChangeArrowheads="1"/>
            </p:cNvSpPr>
            <p:nvPr/>
          </p:nvSpPr>
          <p:spPr bwMode="hidden">
            <a:xfrm>
              <a:off x="2887" y="1595"/>
              <a:ext cx="124" cy="5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Oval 89"/>
            <p:cNvSpPr>
              <a:spLocks noChangeArrowheads="1"/>
            </p:cNvSpPr>
            <p:nvPr/>
          </p:nvSpPr>
          <p:spPr bwMode="hidden">
            <a:xfrm>
              <a:off x="3079" y="1511"/>
              <a:ext cx="124" cy="5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Oval 90"/>
            <p:cNvSpPr>
              <a:spLocks noChangeArrowheads="1"/>
            </p:cNvSpPr>
            <p:nvPr/>
          </p:nvSpPr>
          <p:spPr bwMode="hidden">
            <a:xfrm>
              <a:off x="3270" y="1688"/>
              <a:ext cx="124" cy="5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Oval 91"/>
            <p:cNvSpPr>
              <a:spLocks noChangeArrowheads="1"/>
            </p:cNvSpPr>
            <p:nvPr/>
          </p:nvSpPr>
          <p:spPr bwMode="hidden">
            <a:xfrm>
              <a:off x="3453" y="1599"/>
              <a:ext cx="123" cy="5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Oval 92"/>
            <p:cNvSpPr>
              <a:spLocks noChangeArrowheads="1"/>
            </p:cNvSpPr>
            <p:nvPr/>
          </p:nvSpPr>
          <p:spPr bwMode="hidden">
            <a:xfrm>
              <a:off x="3651" y="1506"/>
              <a:ext cx="123" cy="5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Oval 93"/>
            <p:cNvSpPr>
              <a:spLocks noChangeArrowheads="1"/>
            </p:cNvSpPr>
            <p:nvPr/>
          </p:nvSpPr>
          <p:spPr bwMode="hidden">
            <a:xfrm>
              <a:off x="4251" y="1513"/>
              <a:ext cx="124" cy="5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Oval 94"/>
            <p:cNvSpPr>
              <a:spLocks noChangeArrowheads="1"/>
            </p:cNvSpPr>
            <p:nvPr/>
          </p:nvSpPr>
          <p:spPr bwMode="hidden">
            <a:xfrm>
              <a:off x="3901" y="1701"/>
              <a:ext cx="128" cy="5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Oval 95"/>
            <p:cNvSpPr>
              <a:spLocks noChangeArrowheads="1"/>
            </p:cNvSpPr>
            <p:nvPr/>
          </p:nvSpPr>
          <p:spPr bwMode="hidden">
            <a:xfrm>
              <a:off x="4086" y="1608"/>
              <a:ext cx="128" cy="5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Oval 96"/>
            <p:cNvSpPr>
              <a:spLocks noChangeArrowheads="1"/>
            </p:cNvSpPr>
            <p:nvPr/>
          </p:nvSpPr>
          <p:spPr bwMode="hidden">
            <a:xfrm>
              <a:off x="1282" y="3653"/>
              <a:ext cx="196" cy="11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9" name="Oval 97"/>
            <p:cNvSpPr>
              <a:spLocks noChangeArrowheads="1"/>
            </p:cNvSpPr>
            <p:nvPr/>
          </p:nvSpPr>
          <p:spPr bwMode="hidden">
            <a:xfrm>
              <a:off x="707" y="4014"/>
              <a:ext cx="191" cy="112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0" name="Oval 98"/>
            <p:cNvSpPr>
              <a:spLocks noChangeArrowheads="1"/>
            </p:cNvSpPr>
            <p:nvPr/>
          </p:nvSpPr>
          <p:spPr bwMode="hidden">
            <a:xfrm>
              <a:off x="2229" y="3090"/>
              <a:ext cx="168" cy="9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1" name="Oval 99"/>
            <p:cNvSpPr>
              <a:spLocks noChangeArrowheads="1"/>
            </p:cNvSpPr>
            <p:nvPr/>
          </p:nvSpPr>
          <p:spPr bwMode="hidden">
            <a:xfrm>
              <a:off x="2604" y="2867"/>
              <a:ext cx="156" cy="89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" name="Oval 100"/>
            <p:cNvSpPr>
              <a:spLocks noChangeArrowheads="1"/>
            </p:cNvSpPr>
            <p:nvPr/>
          </p:nvSpPr>
          <p:spPr bwMode="hidden">
            <a:xfrm>
              <a:off x="2907" y="2668"/>
              <a:ext cx="156" cy="84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Oval 101"/>
            <p:cNvSpPr>
              <a:spLocks noChangeArrowheads="1"/>
            </p:cNvSpPr>
            <p:nvPr/>
          </p:nvSpPr>
          <p:spPr bwMode="hidden">
            <a:xfrm>
              <a:off x="3248" y="2454"/>
              <a:ext cx="150" cy="9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4" name="Oval 102"/>
            <p:cNvSpPr>
              <a:spLocks noChangeArrowheads="1"/>
            </p:cNvSpPr>
            <p:nvPr/>
          </p:nvSpPr>
          <p:spPr bwMode="hidden">
            <a:xfrm>
              <a:off x="1801" y="3360"/>
              <a:ext cx="168" cy="9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5" name="Oval 103"/>
            <p:cNvSpPr>
              <a:spLocks noChangeArrowheads="1"/>
            </p:cNvSpPr>
            <p:nvPr/>
          </p:nvSpPr>
          <p:spPr bwMode="hidden">
            <a:xfrm>
              <a:off x="3512" y="2302"/>
              <a:ext cx="134" cy="73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Oval 104"/>
            <p:cNvSpPr>
              <a:spLocks noChangeArrowheads="1"/>
            </p:cNvSpPr>
            <p:nvPr/>
          </p:nvSpPr>
          <p:spPr bwMode="hidden">
            <a:xfrm>
              <a:off x="3980" y="2014"/>
              <a:ext cx="134" cy="72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Oval 105"/>
            <p:cNvSpPr>
              <a:spLocks noChangeArrowheads="1"/>
            </p:cNvSpPr>
            <p:nvPr/>
          </p:nvSpPr>
          <p:spPr bwMode="hidden">
            <a:xfrm>
              <a:off x="3753" y="2158"/>
              <a:ext cx="134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Oval 106"/>
            <p:cNvSpPr>
              <a:spLocks noChangeArrowheads="1"/>
            </p:cNvSpPr>
            <p:nvPr/>
          </p:nvSpPr>
          <p:spPr bwMode="hidden">
            <a:xfrm>
              <a:off x="4176" y="1898"/>
              <a:ext cx="128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9" name="Oval 107"/>
            <p:cNvSpPr>
              <a:spLocks noChangeArrowheads="1"/>
            </p:cNvSpPr>
            <p:nvPr/>
          </p:nvSpPr>
          <p:spPr bwMode="hidden">
            <a:xfrm>
              <a:off x="4338" y="1797"/>
              <a:ext cx="129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0" name="Oval 108"/>
            <p:cNvSpPr>
              <a:spLocks noChangeArrowheads="1"/>
            </p:cNvSpPr>
            <p:nvPr/>
          </p:nvSpPr>
          <p:spPr bwMode="hidden">
            <a:xfrm>
              <a:off x="4505" y="1700"/>
              <a:ext cx="124" cy="5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Oval 109"/>
            <p:cNvSpPr>
              <a:spLocks noChangeArrowheads="1"/>
            </p:cNvSpPr>
            <p:nvPr/>
          </p:nvSpPr>
          <p:spPr bwMode="hidden">
            <a:xfrm>
              <a:off x="4661" y="1603"/>
              <a:ext cx="123" cy="5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Oval 110"/>
            <p:cNvSpPr>
              <a:spLocks noChangeArrowheads="1"/>
            </p:cNvSpPr>
            <p:nvPr/>
          </p:nvSpPr>
          <p:spPr bwMode="hidden">
            <a:xfrm>
              <a:off x="4803" y="1512"/>
              <a:ext cx="128" cy="5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Oval 111"/>
            <p:cNvSpPr>
              <a:spLocks noChangeArrowheads="1"/>
            </p:cNvSpPr>
            <p:nvPr/>
          </p:nvSpPr>
          <p:spPr bwMode="hidden">
            <a:xfrm>
              <a:off x="4930" y="1431"/>
              <a:ext cx="111" cy="5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4" name="Oval 112"/>
            <p:cNvSpPr>
              <a:spLocks noChangeArrowheads="1"/>
            </p:cNvSpPr>
            <p:nvPr/>
          </p:nvSpPr>
          <p:spPr bwMode="hidden">
            <a:xfrm>
              <a:off x="3835" y="1430"/>
              <a:ext cx="112" cy="5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5" name="Oval 113"/>
            <p:cNvSpPr>
              <a:spLocks noChangeArrowheads="1"/>
            </p:cNvSpPr>
            <p:nvPr/>
          </p:nvSpPr>
          <p:spPr bwMode="hidden">
            <a:xfrm>
              <a:off x="3286" y="1430"/>
              <a:ext cx="112" cy="5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6" name="Oval 114"/>
            <p:cNvSpPr>
              <a:spLocks noChangeArrowheads="1"/>
            </p:cNvSpPr>
            <p:nvPr/>
          </p:nvSpPr>
          <p:spPr bwMode="hidden">
            <a:xfrm>
              <a:off x="2972" y="1366"/>
              <a:ext cx="111" cy="5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Oval 115"/>
            <p:cNvSpPr>
              <a:spLocks noChangeArrowheads="1"/>
            </p:cNvSpPr>
            <p:nvPr/>
          </p:nvSpPr>
          <p:spPr bwMode="hidden">
            <a:xfrm>
              <a:off x="3152" y="1292"/>
              <a:ext cx="112" cy="5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8" name="Oval 116"/>
            <p:cNvSpPr>
              <a:spLocks noChangeArrowheads="1"/>
            </p:cNvSpPr>
            <p:nvPr/>
          </p:nvSpPr>
          <p:spPr bwMode="hidden">
            <a:xfrm>
              <a:off x="3020" y="1170"/>
              <a:ext cx="112" cy="5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9" name="Oval 117"/>
            <p:cNvSpPr>
              <a:spLocks noChangeArrowheads="1"/>
            </p:cNvSpPr>
            <p:nvPr/>
          </p:nvSpPr>
          <p:spPr bwMode="hidden">
            <a:xfrm>
              <a:off x="2443" y="1368"/>
              <a:ext cx="112" cy="5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0" name="Oval 118"/>
            <p:cNvSpPr>
              <a:spLocks noChangeArrowheads="1"/>
            </p:cNvSpPr>
            <p:nvPr/>
          </p:nvSpPr>
          <p:spPr bwMode="hidden">
            <a:xfrm>
              <a:off x="2301" y="1220"/>
              <a:ext cx="112" cy="5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1" name="Oval 119"/>
            <p:cNvSpPr>
              <a:spLocks noChangeArrowheads="1"/>
            </p:cNvSpPr>
            <p:nvPr/>
          </p:nvSpPr>
          <p:spPr bwMode="hidden">
            <a:xfrm>
              <a:off x="2095" y="1284"/>
              <a:ext cx="112" cy="5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2" name="Oval 120"/>
            <p:cNvSpPr>
              <a:spLocks noChangeArrowheads="1"/>
            </p:cNvSpPr>
            <p:nvPr/>
          </p:nvSpPr>
          <p:spPr bwMode="hidden">
            <a:xfrm>
              <a:off x="2228" y="1442"/>
              <a:ext cx="111" cy="5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" name="Oval 121"/>
            <p:cNvSpPr>
              <a:spLocks noChangeArrowheads="1"/>
            </p:cNvSpPr>
            <p:nvPr/>
          </p:nvSpPr>
          <p:spPr bwMode="hidden">
            <a:xfrm>
              <a:off x="1109" y="1424"/>
              <a:ext cx="112" cy="5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4" name="Oval 122"/>
            <p:cNvSpPr>
              <a:spLocks noChangeArrowheads="1"/>
            </p:cNvSpPr>
            <p:nvPr/>
          </p:nvSpPr>
          <p:spPr bwMode="hidden">
            <a:xfrm>
              <a:off x="611" y="1284"/>
              <a:ext cx="111" cy="5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5" name="Oval 123"/>
            <p:cNvSpPr>
              <a:spLocks noChangeArrowheads="1"/>
            </p:cNvSpPr>
            <p:nvPr/>
          </p:nvSpPr>
          <p:spPr bwMode="hidden">
            <a:xfrm>
              <a:off x="305" y="1358"/>
              <a:ext cx="111" cy="5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6" name="Oval 124"/>
            <p:cNvSpPr>
              <a:spLocks noChangeArrowheads="1"/>
            </p:cNvSpPr>
            <p:nvPr/>
          </p:nvSpPr>
          <p:spPr bwMode="hidden">
            <a:xfrm>
              <a:off x="156" y="1154"/>
              <a:ext cx="112" cy="5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7" name="Oval 125"/>
            <p:cNvSpPr>
              <a:spLocks noChangeArrowheads="1"/>
            </p:cNvSpPr>
            <p:nvPr/>
          </p:nvSpPr>
          <p:spPr bwMode="hidden">
            <a:xfrm>
              <a:off x="4538" y="1365"/>
              <a:ext cx="106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8" name="Oval 126"/>
            <p:cNvSpPr>
              <a:spLocks noChangeArrowheads="1"/>
            </p:cNvSpPr>
            <p:nvPr/>
          </p:nvSpPr>
          <p:spPr bwMode="hidden">
            <a:xfrm>
              <a:off x="4407" y="1440"/>
              <a:ext cx="105" cy="44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9" name="Oval 127"/>
            <p:cNvSpPr>
              <a:spLocks noChangeArrowheads="1"/>
            </p:cNvSpPr>
            <p:nvPr/>
          </p:nvSpPr>
          <p:spPr bwMode="hidden">
            <a:xfrm>
              <a:off x="3992" y="1356"/>
              <a:ext cx="106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0" name="Oval 128"/>
            <p:cNvSpPr>
              <a:spLocks noChangeArrowheads="1"/>
            </p:cNvSpPr>
            <p:nvPr/>
          </p:nvSpPr>
          <p:spPr bwMode="hidden">
            <a:xfrm>
              <a:off x="3466" y="1356"/>
              <a:ext cx="106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1" name="Oval 129"/>
            <p:cNvSpPr>
              <a:spLocks noChangeArrowheads="1"/>
            </p:cNvSpPr>
            <p:nvPr/>
          </p:nvSpPr>
          <p:spPr bwMode="hidden">
            <a:xfrm>
              <a:off x="2852" y="1228"/>
              <a:ext cx="106" cy="44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2" name="Oval 130"/>
            <p:cNvSpPr>
              <a:spLocks noChangeArrowheads="1"/>
            </p:cNvSpPr>
            <p:nvPr/>
          </p:nvSpPr>
          <p:spPr bwMode="hidden">
            <a:xfrm>
              <a:off x="2678" y="1109"/>
              <a:ext cx="106" cy="44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" name="Oval 131"/>
            <p:cNvSpPr>
              <a:spLocks noChangeArrowheads="1"/>
            </p:cNvSpPr>
            <p:nvPr/>
          </p:nvSpPr>
          <p:spPr bwMode="hidden">
            <a:xfrm>
              <a:off x="2859" y="1045"/>
              <a:ext cx="106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" name="Oval 132"/>
            <p:cNvSpPr>
              <a:spLocks noChangeArrowheads="1"/>
            </p:cNvSpPr>
            <p:nvPr/>
          </p:nvSpPr>
          <p:spPr bwMode="hidden">
            <a:xfrm>
              <a:off x="1942" y="1040"/>
              <a:ext cx="106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5" name="Oval 133"/>
            <p:cNvSpPr>
              <a:spLocks noChangeArrowheads="1"/>
            </p:cNvSpPr>
            <p:nvPr/>
          </p:nvSpPr>
          <p:spPr bwMode="hidden">
            <a:xfrm>
              <a:off x="1088" y="1277"/>
              <a:ext cx="106" cy="44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6" name="Oval 134"/>
            <p:cNvSpPr>
              <a:spLocks noChangeArrowheads="1"/>
            </p:cNvSpPr>
            <p:nvPr/>
          </p:nvSpPr>
          <p:spPr bwMode="hidden">
            <a:xfrm>
              <a:off x="827" y="1350"/>
              <a:ext cx="106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7" name="Oval 135"/>
            <p:cNvSpPr>
              <a:spLocks noChangeArrowheads="1"/>
            </p:cNvSpPr>
            <p:nvPr/>
          </p:nvSpPr>
          <p:spPr bwMode="hidden">
            <a:xfrm>
              <a:off x="537" y="1428"/>
              <a:ext cx="106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Oval 136"/>
            <p:cNvSpPr>
              <a:spLocks noChangeArrowheads="1"/>
            </p:cNvSpPr>
            <p:nvPr/>
          </p:nvSpPr>
          <p:spPr bwMode="hidden">
            <a:xfrm>
              <a:off x="635" y="1060"/>
              <a:ext cx="106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9" name="Oval 137"/>
            <p:cNvSpPr>
              <a:spLocks noChangeArrowheads="1"/>
            </p:cNvSpPr>
            <p:nvPr/>
          </p:nvSpPr>
          <p:spPr bwMode="hidden">
            <a:xfrm>
              <a:off x="1540" y="1050"/>
              <a:ext cx="106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0" name="Oval 138"/>
            <p:cNvSpPr>
              <a:spLocks noChangeArrowheads="1"/>
            </p:cNvSpPr>
            <p:nvPr/>
          </p:nvSpPr>
          <p:spPr bwMode="hidden">
            <a:xfrm>
              <a:off x="1120" y="1063"/>
              <a:ext cx="105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1" name="Oval 139"/>
            <p:cNvSpPr>
              <a:spLocks noChangeArrowheads="1"/>
            </p:cNvSpPr>
            <p:nvPr/>
          </p:nvSpPr>
          <p:spPr bwMode="hidden">
            <a:xfrm>
              <a:off x="4131" y="1284"/>
              <a:ext cx="111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2" name="Oval 140"/>
            <p:cNvSpPr>
              <a:spLocks noChangeArrowheads="1"/>
            </p:cNvSpPr>
            <p:nvPr/>
          </p:nvSpPr>
          <p:spPr bwMode="hidden">
            <a:xfrm>
              <a:off x="3477" y="1163"/>
              <a:ext cx="112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" name="Oval 141"/>
            <p:cNvSpPr>
              <a:spLocks noChangeArrowheads="1"/>
            </p:cNvSpPr>
            <p:nvPr/>
          </p:nvSpPr>
          <p:spPr bwMode="hidden">
            <a:xfrm>
              <a:off x="3315" y="1229"/>
              <a:ext cx="112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" name="Oval 142"/>
            <p:cNvSpPr>
              <a:spLocks noChangeArrowheads="1"/>
            </p:cNvSpPr>
            <p:nvPr/>
          </p:nvSpPr>
          <p:spPr bwMode="hidden">
            <a:xfrm>
              <a:off x="3174" y="1112"/>
              <a:ext cx="112" cy="44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" name="Oval 143"/>
            <p:cNvSpPr>
              <a:spLocks noChangeArrowheads="1"/>
            </p:cNvSpPr>
            <p:nvPr/>
          </p:nvSpPr>
          <p:spPr bwMode="hidden">
            <a:xfrm>
              <a:off x="2396" y="1051"/>
              <a:ext cx="112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" name="Oval 144"/>
            <p:cNvSpPr>
              <a:spLocks noChangeArrowheads="1"/>
            </p:cNvSpPr>
            <p:nvPr/>
          </p:nvSpPr>
          <p:spPr bwMode="hidden">
            <a:xfrm>
              <a:off x="2769" y="1446"/>
              <a:ext cx="111" cy="44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Oval 145"/>
            <p:cNvSpPr>
              <a:spLocks noChangeArrowheads="1"/>
            </p:cNvSpPr>
            <p:nvPr/>
          </p:nvSpPr>
          <p:spPr bwMode="hidden">
            <a:xfrm>
              <a:off x="2656" y="1294"/>
              <a:ext cx="112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Oval 146"/>
            <p:cNvSpPr>
              <a:spLocks noChangeArrowheads="1"/>
            </p:cNvSpPr>
            <p:nvPr/>
          </p:nvSpPr>
          <p:spPr bwMode="hidden">
            <a:xfrm>
              <a:off x="2501" y="1159"/>
              <a:ext cx="111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Oval 147"/>
            <p:cNvSpPr>
              <a:spLocks noChangeArrowheads="1"/>
            </p:cNvSpPr>
            <p:nvPr/>
          </p:nvSpPr>
          <p:spPr bwMode="hidden">
            <a:xfrm>
              <a:off x="2222" y="1101"/>
              <a:ext cx="112" cy="44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Oval 148"/>
            <p:cNvSpPr>
              <a:spLocks noChangeArrowheads="1"/>
            </p:cNvSpPr>
            <p:nvPr/>
          </p:nvSpPr>
          <p:spPr bwMode="hidden">
            <a:xfrm>
              <a:off x="2029" y="1162"/>
              <a:ext cx="111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Oval 149"/>
            <p:cNvSpPr>
              <a:spLocks noChangeArrowheads="1"/>
            </p:cNvSpPr>
            <p:nvPr/>
          </p:nvSpPr>
          <p:spPr bwMode="hidden">
            <a:xfrm>
              <a:off x="1875" y="1356"/>
              <a:ext cx="112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Oval 150"/>
            <p:cNvSpPr>
              <a:spLocks noChangeArrowheads="1"/>
            </p:cNvSpPr>
            <p:nvPr/>
          </p:nvSpPr>
          <p:spPr bwMode="hidden">
            <a:xfrm>
              <a:off x="1809" y="1223"/>
              <a:ext cx="111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Oval 151"/>
            <p:cNvSpPr>
              <a:spLocks noChangeArrowheads="1"/>
            </p:cNvSpPr>
            <p:nvPr/>
          </p:nvSpPr>
          <p:spPr bwMode="hidden">
            <a:xfrm>
              <a:off x="1738" y="1098"/>
              <a:ext cx="112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Oval 152"/>
            <p:cNvSpPr>
              <a:spLocks noChangeArrowheads="1"/>
            </p:cNvSpPr>
            <p:nvPr/>
          </p:nvSpPr>
          <p:spPr bwMode="hidden">
            <a:xfrm>
              <a:off x="1583" y="1289"/>
              <a:ext cx="112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Oval 153"/>
            <p:cNvSpPr>
              <a:spLocks noChangeArrowheads="1"/>
            </p:cNvSpPr>
            <p:nvPr/>
          </p:nvSpPr>
          <p:spPr bwMode="hidden">
            <a:xfrm>
              <a:off x="1379" y="1343"/>
              <a:ext cx="112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6" name="Oval 154"/>
            <p:cNvSpPr>
              <a:spLocks noChangeArrowheads="1"/>
            </p:cNvSpPr>
            <p:nvPr/>
          </p:nvSpPr>
          <p:spPr bwMode="hidden">
            <a:xfrm>
              <a:off x="1529" y="1156"/>
              <a:ext cx="112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7" name="Oval 155"/>
            <p:cNvSpPr>
              <a:spLocks noChangeArrowheads="1"/>
            </p:cNvSpPr>
            <p:nvPr/>
          </p:nvSpPr>
          <p:spPr bwMode="hidden">
            <a:xfrm>
              <a:off x="1294" y="1222"/>
              <a:ext cx="112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Oval 156"/>
            <p:cNvSpPr>
              <a:spLocks noChangeArrowheads="1"/>
            </p:cNvSpPr>
            <p:nvPr/>
          </p:nvSpPr>
          <p:spPr bwMode="hidden">
            <a:xfrm>
              <a:off x="1314" y="1112"/>
              <a:ext cx="112" cy="44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Oval 157"/>
            <p:cNvSpPr>
              <a:spLocks noChangeArrowheads="1"/>
            </p:cNvSpPr>
            <p:nvPr/>
          </p:nvSpPr>
          <p:spPr bwMode="hidden">
            <a:xfrm>
              <a:off x="1082" y="1166"/>
              <a:ext cx="111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Oval 158"/>
            <p:cNvSpPr>
              <a:spLocks noChangeArrowheads="1"/>
            </p:cNvSpPr>
            <p:nvPr/>
          </p:nvSpPr>
          <p:spPr bwMode="hidden">
            <a:xfrm>
              <a:off x="877" y="1121"/>
              <a:ext cx="112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Oval 159"/>
            <p:cNvSpPr>
              <a:spLocks noChangeArrowheads="1"/>
            </p:cNvSpPr>
            <p:nvPr/>
          </p:nvSpPr>
          <p:spPr bwMode="hidden">
            <a:xfrm>
              <a:off x="875" y="1216"/>
              <a:ext cx="111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Oval 160"/>
            <p:cNvSpPr>
              <a:spLocks noChangeArrowheads="1"/>
            </p:cNvSpPr>
            <p:nvPr/>
          </p:nvSpPr>
          <p:spPr bwMode="hidden">
            <a:xfrm>
              <a:off x="680" y="1170"/>
              <a:ext cx="112" cy="44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Oval 161"/>
            <p:cNvSpPr>
              <a:spLocks noChangeArrowheads="1"/>
            </p:cNvSpPr>
            <p:nvPr/>
          </p:nvSpPr>
          <p:spPr bwMode="hidden">
            <a:xfrm>
              <a:off x="411" y="1232"/>
              <a:ext cx="111" cy="44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Oval 162"/>
            <p:cNvSpPr>
              <a:spLocks noChangeArrowheads="1"/>
            </p:cNvSpPr>
            <p:nvPr/>
          </p:nvSpPr>
          <p:spPr bwMode="hidden">
            <a:xfrm>
              <a:off x="434" y="1100"/>
              <a:ext cx="112" cy="44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Oval 163"/>
            <p:cNvSpPr>
              <a:spLocks noChangeArrowheads="1"/>
            </p:cNvSpPr>
            <p:nvPr/>
          </p:nvSpPr>
          <p:spPr bwMode="hidden">
            <a:xfrm>
              <a:off x="119" y="1312"/>
              <a:ext cx="111" cy="44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Oval 164"/>
            <p:cNvSpPr>
              <a:spLocks noChangeArrowheads="1"/>
            </p:cNvSpPr>
            <p:nvPr/>
          </p:nvSpPr>
          <p:spPr bwMode="hidden">
            <a:xfrm>
              <a:off x="858" y="1001"/>
              <a:ext cx="101" cy="38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Oval 165"/>
            <p:cNvSpPr>
              <a:spLocks noChangeArrowheads="1"/>
            </p:cNvSpPr>
            <p:nvPr/>
          </p:nvSpPr>
          <p:spPr bwMode="hidden">
            <a:xfrm>
              <a:off x="1341" y="1013"/>
              <a:ext cx="101" cy="39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8" name="Oval 166"/>
            <p:cNvSpPr>
              <a:spLocks noChangeArrowheads="1"/>
            </p:cNvSpPr>
            <p:nvPr/>
          </p:nvSpPr>
          <p:spPr bwMode="hidden">
            <a:xfrm>
              <a:off x="1739" y="1008"/>
              <a:ext cx="101" cy="38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9" name="Oval 167"/>
            <p:cNvSpPr>
              <a:spLocks noChangeArrowheads="1"/>
            </p:cNvSpPr>
            <p:nvPr/>
          </p:nvSpPr>
          <p:spPr bwMode="hidden">
            <a:xfrm>
              <a:off x="2116" y="1001"/>
              <a:ext cx="100" cy="39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0" name="Oval 168"/>
            <p:cNvSpPr>
              <a:spLocks noChangeArrowheads="1"/>
            </p:cNvSpPr>
            <p:nvPr/>
          </p:nvSpPr>
          <p:spPr bwMode="hidden">
            <a:xfrm>
              <a:off x="2320" y="941"/>
              <a:ext cx="101" cy="39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1" name="Oval 169"/>
            <p:cNvSpPr>
              <a:spLocks noChangeArrowheads="1"/>
            </p:cNvSpPr>
            <p:nvPr/>
          </p:nvSpPr>
          <p:spPr bwMode="hidden">
            <a:xfrm>
              <a:off x="2601" y="995"/>
              <a:ext cx="101" cy="39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2" name="Oval 170"/>
            <p:cNvSpPr>
              <a:spLocks noChangeArrowheads="1"/>
            </p:cNvSpPr>
            <p:nvPr/>
          </p:nvSpPr>
          <p:spPr bwMode="hidden">
            <a:xfrm>
              <a:off x="1667" y="1420"/>
              <a:ext cx="106" cy="5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3" name="Oval 171"/>
            <p:cNvSpPr>
              <a:spLocks noChangeArrowheads="1"/>
            </p:cNvSpPr>
            <p:nvPr/>
          </p:nvSpPr>
          <p:spPr bwMode="hidden">
            <a:xfrm>
              <a:off x="2557" y="1516"/>
              <a:ext cx="123" cy="5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4" name="Oval 172"/>
            <p:cNvSpPr>
              <a:spLocks noChangeArrowheads="1"/>
            </p:cNvSpPr>
            <p:nvPr/>
          </p:nvSpPr>
          <p:spPr bwMode="hidden">
            <a:xfrm>
              <a:off x="3619" y="1287"/>
              <a:ext cx="112" cy="5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" name="Oval 173"/>
            <p:cNvSpPr>
              <a:spLocks noChangeArrowheads="1"/>
            </p:cNvSpPr>
            <p:nvPr/>
          </p:nvSpPr>
          <p:spPr bwMode="hidden">
            <a:xfrm>
              <a:off x="3791" y="1212"/>
              <a:ext cx="111" cy="5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" name="Oval 174"/>
            <p:cNvSpPr>
              <a:spLocks noChangeArrowheads="1"/>
            </p:cNvSpPr>
            <p:nvPr/>
          </p:nvSpPr>
          <p:spPr bwMode="hidden">
            <a:xfrm>
              <a:off x="2134" y="908"/>
              <a:ext cx="79" cy="34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7" name="Oval 175"/>
            <p:cNvSpPr>
              <a:spLocks noChangeArrowheads="1"/>
            </p:cNvSpPr>
            <p:nvPr/>
          </p:nvSpPr>
          <p:spPr bwMode="hidden">
            <a:xfrm>
              <a:off x="1264" y="908"/>
              <a:ext cx="79" cy="34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8" name="Oval 176"/>
            <p:cNvSpPr>
              <a:spLocks noChangeArrowheads="1"/>
            </p:cNvSpPr>
            <p:nvPr/>
          </p:nvSpPr>
          <p:spPr bwMode="hidden">
            <a:xfrm>
              <a:off x="1471" y="869"/>
              <a:ext cx="79" cy="34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Oval 177"/>
            <p:cNvSpPr>
              <a:spLocks noChangeArrowheads="1"/>
            </p:cNvSpPr>
            <p:nvPr/>
          </p:nvSpPr>
          <p:spPr bwMode="hidden">
            <a:xfrm>
              <a:off x="1650" y="824"/>
              <a:ext cx="83" cy="34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0" name="Oval 178"/>
            <p:cNvSpPr>
              <a:spLocks noChangeArrowheads="1"/>
            </p:cNvSpPr>
            <p:nvPr/>
          </p:nvSpPr>
          <p:spPr bwMode="hidden">
            <a:xfrm>
              <a:off x="1918" y="869"/>
              <a:ext cx="84" cy="34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Oval 179"/>
            <p:cNvSpPr>
              <a:spLocks noChangeArrowheads="1"/>
            </p:cNvSpPr>
            <p:nvPr/>
          </p:nvSpPr>
          <p:spPr bwMode="hidden">
            <a:xfrm>
              <a:off x="1720" y="923"/>
              <a:ext cx="83" cy="34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2" name="Oval 180"/>
            <p:cNvSpPr>
              <a:spLocks noChangeArrowheads="1"/>
            </p:cNvSpPr>
            <p:nvPr/>
          </p:nvSpPr>
          <p:spPr bwMode="hidden">
            <a:xfrm>
              <a:off x="1913" y="957"/>
              <a:ext cx="95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3" name="Oval 181"/>
            <p:cNvSpPr>
              <a:spLocks noChangeArrowheads="1"/>
            </p:cNvSpPr>
            <p:nvPr/>
          </p:nvSpPr>
          <p:spPr bwMode="hidden">
            <a:xfrm>
              <a:off x="1541" y="962"/>
              <a:ext cx="89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4" name="Oval 182"/>
            <p:cNvSpPr>
              <a:spLocks noChangeArrowheads="1"/>
            </p:cNvSpPr>
            <p:nvPr/>
          </p:nvSpPr>
          <p:spPr bwMode="hidden">
            <a:xfrm>
              <a:off x="1076" y="953"/>
              <a:ext cx="101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5" name="Oval 183"/>
            <p:cNvSpPr>
              <a:spLocks noChangeArrowheads="1"/>
            </p:cNvSpPr>
            <p:nvPr/>
          </p:nvSpPr>
          <p:spPr bwMode="hidden">
            <a:xfrm>
              <a:off x="1983" y="4027"/>
              <a:ext cx="195" cy="10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6" name="Oval 184"/>
            <p:cNvSpPr>
              <a:spLocks noChangeArrowheads="1"/>
            </p:cNvSpPr>
            <p:nvPr/>
          </p:nvSpPr>
          <p:spPr bwMode="hidden">
            <a:xfrm>
              <a:off x="2460" y="3671"/>
              <a:ext cx="196" cy="112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7" name="Oval 185"/>
            <p:cNvSpPr>
              <a:spLocks noChangeArrowheads="1"/>
            </p:cNvSpPr>
            <p:nvPr/>
          </p:nvSpPr>
          <p:spPr bwMode="hidden">
            <a:xfrm>
              <a:off x="3238" y="3121"/>
              <a:ext cx="168" cy="9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8" name="Oval 186"/>
            <p:cNvSpPr>
              <a:spLocks noChangeArrowheads="1"/>
            </p:cNvSpPr>
            <p:nvPr/>
          </p:nvSpPr>
          <p:spPr bwMode="hidden">
            <a:xfrm>
              <a:off x="3550" y="2880"/>
              <a:ext cx="157" cy="89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9" name="Oval 187"/>
            <p:cNvSpPr>
              <a:spLocks noChangeArrowheads="1"/>
            </p:cNvSpPr>
            <p:nvPr/>
          </p:nvSpPr>
          <p:spPr bwMode="hidden">
            <a:xfrm>
              <a:off x="2892" y="3377"/>
              <a:ext cx="168" cy="9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0" name="Oval 188"/>
            <p:cNvSpPr>
              <a:spLocks noChangeArrowheads="1"/>
            </p:cNvSpPr>
            <p:nvPr/>
          </p:nvSpPr>
          <p:spPr bwMode="hidden">
            <a:xfrm>
              <a:off x="3869" y="2657"/>
              <a:ext cx="151" cy="84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1" name="Oval 189"/>
            <p:cNvSpPr>
              <a:spLocks noChangeArrowheads="1"/>
            </p:cNvSpPr>
            <p:nvPr/>
          </p:nvSpPr>
          <p:spPr bwMode="hidden">
            <a:xfrm>
              <a:off x="4090" y="2475"/>
              <a:ext cx="156" cy="89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2" name="Oval 190"/>
            <p:cNvSpPr>
              <a:spLocks noChangeArrowheads="1"/>
            </p:cNvSpPr>
            <p:nvPr/>
          </p:nvSpPr>
          <p:spPr bwMode="hidden">
            <a:xfrm>
              <a:off x="4327" y="2314"/>
              <a:ext cx="134" cy="72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3" name="Oval 191"/>
            <p:cNvSpPr>
              <a:spLocks noChangeArrowheads="1"/>
            </p:cNvSpPr>
            <p:nvPr/>
          </p:nvSpPr>
          <p:spPr bwMode="hidden">
            <a:xfrm>
              <a:off x="4712" y="2022"/>
              <a:ext cx="134" cy="73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4" name="Oval 192"/>
            <p:cNvSpPr>
              <a:spLocks noChangeArrowheads="1"/>
            </p:cNvSpPr>
            <p:nvPr/>
          </p:nvSpPr>
          <p:spPr bwMode="hidden">
            <a:xfrm>
              <a:off x="4533" y="2162"/>
              <a:ext cx="139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5" name="Oval 193"/>
            <p:cNvSpPr>
              <a:spLocks noChangeArrowheads="1"/>
            </p:cNvSpPr>
            <p:nvPr/>
          </p:nvSpPr>
          <p:spPr bwMode="hidden">
            <a:xfrm>
              <a:off x="4863" y="1920"/>
              <a:ext cx="128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6" name="Oval 194"/>
            <p:cNvSpPr>
              <a:spLocks noChangeArrowheads="1"/>
            </p:cNvSpPr>
            <p:nvPr/>
          </p:nvSpPr>
          <p:spPr bwMode="hidden">
            <a:xfrm>
              <a:off x="5009" y="1807"/>
              <a:ext cx="128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7" name="Oval 195"/>
            <p:cNvSpPr>
              <a:spLocks noChangeArrowheads="1"/>
            </p:cNvSpPr>
            <p:nvPr/>
          </p:nvSpPr>
          <p:spPr bwMode="hidden">
            <a:xfrm>
              <a:off x="5161" y="1702"/>
              <a:ext cx="123" cy="5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8" name="Oval 196"/>
            <p:cNvSpPr>
              <a:spLocks noChangeArrowheads="1"/>
            </p:cNvSpPr>
            <p:nvPr/>
          </p:nvSpPr>
          <p:spPr bwMode="hidden">
            <a:xfrm>
              <a:off x="5277" y="1614"/>
              <a:ext cx="124" cy="5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9" name="Oval 197"/>
            <p:cNvSpPr>
              <a:spLocks noChangeArrowheads="1"/>
            </p:cNvSpPr>
            <p:nvPr/>
          </p:nvSpPr>
          <p:spPr bwMode="hidden">
            <a:xfrm>
              <a:off x="5398" y="1521"/>
              <a:ext cx="123" cy="5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0" name="Oval 198"/>
            <p:cNvSpPr>
              <a:spLocks noChangeArrowheads="1"/>
            </p:cNvSpPr>
            <p:nvPr/>
          </p:nvSpPr>
          <p:spPr bwMode="hidden">
            <a:xfrm>
              <a:off x="3255" y="4071"/>
              <a:ext cx="196" cy="106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1" name="Oval 199"/>
            <p:cNvSpPr>
              <a:spLocks noChangeArrowheads="1"/>
            </p:cNvSpPr>
            <p:nvPr/>
          </p:nvSpPr>
          <p:spPr bwMode="hidden">
            <a:xfrm>
              <a:off x="3651" y="3693"/>
              <a:ext cx="196" cy="11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2" name="Oval 200"/>
            <p:cNvSpPr>
              <a:spLocks noChangeArrowheads="1"/>
            </p:cNvSpPr>
            <p:nvPr/>
          </p:nvSpPr>
          <p:spPr bwMode="hidden">
            <a:xfrm>
              <a:off x="4773" y="3705"/>
              <a:ext cx="201" cy="106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3" name="Oval 201"/>
            <p:cNvSpPr>
              <a:spLocks noChangeArrowheads="1"/>
            </p:cNvSpPr>
            <p:nvPr/>
          </p:nvSpPr>
          <p:spPr bwMode="hidden">
            <a:xfrm>
              <a:off x="4491" y="4049"/>
              <a:ext cx="196" cy="10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4" name="Oval 202"/>
            <p:cNvSpPr>
              <a:spLocks noChangeArrowheads="1"/>
            </p:cNvSpPr>
            <p:nvPr/>
          </p:nvSpPr>
          <p:spPr bwMode="hidden">
            <a:xfrm>
              <a:off x="3989" y="3396"/>
              <a:ext cx="168" cy="96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" name="Oval 203"/>
            <p:cNvSpPr>
              <a:spLocks noChangeArrowheads="1"/>
            </p:cNvSpPr>
            <p:nvPr/>
          </p:nvSpPr>
          <p:spPr bwMode="hidden">
            <a:xfrm>
              <a:off x="4263" y="3141"/>
              <a:ext cx="167" cy="9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6" name="Oval 204"/>
            <p:cNvSpPr>
              <a:spLocks noChangeArrowheads="1"/>
            </p:cNvSpPr>
            <p:nvPr/>
          </p:nvSpPr>
          <p:spPr bwMode="hidden">
            <a:xfrm>
              <a:off x="5044" y="3418"/>
              <a:ext cx="167" cy="9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7" name="Oval 205"/>
            <p:cNvSpPr>
              <a:spLocks noChangeArrowheads="1"/>
            </p:cNvSpPr>
            <p:nvPr/>
          </p:nvSpPr>
          <p:spPr bwMode="hidden">
            <a:xfrm>
              <a:off x="4553" y="2873"/>
              <a:ext cx="156" cy="83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8" name="Oval 206"/>
            <p:cNvSpPr>
              <a:spLocks noChangeArrowheads="1"/>
            </p:cNvSpPr>
            <p:nvPr/>
          </p:nvSpPr>
          <p:spPr bwMode="hidden">
            <a:xfrm>
              <a:off x="5293" y="3116"/>
              <a:ext cx="168" cy="9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9" name="Oval 207"/>
            <p:cNvSpPr>
              <a:spLocks noChangeArrowheads="1"/>
            </p:cNvSpPr>
            <p:nvPr/>
          </p:nvSpPr>
          <p:spPr bwMode="hidden">
            <a:xfrm>
              <a:off x="5497" y="2879"/>
              <a:ext cx="156" cy="89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0" name="Oval 208"/>
            <p:cNvSpPr>
              <a:spLocks noChangeArrowheads="1"/>
            </p:cNvSpPr>
            <p:nvPr/>
          </p:nvSpPr>
          <p:spPr bwMode="hidden">
            <a:xfrm>
              <a:off x="4772" y="2673"/>
              <a:ext cx="156" cy="83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1" name="Oval 209"/>
            <p:cNvSpPr>
              <a:spLocks noChangeArrowheads="1"/>
            </p:cNvSpPr>
            <p:nvPr/>
          </p:nvSpPr>
          <p:spPr bwMode="hidden">
            <a:xfrm>
              <a:off x="4966" y="2488"/>
              <a:ext cx="156" cy="84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2" name="Oval 210"/>
            <p:cNvSpPr>
              <a:spLocks noChangeArrowheads="1"/>
            </p:cNvSpPr>
            <p:nvPr/>
          </p:nvSpPr>
          <p:spPr bwMode="hidden">
            <a:xfrm>
              <a:off x="5444" y="2052"/>
              <a:ext cx="134" cy="73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3" name="Oval 211"/>
            <p:cNvSpPr>
              <a:spLocks noChangeArrowheads="1"/>
            </p:cNvSpPr>
            <p:nvPr/>
          </p:nvSpPr>
          <p:spPr bwMode="hidden">
            <a:xfrm>
              <a:off x="5161" y="2314"/>
              <a:ext cx="140" cy="73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4" name="Oval 212"/>
            <p:cNvSpPr>
              <a:spLocks noChangeArrowheads="1"/>
            </p:cNvSpPr>
            <p:nvPr/>
          </p:nvSpPr>
          <p:spPr bwMode="hidden">
            <a:xfrm>
              <a:off x="5318" y="2176"/>
              <a:ext cx="134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" name="Oval 213"/>
            <p:cNvSpPr>
              <a:spLocks noChangeArrowheads="1"/>
            </p:cNvSpPr>
            <p:nvPr/>
          </p:nvSpPr>
          <p:spPr bwMode="hidden">
            <a:xfrm>
              <a:off x="5581" y="1933"/>
              <a:ext cx="128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6" name="Oval 214"/>
            <p:cNvSpPr>
              <a:spLocks noChangeArrowheads="1"/>
            </p:cNvSpPr>
            <p:nvPr/>
          </p:nvSpPr>
          <p:spPr bwMode="hidden">
            <a:xfrm>
              <a:off x="5689" y="1811"/>
              <a:ext cx="128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7" name="Oval 215"/>
            <p:cNvSpPr>
              <a:spLocks noChangeArrowheads="1"/>
            </p:cNvSpPr>
            <p:nvPr/>
          </p:nvSpPr>
          <p:spPr bwMode="hidden">
            <a:xfrm>
              <a:off x="5663" y="2680"/>
              <a:ext cx="156" cy="83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8" name="Oval 216"/>
            <p:cNvSpPr>
              <a:spLocks noChangeArrowheads="1"/>
            </p:cNvSpPr>
            <p:nvPr/>
          </p:nvSpPr>
          <p:spPr bwMode="hidden">
            <a:xfrm>
              <a:off x="-65" y="2865"/>
              <a:ext cx="150" cy="89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9" name="Oval 217"/>
            <p:cNvSpPr>
              <a:spLocks noChangeArrowheads="1"/>
            </p:cNvSpPr>
            <p:nvPr/>
          </p:nvSpPr>
          <p:spPr bwMode="hidden">
            <a:xfrm>
              <a:off x="2" y="2477"/>
              <a:ext cx="156" cy="89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0" name="Oval 218"/>
            <p:cNvSpPr>
              <a:spLocks noChangeArrowheads="1"/>
            </p:cNvSpPr>
            <p:nvPr/>
          </p:nvSpPr>
          <p:spPr bwMode="hidden">
            <a:xfrm>
              <a:off x="-9" y="1436"/>
              <a:ext cx="106" cy="44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1" name="Oval 219"/>
            <p:cNvSpPr>
              <a:spLocks noChangeArrowheads="1"/>
            </p:cNvSpPr>
            <p:nvPr/>
          </p:nvSpPr>
          <p:spPr bwMode="hidden">
            <a:xfrm>
              <a:off x="5624" y="4010"/>
              <a:ext cx="201" cy="106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2" name="Rectangle 220"/>
          <p:cNvSpPr>
            <a:spLocks noChangeAspect="1" noChangeArrowheads="1"/>
          </p:cNvSpPr>
          <p:nvPr/>
        </p:nvSpPr>
        <p:spPr bwMode="auto">
          <a:xfrm>
            <a:off x="2351088" y="231775"/>
            <a:ext cx="4427537" cy="449263"/>
          </a:xfrm>
          <a:prstGeom prst="rect">
            <a:avLst/>
          </a:prstGeom>
          <a:solidFill>
            <a:srgbClr val="00415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3" name="Rectangle 221"/>
          <p:cNvSpPr>
            <a:spLocks noChangeArrowheads="1"/>
          </p:cNvSpPr>
          <p:nvPr/>
        </p:nvSpPr>
        <p:spPr bwMode="auto">
          <a:xfrm>
            <a:off x="1588" y="914400"/>
            <a:ext cx="9144000" cy="55563"/>
          </a:xfrm>
          <a:prstGeom prst="rect">
            <a:avLst/>
          </a:prstGeom>
          <a:solidFill>
            <a:srgbClr val="A2A93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4" name="Rectangle 222"/>
          <p:cNvSpPr>
            <a:spLocks noChangeArrowheads="1"/>
          </p:cNvSpPr>
          <p:nvPr/>
        </p:nvSpPr>
        <p:spPr bwMode="auto">
          <a:xfrm>
            <a:off x="1588" y="6096000"/>
            <a:ext cx="9144000" cy="762000"/>
          </a:xfrm>
          <a:prstGeom prst="rect">
            <a:avLst/>
          </a:prstGeom>
          <a:solidFill>
            <a:srgbClr val="00415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5" name="Rectangle 223"/>
          <p:cNvSpPr>
            <a:spLocks noChangeArrowheads="1"/>
          </p:cNvSpPr>
          <p:nvPr/>
        </p:nvSpPr>
        <p:spPr bwMode="auto">
          <a:xfrm>
            <a:off x="1754188" y="6477000"/>
            <a:ext cx="1752600" cy="381000"/>
          </a:xfrm>
          <a:prstGeom prst="rect">
            <a:avLst/>
          </a:prstGeom>
          <a:solidFill>
            <a:srgbClr val="859EC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6" name="Rectangle 224"/>
          <p:cNvSpPr>
            <a:spLocks noChangeArrowheads="1"/>
          </p:cNvSpPr>
          <p:nvPr/>
        </p:nvSpPr>
        <p:spPr bwMode="auto">
          <a:xfrm>
            <a:off x="3506788" y="6477000"/>
            <a:ext cx="1752600" cy="381000"/>
          </a:xfrm>
          <a:prstGeom prst="rect">
            <a:avLst/>
          </a:prstGeom>
          <a:solidFill>
            <a:srgbClr val="617CA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7" name="Rectangle 225"/>
          <p:cNvSpPr>
            <a:spLocks noChangeArrowheads="1"/>
          </p:cNvSpPr>
          <p:nvPr/>
        </p:nvSpPr>
        <p:spPr bwMode="auto">
          <a:xfrm>
            <a:off x="1588" y="6040438"/>
            <a:ext cx="9144000" cy="55562"/>
          </a:xfrm>
          <a:prstGeom prst="rect">
            <a:avLst/>
          </a:prstGeom>
          <a:solidFill>
            <a:srgbClr val="F8E1A7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228" name="Picture 226" descr="gridwise_white_TM_2--trans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4388" y="6227763"/>
            <a:ext cx="1143000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9" name="Rectangle 227"/>
          <p:cNvSpPr>
            <a:spLocks noChangeArrowheads="1"/>
          </p:cNvSpPr>
          <p:nvPr/>
        </p:nvSpPr>
        <p:spPr bwMode="auto">
          <a:xfrm>
            <a:off x="2349500" y="214313"/>
            <a:ext cx="4419600" cy="457200"/>
          </a:xfrm>
          <a:prstGeom prst="rect">
            <a:avLst/>
          </a:prstGeom>
          <a:solidFill>
            <a:srgbClr val="00415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sz="2000">
                <a:solidFill>
                  <a:schemeClr val="bg1"/>
                </a:solidFill>
                <a:latin typeface="Microsoft Sans Serif" pitchFamily="34" charset="0"/>
              </a:rPr>
              <a:t>GridWise</a:t>
            </a:r>
            <a:r>
              <a:rPr lang="en-US" sz="1400" baseline="40000">
                <a:solidFill>
                  <a:schemeClr val="bg1"/>
                </a:solidFill>
                <a:latin typeface="Microsoft Sans Serif" pitchFamily="34" charset="0"/>
              </a:rPr>
              <a:t>TM</a:t>
            </a:r>
            <a:r>
              <a:rPr lang="en-US" sz="2000">
                <a:latin typeface="Microsoft Sans Serif" pitchFamily="34" charset="0"/>
              </a:rPr>
              <a:t> </a:t>
            </a:r>
            <a:r>
              <a:rPr lang="en-US" sz="2000">
                <a:solidFill>
                  <a:srgbClr val="F8E1A7"/>
                </a:solidFill>
                <a:latin typeface="Microsoft Sans Serif" pitchFamily="34" charset="0"/>
              </a:rPr>
              <a:t>Architecture Council</a:t>
            </a:r>
          </a:p>
        </p:txBody>
      </p:sp>
      <p:sp>
        <p:nvSpPr>
          <p:cNvPr id="405732" name="Rectangle 22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05733" name="Rectangle 22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="" xmlns:p14="http://schemas.microsoft.com/office/powerpoint/2010/main" val="1529156890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FF0EF4-0B0D-4CAB-AEE6-591601E04367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099303565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7813" y="460375"/>
            <a:ext cx="2051050" cy="47910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4663" y="460375"/>
            <a:ext cx="6000750" cy="47910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222A09-74D3-4836-91A7-FD3760DCD957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290444218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663" y="460375"/>
            <a:ext cx="8204200" cy="454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2125" y="1676400"/>
            <a:ext cx="4016375" cy="35750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60900" y="1676400"/>
            <a:ext cx="4017963" cy="35750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D1D75D-41CC-4B5B-BB78-A1B79AA02502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4132622537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74663" y="460375"/>
            <a:ext cx="8204200" cy="454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92125" y="1676400"/>
            <a:ext cx="4016375" cy="1711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60900" y="1676400"/>
            <a:ext cx="4017963" cy="1711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92125" y="3540125"/>
            <a:ext cx="4016375" cy="1711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0900" y="3540125"/>
            <a:ext cx="4017963" cy="1711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A17081-B45A-4B3F-8B58-1A25262ADBD5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890996397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663" y="460375"/>
            <a:ext cx="8204200" cy="454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2125" y="1676400"/>
            <a:ext cx="4016375" cy="35750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60900" y="1676400"/>
            <a:ext cx="4017963" cy="1711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60900" y="3540125"/>
            <a:ext cx="4017963" cy="1711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E28607-596A-44C2-8781-60C38F9D4015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502379043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25FEE4-446D-4B41-B12F-9BCE5047EB93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867020870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D9FD65-FB43-4E48-B330-7C5AF0251EA5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41209944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E4B930-C771-4859-9FBD-7913E387F0B8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526380191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2125" y="1676400"/>
            <a:ext cx="4016375" cy="3575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0" y="1676400"/>
            <a:ext cx="4017963" cy="3575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ED2271-BADE-47B2-BDE4-32AEA3EA2FE6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198568637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46DCEC-2056-42A6-A930-2666BD96B60D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20396639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3991570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7C3700-3A2D-4B8B-8192-E4D49D514540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139120445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D2960-3413-46F8-8C70-A223654C5E00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814093377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2108C-27FA-40E7-9C97-E93CCBFB9945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54883946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381E60-9381-4F70-B0E1-49B296728912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504263756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40F873-1C1C-4FFA-9787-899C0F2313B7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746361176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7813" y="460375"/>
            <a:ext cx="2051050" cy="47910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4663" y="460375"/>
            <a:ext cx="6000750" cy="47910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0F91DD-5B7E-4EB9-A0A6-16459128E3C4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0796962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663" y="460375"/>
            <a:ext cx="8204200" cy="454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2125" y="1676400"/>
            <a:ext cx="4016375" cy="35750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60900" y="1676400"/>
            <a:ext cx="4017963" cy="35750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CD7760-9EEA-43E4-B05E-09F910220233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529599592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74663" y="460375"/>
            <a:ext cx="8204200" cy="454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92125" y="1676400"/>
            <a:ext cx="4016375" cy="1711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60900" y="1676400"/>
            <a:ext cx="4017963" cy="1711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92125" y="3540125"/>
            <a:ext cx="4016375" cy="1711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0900" y="3540125"/>
            <a:ext cx="4017963" cy="1711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044446-2EEA-4978-83F4-6E4B894C5573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947889039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663" y="460375"/>
            <a:ext cx="8204200" cy="454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2125" y="1676400"/>
            <a:ext cx="4016375" cy="35750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60900" y="1676400"/>
            <a:ext cx="4017963" cy="1711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60900" y="3540125"/>
            <a:ext cx="4017963" cy="1711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A9522F-FDB4-4310-AA10-9CCFB34957F6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641741005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6817218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1471200456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03511537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1935705947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2125" y="1676400"/>
            <a:ext cx="4016375" cy="3575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0" y="1676400"/>
            <a:ext cx="4017963" cy="3575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7398845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68602972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15953722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154280338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1481214558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299821730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72439514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7813" y="460375"/>
            <a:ext cx="2051050" cy="47910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4663" y="460375"/>
            <a:ext cx="6000750" cy="47910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866917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Line Title + 2-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987552"/>
            <a:ext cx="9144000" cy="58704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356614"/>
            <a:ext cx="6629400" cy="621792"/>
          </a:xfrm>
        </p:spPr>
        <p:txBody>
          <a:bodyPr lIns="0" tIns="0" rIns="0" bIns="0" anchor="t">
            <a:spAutoFit/>
          </a:bodyPr>
          <a:lstStyle>
            <a:lvl1pPr algn="l">
              <a:defRPr sz="25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fld id="{5516A233-C441-7B49-8728-983BDB24CC5F}" type="datetime4">
              <a:rPr lang="en-US" smtClean="0"/>
              <a:pPr/>
              <a:t>May 21, 2014</a:t>
            </a:fld>
            <a:endParaRPr lang="en-US"/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19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457200" y="1371596"/>
            <a:ext cx="3886200" cy="48006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3"/>
          </p:nvPr>
        </p:nvSpPr>
        <p:spPr>
          <a:xfrm>
            <a:off x="4800600" y="1369118"/>
            <a:ext cx="3886200" cy="48006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2791163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61985664"/>
      </p:ext>
    </p:extLst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B06B26-3665-4B6C-B8AE-1414B96B32EA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992442048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6750CD-9B44-4D6A-8B2D-94E9F0B4A19A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24359592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34F69F-E08F-47B8-AA6B-DC7A83F4CD87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902685816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2125" y="1676400"/>
            <a:ext cx="4016375" cy="3575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0" y="1676400"/>
            <a:ext cx="4017963" cy="3575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0B55A7-4B86-43A2-8D15-AB4B5A815211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764354600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E693D6-A8D7-4E0D-8EBC-EBF6F1C41712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933216960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00675B-A0D6-4E73-9849-AFD92859F270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533311279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C7591B-22C8-4CB2-9739-5FC187EF8048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940102519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B522C9-0006-45B2-914F-C54C806F5307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294098786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68D746-4424-4CEF-AAB8-CBC694A9623B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341000495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E246C0-AB0A-45F2-A5C4-53E534B40087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85054620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45027359"/>
      </p:ext>
    </p:extLst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7813" y="460375"/>
            <a:ext cx="2051050" cy="47910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4663" y="460375"/>
            <a:ext cx="6000750" cy="47910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515274-BB2A-4FC8-BA72-0ABB60F3EB5C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900225433"/>
      </p:ext>
    </p:extLst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663" y="460375"/>
            <a:ext cx="8204200" cy="454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2125" y="1676400"/>
            <a:ext cx="4016375" cy="35750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60900" y="1676400"/>
            <a:ext cx="4017963" cy="35750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467C63-5A72-40B8-A06F-7B93F55E2B16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059171238"/>
      </p:ext>
    </p:extLst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74663" y="460375"/>
            <a:ext cx="8204200" cy="454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92125" y="1676400"/>
            <a:ext cx="4016375" cy="1711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60900" y="1676400"/>
            <a:ext cx="4017963" cy="1711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92125" y="3540125"/>
            <a:ext cx="4016375" cy="1711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0900" y="3540125"/>
            <a:ext cx="4017963" cy="1711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D1D82-DB01-4224-BCA0-B7150AEF39F4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013037917"/>
      </p:ext>
    </p:extLst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4663" y="460375"/>
            <a:ext cx="8204200" cy="454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2125" y="1676400"/>
            <a:ext cx="4016375" cy="35750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60900" y="1676400"/>
            <a:ext cx="4017963" cy="1711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60900" y="3540125"/>
            <a:ext cx="4017963" cy="1711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4435A2-58D4-4880-AD19-26EF9601D9C2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929735397"/>
      </p:ext>
    </p:extLst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07276"/>
                </a:solidFill>
              </a:defRPr>
            </a:lvl1pPr>
          </a:lstStyle>
          <a:p>
            <a:fld id="{9A080766-0BF8-8348-AE6A-8A4A559F6D3E}" type="datetime4">
              <a:rPr lang="en-US" smtClean="0"/>
              <a:pPr/>
              <a:t>May 21, 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07276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07276"/>
                </a:solidFill>
              </a:defRPr>
            </a:lvl1pPr>
          </a:lstStyle>
          <a:p>
            <a:fld id="{A505DBE7-0ACF-E348-BBE2-A615BCE1D7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0" y="2628782"/>
            <a:ext cx="9144000" cy="1600438"/>
          </a:xfrm>
          <a:noFill/>
          <a:ln w="25400">
            <a:noFill/>
          </a:ln>
          <a:effectLst/>
        </p:spPr>
        <p:txBody>
          <a:bodyPr lIns="457200" tIns="457200" rIns="457200" bIns="457200" anchor="ctr">
            <a:spAutoFit/>
          </a:bodyPr>
          <a:lstStyle>
            <a:lvl1pPr algn="l">
              <a:defRPr sz="4400" b="1">
                <a:solidFill>
                  <a:srgbClr val="D575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7200" y="4800600"/>
            <a:ext cx="8229600" cy="457200"/>
          </a:xfrm>
        </p:spPr>
        <p:txBody>
          <a:bodyPr anchor="t"/>
          <a:lstStyle>
            <a:lvl1pPr marL="0" indent="0" algn="l">
              <a:spcBef>
                <a:spcPts val="0"/>
              </a:spcBef>
              <a:buNone/>
              <a:defRPr cap="all" baseline="0">
                <a:solidFill>
                  <a:srgbClr val="70727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add Presenter </a:t>
            </a:r>
            <a:r>
              <a:rPr lang="en-US" dirty="0" err="1" smtClean="0"/>
              <a:t>Name(S</a:t>
            </a:r>
            <a:r>
              <a:rPr lang="en-US" dirty="0" smtClean="0"/>
              <a:t>)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455613" y="5257800"/>
            <a:ext cx="8229600" cy="2286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smtClean="0"/>
              <a:t>Click to add presenter organization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5540477"/>
            <a:ext cx="8229600" cy="2286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 smtClean="0"/>
              <a:t>Click to add presentation event or location</a:t>
            </a:r>
          </a:p>
        </p:txBody>
      </p:sp>
    </p:spTree>
    <p:extLst>
      <p:ext uri="{BB962C8B-B14F-4D97-AF65-F5344CB8AC3E}">
        <p14:creationId xmlns="" xmlns:p14="http://schemas.microsoft.com/office/powerpoint/2010/main" val="4246203058"/>
      </p:ext>
    </p:extLst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Line 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987552"/>
            <a:ext cx="9144000" cy="58704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356613"/>
            <a:ext cx="6629400" cy="621792"/>
          </a:xfrm>
        </p:spPr>
        <p:txBody>
          <a:bodyPr lIns="0" tIns="0" rIns="0" bIns="0" anchor="t" anchorCtr="0">
            <a:spAutoFit/>
          </a:bodyPr>
          <a:lstStyle>
            <a:lvl1pPr algn="l">
              <a:defRPr sz="2500" b="1">
                <a:solidFill>
                  <a:srgbClr val="D57500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7200" y="1371598"/>
            <a:ext cx="8229600" cy="4800600"/>
          </a:xfrm>
        </p:spPr>
        <p:txBody>
          <a:bodyPr lIns="0" tIns="0" rIns="0" bIns="0">
            <a:spAutoFit/>
          </a:bodyPr>
          <a:lstStyle>
            <a:lvl1pPr>
              <a:defRPr sz="2000"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1600">
                <a:latin typeface="Arial"/>
                <a:cs typeface="Arial"/>
              </a:defRPr>
            </a:lvl3pPr>
            <a:lvl4pPr>
              <a:defRPr sz="1400">
                <a:latin typeface="Arial"/>
                <a:cs typeface="Arial"/>
              </a:defRPr>
            </a:lvl4pPr>
            <a:lvl5pPr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07276"/>
                </a:solidFill>
              </a:defRPr>
            </a:lvl1pPr>
          </a:lstStyle>
          <a:p>
            <a:fld id="{571B0C3B-3A7D-3848-B824-737E096AF391}" type="datetime4">
              <a:rPr lang="en-US" smtClean="0"/>
              <a:pPr/>
              <a:t>May 21, 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07276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707276"/>
                </a:solidFill>
              </a:defRPr>
            </a:lvl1pPr>
          </a:lstStyle>
          <a:p>
            <a:fld id="{A505DBE7-0ACF-E348-BBE2-A615BCE1D79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42207814"/>
      </p:ext>
    </p:extLst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-Line Title + 2-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987552"/>
            <a:ext cx="9144000" cy="58704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6616"/>
            <a:ext cx="6629400" cy="62179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D575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DF4FDA3-C98B-EA4E-8817-64F4090BAB92}" type="datetime4">
              <a:rPr lang="en-US" smtClean="0"/>
              <a:pPr/>
              <a:t>May 21, 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505DBE7-0ACF-E348-BBE2-A615BCE1D79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77618421"/>
      </p:ext>
    </p:extLst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-Line Title + 2-Column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987552"/>
            <a:ext cx="9144000" cy="58704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6616"/>
            <a:ext cx="6629400" cy="62179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D575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A67B99E-ACA9-3B49-9F4E-9CFF45A7F14A}" type="datetime4">
              <a:rPr lang="en-US" smtClean="0"/>
              <a:pPr/>
              <a:t>May 21, 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505DBE7-0ACF-E348-BBE2-A615BCE1D79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8414490"/>
      </p:ext>
    </p:extLst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Line Title +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987552"/>
            <a:ext cx="9144000" cy="58704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6615"/>
            <a:ext cx="6629400" cy="62179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D575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95B9E8E-6868-BD41-B75D-7F7725F1694F}" type="datetime4">
              <a:rPr lang="en-US" smtClean="0"/>
              <a:pPr/>
              <a:t>May 21, 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505DBE7-0ACF-E348-BBE2-A615BCE1D7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371600"/>
            <a:ext cx="8229600" cy="3886200"/>
          </a:xfrm>
        </p:spPr>
        <p:txBody>
          <a:bodyPr lIns="0" tIns="0" rIns="0" bIns="0" anchor="ctr">
            <a:spAutoFit/>
          </a:bodyPr>
          <a:lstStyle>
            <a:lvl1pPr marL="0" indent="0" algn="ctr">
              <a:buNone/>
              <a:defRPr sz="1800" i="1">
                <a:latin typeface="Arial"/>
                <a:cs typeface="Arial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486400"/>
            <a:ext cx="8229600" cy="685800"/>
          </a:xfrm>
        </p:spPr>
        <p:txBody>
          <a:bodyPr lIns="0" tIns="0" rIns="0" bIns="0">
            <a:spAutoFit/>
          </a:bodyPr>
          <a:lstStyle>
            <a:lvl1pPr marL="0" indent="0">
              <a:buNone/>
              <a:defRPr sz="1400">
                <a:latin typeface="Arial"/>
                <a:cs typeface="Arial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4119721482"/>
      </p:ext>
    </p:extLst>
  </p:cSld>
  <p:clrMapOvr>
    <a:masterClrMapping/>
  </p:clrMapOvr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Line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371600"/>
            <a:ext cx="9144000" cy="5486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5D3E66C-72C2-1240-90D0-E7332024CCF6}" type="datetime4">
              <a:rPr lang="en-US" smtClean="0"/>
              <a:pPr/>
              <a:t>May 21, 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505DBE7-0ACF-E348-BBE2-A615BCE1D7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356615"/>
            <a:ext cx="6629400" cy="62179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D575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617037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52878734"/>
      </p:ext>
    </p:extLst>
  </p:cSld>
  <p:clrMapOvr>
    <a:masterClrMapping/>
  </p:clrMapOvr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Line 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1371600"/>
            <a:ext cx="9144000" cy="5486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356613"/>
            <a:ext cx="6629400" cy="1005840"/>
          </a:xfrm>
        </p:spPr>
        <p:txBody>
          <a:bodyPr lIns="0" tIns="0" rIns="0" bIns="0" anchor="t" anchorCtr="0">
            <a:spAutoFit/>
          </a:bodyPr>
          <a:lstStyle>
            <a:lvl1pPr algn="l">
              <a:defRPr sz="2500" b="1">
                <a:solidFill>
                  <a:srgbClr val="D57500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828799"/>
            <a:ext cx="8229600" cy="4343400"/>
          </a:xfrm>
        </p:spPr>
        <p:txBody>
          <a:bodyPr lIns="0" tIns="0" rIns="0" bIns="0">
            <a:spAutoFit/>
          </a:bodyPr>
          <a:lstStyle>
            <a:lvl1pPr>
              <a:defRPr sz="2000"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1600">
                <a:latin typeface="Arial"/>
                <a:cs typeface="Arial"/>
              </a:defRPr>
            </a:lvl3pPr>
            <a:lvl4pPr>
              <a:defRPr sz="1400">
                <a:latin typeface="Arial"/>
                <a:cs typeface="Arial"/>
              </a:defRPr>
            </a:lvl4pPr>
            <a:lvl5pPr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0510619-C3DC-1742-8D97-AA04E4DA4882}" type="datetime4">
              <a:rPr lang="en-US" smtClean="0"/>
              <a:pPr/>
              <a:t>May 21, 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505DBE7-0ACF-E348-BBE2-A615BCE1D79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0515545"/>
      </p:ext>
    </p:extLst>
  </p:cSld>
  <p:clrMapOvr>
    <a:masterClrMapping/>
  </p:clrMapOvr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Line Title + 2-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1371600"/>
            <a:ext cx="9144000" cy="5486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356613"/>
            <a:ext cx="6629400" cy="1005840"/>
          </a:xfrm>
        </p:spPr>
        <p:txBody>
          <a:bodyPr lIns="0" tIns="0" rIns="0" bIns="0" anchor="t">
            <a:spAutoFit/>
          </a:bodyPr>
          <a:lstStyle>
            <a:lvl1pPr algn="l">
              <a:defRPr sz="2500" b="1">
                <a:solidFill>
                  <a:srgbClr val="D57500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8799"/>
            <a:ext cx="3886200" cy="4343400"/>
          </a:xfrm>
        </p:spPr>
        <p:txBody>
          <a:bodyPr lIns="0" tIns="0" rIns="0" bIns="0">
            <a:spAutoFit/>
          </a:bodyPr>
          <a:lstStyle>
            <a:lvl1pPr>
              <a:defRPr sz="2000"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1600">
                <a:latin typeface="Arial"/>
                <a:cs typeface="Arial"/>
              </a:defRPr>
            </a:lvl3pPr>
            <a:lvl4pPr>
              <a:defRPr sz="1400">
                <a:latin typeface="Arial"/>
                <a:cs typeface="Arial"/>
              </a:defRPr>
            </a:lvl4pPr>
            <a:lvl5pPr>
              <a:defRPr sz="140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1828799"/>
            <a:ext cx="3886200" cy="4343400"/>
          </a:xfrm>
        </p:spPr>
        <p:txBody>
          <a:bodyPr lIns="0" tIns="0" bIns="0">
            <a:spAutoFit/>
          </a:bodyPr>
          <a:lstStyle>
            <a:lvl1pPr>
              <a:defRPr sz="2000"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1600">
                <a:latin typeface="Arial"/>
                <a:cs typeface="Arial"/>
              </a:defRPr>
            </a:lvl3pPr>
            <a:lvl4pPr>
              <a:defRPr sz="1400">
                <a:latin typeface="Arial"/>
                <a:cs typeface="Arial"/>
              </a:defRPr>
            </a:lvl4pPr>
            <a:lvl5pPr>
              <a:defRPr sz="1400"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A472385-6839-5048-9797-D8A0E313B101}" type="datetime4">
              <a:rPr lang="en-US" smtClean="0"/>
              <a:pPr/>
              <a:t>May 21, 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505DBE7-0ACF-E348-BBE2-A615BCE1D79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41027608"/>
      </p:ext>
    </p:extLst>
  </p:cSld>
  <p:clrMapOvr>
    <a:masterClrMapping/>
  </p:clrMapOvr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Line Title + 2-Column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1371600"/>
            <a:ext cx="9144000" cy="5486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356613"/>
            <a:ext cx="6629400" cy="1005840"/>
          </a:xfrm>
        </p:spPr>
        <p:txBody>
          <a:bodyPr lIns="0" tIns="0" rIns="0" bIns="0" anchor="t">
            <a:spAutoFit/>
          </a:bodyPr>
          <a:lstStyle>
            <a:lvl1pPr algn="l">
              <a:defRPr sz="2500" b="1">
                <a:solidFill>
                  <a:srgbClr val="D57500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7EAC28F-3273-5C49-95C3-ED78200C4FB4}" type="datetime4">
              <a:rPr lang="en-US" smtClean="0"/>
              <a:pPr/>
              <a:t>May 21, 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505DBE7-0ACF-E348-BBE2-A615BCE1D7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28800"/>
            <a:ext cx="3886200" cy="640080"/>
          </a:xfrm>
        </p:spPr>
        <p:txBody>
          <a:bodyPr lIns="0" tIns="0" rIns="0" bIns="0" anchor="t">
            <a:spAutoFit/>
          </a:bodyPr>
          <a:lstStyle>
            <a:lvl1pPr marL="0" indent="0">
              <a:buNone/>
              <a:defRPr sz="2000" b="1"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514599"/>
            <a:ext cx="3886200" cy="3657600"/>
          </a:xfrm>
        </p:spPr>
        <p:txBody>
          <a:bodyPr lIns="0" tIns="0" rIns="0" bIns="0">
            <a:spAutoFit/>
          </a:bodyPr>
          <a:lstStyle>
            <a:lvl1pPr>
              <a:defRPr sz="2000"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1600">
                <a:latin typeface="Arial"/>
                <a:cs typeface="Arial"/>
              </a:defRPr>
            </a:lvl3pPr>
            <a:lvl4pPr>
              <a:defRPr sz="1400">
                <a:latin typeface="Arial"/>
                <a:cs typeface="Arial"/>
              </a:defRPr>
            </a:lvl4pPr>
            <a:lvl5pPr>
              <a:defRPr sz="1400"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828799"/>
            <a:ext cx="3886200" cy="640080"/>
          </a:xfrm>
        </p:spPr>
        <p:txBody>
          <a:bodyPr lIns="0" tIns="0" rIns="0" bIns="0" anchor="t">
            <a:spAutoFit/>
          </a:bodyPr>
          <a:lstStyle>
            <a:lvl1pPr marL="0" indent="0">
              <a:buNone/>
              <a:defRPr sz="2000" b="1"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6" name="Content Placeholder 5"/>
          <p:cNvSpPr>
            <a:spLocks noGrp="1"/>
          </p:cNvSpPr>
          <p:nvPr>
            <p:ph sz="quarter" idx="4"/>
          </p:nvPr>
        </p:nvSpPr>
        <p:spPr>
          <a:xfrm>
            <a:off x="4800600" y="2514599"/>
            <a:ext cx="3886200" cy="3657600"/>
          </a:xfrm>
        </p:spPr>
        <p:txBody>
          <a:bodyPr lIns="0" tIns="0" rIns="0" bIns="0">
            <a:spAutoFit/>
          </a:bodyPr>
          <a:lstStyle>
            <a:lvl1pPr>
              <a:defRPr sz="2000"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1600">
                <a:latin typeface="Arial"/>
                <a:cs typeface="Arial"/>
              </a:defRPr>
            </a:lvl3pPr>
            <a:lvl4pPr>
              <a:defRPr sz="1400">
                <a:latin typeface="Arial"/>
                <a:cs typeface="Arial"/>
              </a:defRPr>
            </a:lvl4pPr>
            <a:lvl5pPr>
              <a:defRPr sz="1400"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47715461"/>
      </p:ext>
    </p:extLst>
  </p:cSld>
  <p:clrMapOvr>
    <a:masterClrMapping/>
  </p:clrMapOvr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-Color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356613"/>
            <a:ext cx="6629400" cy="1005840"/>
          </a:xfrm>
        </p:spPr>
        <p:txBody>
          <a:bodyPr lIns="0" tIns="0" rIns="0" bIns="0" anchor="t">
            <a:spAutoFit/>
          </a:bodyPr>
          <a:lstStyle>
            <a:lvl1pPr algn="l">
              <a:defRPr sz="2500" b="1">
                <a:solidFill>
                  <a:srgbClr val="D57500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0AEF710-8C28-6546-9604-880FB4645B21}" type="datetime4">
              <a:rPr lang="en-US" smtClean="0"/>
              <a:pPr/>
              <a:t>May 21, 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505DBE7-0ACF-E348-BBE2-A615BCE1D7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457200" y="1828797"/>
            <a:ext cx="8229600" cy="4343400"/>
          </a:xfrm>
        </p:spPr>
        <p:txBody>
          <a:bodyPr lIns="0" tIns="0" rIns="0" bIns="0">
            <a:spAutoFit/>
          </a:bodyPr>
          <a:lstStyle>
            <a:lvl1pPr>
              <a:defRPr sz="2000">
                <a:solidFill>
                  <a:schemeClr val="tx1"/>
                </a:solidFill>
                <a:latin typeface="Arial"/>
                <a:cs typeface="Arial"/>
              </a:defRPr>
            </a:lvl1pPr>
            <a:lvl2pPr>
              <a:defRPr sz="1800">
                <a:solidFill>
                  <a:schemeClr val="tx1"/>
                </a:solidFill>
                <a:latin typeface="Arial"/>
                <a:cs typeface="Arial"/>
              </a:defRPr>
            </a:lvl2pPr>
            <a:lvl3pPr>
              <a:defRPr sz="1600">
                <a:solidFill>
                  <a:schemeClr val="tx1"/>
                </a:solidFill>
                <a:latin typeface="Arial"/>
                <a:cs typeface="Arial"/>
              </a:defRPr>
            </a:lvl3pPr>
            <a:lvl4pPr>
              <a:defRPr sz="1400">
                <a:solidFill>
                  <a:schemeClr val="tx1"/>
                </a:solidFill>
                <a:latin typeface="Arial"/>
                <a:cs typeface="Arial"/>
              </a:defRPr>
            </a:lvl4pPr>
            <a:lvl5pPr>
              <a:defRPr sz="1400">
                <a:solidFill>
                  <a:schemeClr val="tx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885801375"/>
      </p:ext>
    </p:extLst>
  </p:cSld>
  <p:clrMapOvr>
    <a:masterClrMapping/>
  </p:clrMapOvr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-Color Background + 2-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356613"/>
            <a:ext cx="6629400" cy="1005840"/>
          </a:xfrm>
        </p:spPr>
        <p:txBody>
          <a:bodyPr lIns="0" tIns="0" rIns="0" bIns="0" anchor="t">
            <a:spAutoFit/>
          </a:bodyPr>
          <a:lstStyle>
            <a:lvl1pPr algn="l">
              <a:defRPr sz="2500" b="1">
                <a:solidFill>
                  <a:srgbClr val="D57500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DDA9E2A-8607-5C4E-8C0A-43148951D912}" type="datetime4">
              <a:rPr lang="en-US" smtClean="0"/>
              <a:pPr/>
              <a:t>May 21, 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505DBE7-0ACF-E348-BBE2-A615BCE1D7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8797"/>
            <a:ext cx="3886200" cy="4343400"/>
          </a:xfrm>
        </p:spPr>
        <p:txBody>
          <a:bodyPr lIns="0" tIns="0" rIns="0" bIns="0">
            <a:spAutoFit/>
          </a:bodyPr>
          <a:lstStyle>
            <a:lvl1pPr>
              <a:defRPr sz="2000">
                <a:solidFill>
                  <a:srgbClr val="000000"/>
                </a:solidFill>
                <a:latin typeface="Arial"/>
                <a:cs typeface="Arial"/>
              </a:defRPr>
            </a:lvl1pPr>
            <a:lvl2pPr>
              <a:defRPr sz="1800">
                <a:solidFill>
                  <a:srgbClr val="000000"/>
                </a:solidFill>
                <a:latin typeface="Arial"/>
                <a:cs typeface="Arial"/>
              </a:defRPr>
            </a:lvl2pPr>
            <a:lvl3pPr>
              <a:defRPr sz="160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defRPr sz="140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defRPr sz="1400">
                <a:solidFill>
                  <a:srgbClr val="000000"/>
                </a:solidFill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1828797"/>
            <a:ext cx="3886200" cy="4343400"/>
          </a:xfrm>
        </p:spPr>
        <p:txBody>
          <a:bodyPr lIns="0" tIns="0" bIns="0">
            <a:spAutoFit/>
          </a:bodyPr>
          <a:lstStyle>
            <a:lvl1pPr>
              <a:defRPr sz="2000">
                <a:solidFill>
                  <a:srgbClr val="000000"/>
                </a:solidFill>
                <a:latin typeface="Arial"/>
                <a:cs typeface="Arial"/>
              </a:defRPr>
            </a:lvl1pPr>
            <a:lvl2pPr>
              <a:defRPr sz="1800">
                <a:solidFill>
                  <a:srgbClr val="000000"/>
                </a:solidFill>
                <a:latin typeface="Arial"/>
                <a:cs typeface="Arial"/>
              </a:defRPr>
            </a:lvl2pPr>
            <a:lvl3pPr>
              <a:defRPr sz="1600">
                <a:solidFill>
                  <a:srgbClr val="000000"/>
                </a:solidFill>
                <a:latin typeface="Arial"/>
                <a:cs typeface="Arial"/>
              </a:defRPr>
            </a:lvl3pPr>
            <a:lvl4pPr>
              <a:defRPr sz="1400">
                <a:solidFill>
                  <a:srgbClr val="000000"/>
                </a:solidFill>
                <a:latin typeface="Arial"/>
                <a:cs typeface="Arial"/>
              </a:defRPr>
            </a:lvl4pPr>
            <a:lvl5pPr>
              <a:defRPr sz="1400">
                <a:solidFill>
                  <a:srgbClr val="000000"/>
                </a:solidFill>
                <a:latin typeface="Arial"/>
                <a:cs typeface="Arial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842168509"/>
      </p:ext>
    </p:extLst>
  </p:cSld>
  <p:clrMapOvr>
    <a:masterClrMapping/>
  </p:clrMapOvr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-Color Background + 2-Column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356613"/>
            <a:ext cx="6629400" cy="1005840"/>
          </a:xfrm>
        </p:spPr>
        <p:txBody>
          <a:bodyPr lIns="0" tIns="0" rIns="0" bIns="0" anchor="t">
            <a:spAutoFit/>
          </a:bodyPr>
          <a:lstStyle>
            <a:lvl1pPr algn="l">
              <a:defRPr sz="2500" b="1">
                <a:solidFill>
                  <a:srgbClr val="D57500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78605C4-A25A-B649-99D1-F205BCD3665C}" type="datetime4">
              <a:rPr lang="en-US" smtClean="0"/>
              <a:pPr/>
              <a:t>May 21, 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505DBE7-0ACF-E348-BBE2-A615BCE1D7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28799"/>
            <a:ext cx="3886200" cy="640080"/>
          </a:xfrm>
        </p:spPr>
        <p:txBody>
          <a:bodyPr lIns="0" tIns="0" rIns="0" bIns="0" anchor="t">
            <a:spAutoFit/>
          </a:bodyPr>
          <a:lstStyle>
            <a:lvl1pPr marL="0" indent="0">
              <a:buNone/>
              <a:defRPr sz="2000" b="1"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514599"/>
            <a:ext cx="3886200" cy="3657600"/>
          </a:xfrm>
        </p:spPr>
        <p:txBody>
          <a:bodyPr lIns="0" tIns="0" rIns="0" bIns="0">
            <a:spAutoFit/>
          </a:bodyPr>
          <a:lstStyle>
            <a:lvl1pPr>
              <a:defRPr sz="2000"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1600">
                <a:latin typeface="Arial"/>
                <a:cs typeface="Arial"/>
              </a:defRPr>
            </a:lvl3pPr>
            <a:lvl4pPr>
              <a:defRPr sz="1400">
                <a:latin typeface="Arial"/>
                <a:cs typeface="Arial"/>
              </a:defRPr>
            </a:lvl4pPr>
            <a:lvl5pPr>
              <a:defRPr sz="1400"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828799"/>
            <a:ext cx="3886200" cy="640080"/>
          </a:xfrm>
        </p:spPr>
        <p:txBody>
          <a:bodyPr lIns="0" tIns="0" rIns="0" bIns="0" anchor="t">
            <a:spAutoFit/>
          </a:bodyPr>
          <a:lstStyle>
            <a:lvl1pPr marL="0" indent="0">
              <a:buNone/>
              <a:defRPr sz="2000" b="1"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7" name="Content Placeholder 5"/>
          <p:cNvSpPr>
            <a:spLocks noGrp="1"/>
          </p:cNvSpPr>
          <p:nvPr>
            <p:ph sz="quarter" idx="4"/>
          </p:nvPr>
        </p:nvSpPr>
        <p:spPr>
          <a:xfrm>
            <a:off x="4800600" y="2514599"/>
            <a:ext cx="3886200" cy="3657600"/>
          </a:xfrm>
        </p:spPr>
        <p:txBody>
          <a:bodyPr lIns="0" tIns="0" rIns="0" bIns="0">
            <a:spAutoFit/>
          </a:bodyPr>
          <a:lstStyle>
            <a:lvl1pPr>
              <a:defRPr sz="2000">
                <a:latin typeface="Arial"/>
                <a:cs typeface="Arial"/>
              </a:defRPr>
            </a:lvl1pPr>
            <a:lvl2pPr>
              <a:defRPr sz="1800">
                <a:latin typeface="Arial"/>
                <a:cs typeface="Arial"/>
              </a:defRPr>
            </a:lvl2pPr>
            <a:lvl3pPr>
              <a:defRPr sz="1600">
                <a:latin typeface="Arial"/>
                <a:cs typeface="Arial"/>
              </a:defRPr>
            </a:lvl3pPr>
            <a:lvl4pPr>
              <a:defRPr sz="1400">
                <a:latin typeface="Arial"/>
                <a:cs typeface="Arial"/>
              </a:defRPr>
            </a:lvl4pPr>
            <a:lvl5pPr>
              <a:defRPr sz="1400"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51764786"/>
      </p:ext>
    </p:extLst>
  </p:cSld>
  <p:clrMapOvr>
    <a:masterClrMapping/>
  </p:clrMapOvr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-Color Background +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356613"/>
            <a:ext cx="6629400" cy="1005840"/>
          </a:xfrm>
        </p:spPr>
        <p:txBody>
          <a:bodyPr lIns="0" tIns="0" rIns="0" bIns="0" anchor="t">
            <a:spAutoFit/>
          </a:bodyPr>
          <a:lstStyle>
            <a:lvl1pPr algn="l">
              <a:defRPr sz="2500" b="1">
                <a:solidFill>
                  <a:srgbClr val="D57500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8CD72E9-4AED-4D4C-8150-C415CA6AC4E9}" type="datetime4">
              <a:rPr lang="en-US" smtClean="0"/>
              <a:pPr/>
              <a:t>May 21, 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505DBE7-0ACF-E348-BBE2-A615BCE1D7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828800"/>
            <a:ext cx="8229600" cy="3429000"/>
          </a:xfrm>
        </p:spPr>
        <p:txBody>
          <a:bodyPr lIns="0" tIns="0" rIns="0" bIns="0" anchor="ctr">
            <a:spAutoFit/>
          </a:bodyPr>
          <a:lstStyle>
            <a:lvl1pPr marL="0" indent="0" algn="ctr">
              <a:buNone/>
              <a:defRPr sz="1800" i="1">
                <a:latin typeface="Arial"/>
                <a:cs typeface="Arial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486400"/>
            <a:ext cx="8229600" cy="685800"/>
          </a:xfrm>
        </p:spPr>
        <p:txBody>
          <a:bodyPr lIns="0" tIns="0" rIns="0" bIns="0">
            <a:spAutoFit/>
          </a:bodyPr>
          <a:lstStyle>
            <a:lvl1pPr marL="0" indent="0">
              <a:buNone/>
              <a:defRPr sz="1400">
                <a:latin typeface="Arial"/>
                <a:cs typeface="Arial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4027127838"/>
      </p:ext>
    </p:extLst>
  </p:cSld>
  <p:clrMapOvr>
    <a:masterClrMapping/>
  </p:clrMapOvr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-Color Background +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356613"/>
            <a:ext cx="6629400" cy="1005840"/>
          </a:xfrm>
        </p:spPr>
        <p:txBody>
          <a:bodyPr lIns="0" tIns="0" rIns="0" bIns="0" anchor="t">
            <a:spAutoFit/>
          </a:bodyPr>
          <a:lstStyle>
            <a:lvl1pPr algn="l">
              <a:defRPr sz="2500" b="1">
                <a:solidFill>
                  <a:srgbClr val="D57500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3F589BE-4EC2-DF4F-9D75-1E8273666669}" type="datetime4">
              <a:rPr lang="en-US" smtClean="0"/>
              <a:pPr/>
              <a:t>May 21, 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505DBE7-0ACF-E348-BBE2-A615BCE1D79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35049875"/>
      </p:ext>
    </p:extLst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0" y="2628782"/>
            <a:ext cx="9144000" cy="1600438"/>
          </a:xfrm>
          <a:noFill/>
          <a:ln w="25400">
            <a:noFill/>
          </a:ln>
          <a:effectLst/>
        </p:spPr>
        <p:txBody>
          <a:bodyPr lIns="457200" tIns="457200" rIns="457200" bIns="457200" anchor="ctr">
            <a:spAutoFit/>
          </a:bodyPr>
          <a:lstStyle>
            <a:lvl1pPr algn="l"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7200" y="4800600"/>
            <a:ext cx="8229600" cy="457200"/>
          </a:xfrm>
        </p:spPr>
        <p:txBody>
          <a:bodyPr anchor="t"/>
          <a:lstStyle>
            <a:lvl1pPr marL="0" indent="0" algn="l">
              <a:spcBef>
                <a:spcPts val="0"/>
              </a:spcBef>
              <a:buNone/>
              <a:defRPr cap="all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add Presenter </a:t>
            </a:r>
            <a:r>
              <a:rPr lang="en-US" dirty="0" err="1" smtClean="0"/>
              <a:t>Name(S</a:t>
            </a:r>
            <a:r>
              <a:rPr lang="en-US" dirty="0" smtClean="0"/>
              <a:t>)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 sz="900">
                <a:solidFill>
                  <a:srgbClr val="FFFFFF"/>
                </a:solidFill>
              </a:defRPr>
            </a:lvl1pPr>
          </a:lstStyle>
          <a:p>
            <a:fld id="{72722D68-B255-A94C-A3CB-3E687CBC89EF}" type="datetime4">
              <a:rPr lang="en-US" smtClean="0"/>
              <a:pPr/>
              <a:t>May 21, 2014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 sz="9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z="900">
                <a:solidFill>
                  <a:srgbClr val="FFFFFF"/>
                </a:solidFill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455613" y="5257800"/>
            <a:ext cx="8229600" cy="2286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 smtClean="0"/>
              <a:t>Click to add presenter organization</a:t>
            </a:r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5540477"/>
            <a:ext cx="8229600" cy="2286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 smtClean="0"/>
              <a:t>Click to add presentation event or location</a:t>
            </a:r>
          </a:p>
        </p:txBody>
      </p:sp>
    </p:spTree>
    <p:extLst>
      <p:ext uri="{BB962C8B-B14F-4D97-AF65-F5344CB8AC3E}">
        <p14:creationId xmlns="" xmlns:p14="http://schemas.microsoft.com/office/powerpoint/2010/main" val="892072126"/>
      </p:ext>
    </p:extLst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Line 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987552"/>
            <a:ext cx="9144000" cy="58704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356614"/>
            <a:ext cx="6629400" cy="621792"/>
          </a:xfrm>
        </p:spPr>
        <p:txBody>
          <a:bodyPr lIns="0" tIns="0" rIns="0" bIns="0" anchor="t" anchorCtr="0">
            <a:spAutoFit/>
          </a:bodyPr>
          <a:lstStyle>
            <a:lvl1pPr algn="l">
              <a:defRPr sz="25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371596"/>
            <a:ext cx="8229600" cy="48006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fld id="{D11E647B-2526-554A-8D8B-54D170A77B52}" type="datetime4">
              <a:rPr lang="en-US" smtClean="0"/>
              <a:pPr/>
              <a:t>May 21, 2014</a:t>
            </a:fld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2895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984877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495835664"/>
      </p:ext>
    </p:extLst>
  </p:cSld>
  <p:clrMapOvr>
    <a:masterClrMapping/>
  </p:clrMapOvr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Line Title + 2-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987552"/>
            <a:ext cx="9144000" cy="58704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356614"/>
            <a:ext cx="6629400" cy="621792"/>
          </a:xfrm>
        </p:spPr>
        <p:txBody>
          <a:bodyPr lIns="0" tIns="0" rIns="0" bIns="0" anchor="t">
            <a:spAutoFit/>
          </a:bodyPr>
          <a:lstStyle>
            <a:lvl1pPr algn="l">
              <a:defRPr sz="25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fld id="{5516A233-C441-7B49-8728-983BDB24CC5F}" type="datetime4">
              <a:rPr lang="en-US" smtClean="0"/>
              <a:pPr/>
              <a:t>May 21, 2014</a:t>
            </a:fld>
            <a:endParaRPr lang="en-US"/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19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457200" y="1371596"/>
            <a:ext cx="3886200" cy="48006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3"/>
          </p:nvPr>
        </p:nvSpPr>
        <p:spPr>
          <a:xfrm>
            <a:off x="4800600" y="1369118"/>
            <a:ext cx="3886200" cy="48006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55381696"/>
      </p:ext>
    </p:extLst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Line Title + 2-Column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987552"/>
            <a:ext cx="9144000" cy="58704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356614"/>
            <a:ext cx="6629400" cy="621792"/>
          </a:xfrm>
        </p:spPr>
        <p:txBody>
          <a:bodyPr lIns="0" tIns="0" rIns="0" bIns="0" anchor="t">
            <a:spAutoFit/>
          </a:bodyPr>
          <a:lstStyle>
            <a:lvl1pPr algn="l">
              <a:defRPr sz="25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3886200" cy="640080"/>
          </a:xfrm>
        </p:spPr>
        <p:txBody>
          <a:bodyPr lIns="0" tIns="0" rIns="0" bIns="0" anchor="t">
            <a:spAutoFit/>
          </a:bodyPr>
          <a:lstStyle>
            <a:lvl1pPr marL="0" indent="0">
              <a:buNone/>
              <a:defRPr sz="2000" b="1"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371599"/>
            <a:ext cx="3886200" cy="640080"/>
          </a:xfrm>
        </p:spPr>
        <p:txBody>
          <a:bodyPr lIns="0" tIns="0" rIns="0" bIns="0" anchor="t">
            <a:spAutoFit/>
          </a:bodyPr>
          <a:lstStyle>
            <a:lvl1pPr marL="0" indent="0">
              <a:buNone/>
              <a:defRPr sz="2000" b="1"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2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fld id="{9ADF8008-A3A8-D94F-BA03-3F18FE570F74}" type="datetime4">
              <a:rPr lang="en-US" smtClean="0"/>
              <a:pPr/>
              <a:t>May 21, 2014</a:t>
            </a:fld>
            <a:endParaRPr lang="en-US" dirty="0"/>
          </a:p>
        </p:txBody>
      </p:sp>
      <p:sp>
        <p:nvSpPr>
          <p:cNvPr id="23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24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457200" y="2059241"/>
            <a:ext cx="3886200" cy="41148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idx="16"/>
          </p:nvPr>
        </p:nvSpPr>
        <p:spPr>
          <a:xfrm>
            <a:off x="4800600" y="2056763"/>
            <a:ext cx="3886200" cy="41148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25791279"/>
      </p:ext>
    </p:extLst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Line Title +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987552"/>
            <a:ext cx="9144000" cy="58704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356614"/>
            <a:ext cx="6629400" cy="621792"/>
          </a:xfrm>
        </p:spPr>
        <p:txBody>
          <a:bodyPr lIns="0" tIns="0" rIns="0" bIns="0" anchor="t" anchorCtr="0">
            <a:spAutoFit/>
          </a:bodyPr>
          <a:lstStyle>
            <a:lvl1pPr algn="l">
              <a:defRPr sz="25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371600"/>
            <a:ext cx="8229600" cy="3886200"/>
          </a:xfrm>
        </p:spPr>
        <p:txBody>
          <a:bodyPr lIns="0" tIns="0" rIns="0" bIns="0" anchor="ctr">
            <a:spAutoFit/>
          </a:bodyPr>
          <a:lstStyle>
            <a:lvl1pPr marL="0" indent="0" algn="ctr">
              <a:buNone/>
              <a:defRPr sz="1800" i="1">
                <a:latin typeface="Arial"/>
                <a:cs typeface="Arial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486400"/>
            <a:ext cx="8229600" cy="685800"/>
          </a:xfrm>
        </p:spPr>
        <p:txBody>
          <a:bodyPr lIns="0" tIns="0" rIns="0" bIns="0">
            <a:spAutoFit/>
          </a:bodyPr>
          <a:lstStyle>
            <a:lvl1pPr marL="0" indent="0">
              <a:buNone/>
              <a:defRPr sz="1400">
                <a:latin typeface="Arial"/>
                <a:cs typeface="Arial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fld id="{AB913CE7-CFD7-D244-9CF5-91B28CB73AAE}" type="datetime4">
              <a:rPr lang="en-US" smtClean="0"/>
              <a:pPr/>
              <a:t>May 21, 2014</a:t>
            </a:fld>
            <a:endParaRPr lang="en-US"/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19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66643868"/>
      </p:ext>
    </p:extLst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Line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987552"/>
            <a:ext cx="9144000" cy="58704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356614"/>
            <a:ext cx="6629400" cy="621792"/>
          </a:xfrm>
        </p:spPr>
        <p:txBody>
          <a:bodyPr lIns="0" tIns="0" rIns="0" bIns="0" anchor="t">
            <a:spAutoFit/>
          </a:bodyPr>
          <a:lstStyle>
            <a:lvl1pPr algn="l">
              <a:defRPr sz="25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fld id="{3613C8CB-43D8-CE4B-9FBA-0A4A4D7DDC27}" type="datetime4">
              <a:rPr lang="en-US" smtClean="0"/>
              <a:pPr/>
              <a:t>May 21, 2014</a:t>
            </a:fld>
            <a:endParaRPr lang="en-US"/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20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7875896"/>
      </p:ext>
    </p:extLst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Line 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1371600"/>
            <a:ext cx="9144000" cy="5486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356614"/>
            <a:ext cx="6629400" cy="1005840"/>
          </a:xfrm>
        </p:spPr>
        <p:txBody>
          <a:bodyPr lIns="0" tIns="0" rIns="0" bIns="0" anchor="t" anchorCtr="0">
            <a:spAutoFit/>
          </a:bodyPr>
          <a:lstStyle>
            <a:lvl1pPr algn="l">
              <a:defRPr sz="25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Date Placeholder 8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fld id="{295A8C86-62E8-7241-8327-8973F14C6094}" type="datetime4">
              <a:rPr lang="en-US" smtClean="0"/>
              <a:pPr/>
              <a:t>May 21, 2014</a:t>
            </a:fld>
            <a:endParaRPr lang="en-US" dirty="0"/>
          </a:p>
        </p:txBody>
      </p:sp>
      <p:sp>
        <p:nvSpPr>
          <p:cNvPr id="15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2895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3434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87427384"/>
      </p:ext>
    </p:extLst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Line Title + 2-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1371600"/>
            <a:ext cx="9144000" cy="5486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356614"/>
            <a:ext cx="6629400" cy="1005840"/>
          </a:xfrm>
        </p:spPr>
        <p:txBody>
          <a:bodyPr lIns="0" tIns="0" rIns="0" bIns="0" anchor="t">
            <a:spAutoFit/>
          </a:bodyPr>
          <a:lstStyle>
            <a:lvl1pPr algn="l">
              <a:defRPr sz="25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fld id="{A67F5DE3-4E7A-1F49-B8B8-4C0F1552EA37}" type="datetime4">
              <a:rPr lang="en-US" smtClean="0"/>
              <a:pPr/>
              <a:t>May 21, 2014</a:t>
            </a:fld>
            <a:endParaRPr lang="en-US"/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19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3886200" cy="43434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4800600" y="1828800"/>
            <a:ext cx="3886200" cy="43434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460281508"/>
      </p:ext>
    </p:extLst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Line Title + 2-Column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1371600"/>
            <a:ext cx="9144000" cy="5486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356614"/>
            <a:ext cx="6629400" cy="1005840"/>
          </a:xfrm>
        </p:spPr>
        <p:txBody>
          <a:bodyPr lIns="0" tIns="0" rIns="0" bIns="0" anchor="t">
            <a:spAutoFit/>
          </a:bodyPr>
          <a:lstStyle>
            <a:lvl1pPr algn="l">
              <a:defRPr sz="25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28800"/>
            <a:ext cx="3886200" cy="640080"/>
          </a:xfrm>
        </p:spPr>
        <p:txBody>
          <a:bodyPr lIns="0" tIns="0" rIns="0" bIns="0" anchor="t">
            <a:spAutoFit/>
          </a:bodyPr>
          <a:lstStyle>
            <a:lvl1pPr marL="0" indent="0">
              <a:buNone/>
              <a:defRPr sz="2000" b="1"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828799"/>
            <a:ext cx="3886200" cy="640080"/>
          </a:xfrm>
        </p:spPr>
        <p:txBody>
          <a:bodyPr lIns="0" tIns="0" rIns="0" bIns="0" anchor="t">
            <a:spAutoFit/>
          </a:bodyPr>
          <a:lstStyle>
            <a:lvl1pPr marL="0" indent="0">
              <a:buNone/>
              <a:defRPr sz="2000" b="1"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fld id="{BC5D5528-8E4A-A64F-9E68-AD02791E3931}" type="datetime4">
              <a:rPr lang="en-US" smtClean="0"/>
              <a:pPr/>
              <a:t>May 21, 2014</a:t>
            </a:fld>
            <a:endParaRPr lang="en-US" dirty="0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Content Placeholder 2"/>
          <p:cNvSpPr>
            <a:spLocks noGrp="1"/>
          </p:cNvSpPr>
          <p:nvPr>
            <p:ph idx="15"/>
          </p:nvPr>
        </p:nvSpPr>
        <p:spPr>
          <a:xfrm>
            <a:off x="457200" y="2514600"/>
            <a:ext cx="3886200" cy="36576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idx="16"/>
          </p:nvPr>
        </p:nvSpPr>
        <p:spPr>
          <a:xfrm>
            <a:off x="4800600" y="2512122"/>
            <a:ext cx="3886200" cy="36576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10832443"/>
      </p:ext>
    </p:extLst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-Color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6614"/>
            <a:ext cx="6629400" cy="1005840"/>
          </a:xfrm>
        </p:spPr>
        <p:txBody>
          <a:bodyPr lIns="0" tIns="0" rIns="0" bIns="0" anchor="t" anchorCtr="0">
            <a:spAutoFit/>
          </a:bodyPr>
          <a:lstStyle>
            <a:lvl1pPr algn="l">
              <a:defRPr sz="25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8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96B83080-A0DC-A846-88CA-CAA893C02D37}" type="datetime4">
              <a:rPr lang="en-US" smtClean="0"/>
              <a:pPr/>
              <a:t>May 21, 2014</a:t>
            </a:fld>
            <a:endParaRPr lang="en-US" dirty="0"/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2895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828797"/>
            <a:ext cx="8229600" cy="43434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solidFill>
                  <a:srgbClr val="FFFFFF"/>
                </a:solidFill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solidFill>
                  <a:srgbClr val="FFFFFF"/>
                </a:solidFill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solidFill>
                  <a:srgbClr val="FFFFFF"/>
                </a:solidFill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79915477"/>
      </p:ext>
    </p:extLst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-Color Background + 2-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6614"/>
            <a:ext cx="6629400" cy="1005840"/>
          </a:xfrm>
        </p:spPr>
        <p:txBody>
          <a:bodyPr lIns="0" tIns="0" rIns="0" bIns="0" anchor="t">
            <a:spAutoFit/>
          </a:bodyPr>
          <a:lstStyle>
            <a:lvl1pPr algn="l">
              <a:defRPr sz="25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ECCEC056-3BC1-D941-A53E-3A2C2BC72558}" type="datetime4">
              <a:rPr lang="en-US" smtClean="0"/>
              <a:pPr/>
              <a:t>May 21, 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457200" y="1828797"/>
            <a:ext cx="3886200" cy="43434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solidFill>
                  <a:srgbClr val="FFFFFF"/>
                </a:solidFill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solidFill>
                  <a:srgbClr val="FFFFFF"/>
                </a:solidFill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solidFill>
                  <a:srgbClr val="FFFFFF"/>
                </a:solidFill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4800600" y="1828800"/>
            <a:ext cx="3886200" cy="43434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solidFill>
                  <a:srgbClr val="FFFFFF"/>
                </a:solidFill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solidFill>
                  <a:srgbClr val="FFFFFF"/>
                </a:solidFill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solidFill>
                  <a:srgbClr val="FFFFFF"/>
                </a:solidFill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10169946"/>
      </p:ext>
    </p:extLst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-Color Background + 2-Column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6614"/>
            <a:ext cx="6629400" cy="1005840"/>
          </a:xfrm>
        </p:spPr>
        <p:txBody>
          <a:bodyPr lIns="0" tIns="0" rIns="0" bIns="0" anchor="t">
            <a:spAutoFit/>
          </a:bodyPr>
          <a:lstStyle>
            <a:lvl1pPr algn="l">
              <a:defRPr sz="25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28799"/>
            <a:ext cx="3886200" cy="640080"/>
          </a:xfrm>
        </p:spPr>
        <p:txBody>
          <a:bodyPr lIns="0" tIns="0" rIns="0" bIns="0" anchor="t">
            <a:spAutoFit/>
          </a:bodyPr>
          <a:lstStyle>
            <a:lvl1pPr marL="0" indent="0">
              <a:buNone/>
              <a:defRPr sz="2000" b="1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828798"/>
            <a:ext cx="3886200" cy="640080"/>
          </a:xfrm>
        </p:spPr>
        <p:txBody>
          <a:bodyPr lIns="0" tIns="0" rIns="0" bIns="0" anchor="t">
            <a:spAutoFit/>
          </a:bodyPr>
          <a:lstStyle>
            <a:lvl1pPr marL="0" indent="0">
              <a:buNone/>
              <a:defRPr sz="2000" b="1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10CB5865-558E-8649-88A9-CBCFE3470DB8}" type="datetime4">
              <a:rPr lang="en-US" smtClean="0"/>
              <a:pPr/>
              <a:t>May 21, 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idx="13"/>
          </p:nvPr>
        </p:nvSpPr>
        <p:spPr>
          <a:xfrm>
            <a:off x="457200" y="2516451"/>
            <a:ext cx="3886200" cy="36576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solidFill>
                  <a:srgbClr val="FFFFFF"/>
                </a:solidFill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solidFill>
                  <a:srgbClr val="FFFFFF"/>
                </a:solidFill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solidFill>
                  <a:srgbClr val="FFFFFF"/>
                </a:solidFill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4"/>
          </p:nvPr>
        </p:nvSpPr>
        <p:spPr>
          <a:xfrm>
            <a:off x="4800600" y="2516454"/>
            <a:ext cx="3886200" cy="36576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solidFill>
                  <a:srgbClr val="FFFFFF"/>
                </a:solidFill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solidFill>
                  <a:srgbClr val="FFFFFF"/>
                </a:solidFill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solidFill>
                  <a:srgbClr val="FFFFFF"/>
                </a:solidFill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solidFill>
                  <a:srgbClr val="FFFFFF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4470231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32732393"/>
      </p:ext>
    </p:extLst>
  </p:cSld>
  <p:clrMapOvr>
    <a:masterClrMapping/>
  </p:clrMapOvr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-Color Background +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6614"/>
            <a:ext cx="6629400" cy="1005840"/>
          </a:xfrm>
        </p:spPr>
        <p:txBody>
          <a:bodyPr lIns="0" tIns="0" rIns="0" bIns="0" anchor="t" anchorCtr="0">
            <a:spAutoFit/>
          </a:bodyPr>
          <a:lstStyle>
            <a:lvl1pPr algn="l">
              <a:defRPr sz="25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828800"/>
            <a:ext cx="8229600" cy="3429000"/>
          </a:xfrm>
        </p:spPr>
        <p:txBody>
          <a:bodyPr lIns="0" tIns="0" rIns="0" bIns="0" anchor="ctr">
            <a:spAutoFit/>
          </a:bodyPr>
          <a:lstStyle>
            <a:lvl1pPr marL="0" indent="0" algn="ctr">
              <a:buNone/>
              <a:defRPr sz="1800" i="1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486400"/>
            <a:ext cx="8229600" cy="685800"/>
          </a:xfrm>
        </p:spPr>
        <p:txBody>
          <a:bodyPr lIns="0" tIns="0" rIns="0" bIns="0">
            <a:sp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208459BF-80C7-FA41-AED7-562070351A38}" type="datetime4">
              <a:rPr lang="en-US" smtClean="0"/>
              <a:pPr/>
              <a:t>May 21, 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91165616"/>
      </p:ext>
    </p:extLst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-Color Background +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6614"/>
            <a:ext cx="6629400" cy="1005840"/>
          </a:xfrm>
        </p:spPr>
        <p:txBody>
          <a:bodyPr lIns="0" tIns="0" rIns="0" bIns="0" anchor="t">
            <a:spAutoFit/>
          </a:bodyPr>
          <a:lstStyle>
            <a:lvl1pPr algn="l">
              <a:defRPr sz="25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C9B1E557-D2DE-C740-9A28-CB1872EDE0F8}" type="datetime4">
              <a:rPr lang="en-US" smtClean="0"/>
              <a:pPr/>
              <a:t>May 21, 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5059859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139189873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3405268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91325" y="468313"/>
            <a:ext cx="2109788" cy="5657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68313"/>
            <a:ext cx="6181725" cy="5657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9333353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885590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294719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Line Title + 2-Column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987552"/>
            <a:ext cx="9144000" cy="58704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356614"/>
            <a:ext cx="6629400" cy="621792"/>
          </a:xfrm>
        </p:spPr>
        <p:txBody>
          <a:bodyPr lIns="0" tIns="0" rIns="0" bIns="0" anchor="t">
            <a:spAutoFit/>
          </a:bodyPr>
          <a:lstStyle>
            <a:lvl1pPr algn="l">
              <a:defRPr sz="25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3886200" cy="640080"/>
          </a:xfrm>
        </p:spPr>
        <p:txBody>
          <a:bodyPr lIns="0" tIns="0" rIns="0" bIns="0" anchor="t">
            <a:spAutoFit/>
          </a:bodyPr>
          <a:lstStyle>
            <a:lvl1pPr marL="0" indent="0">
              <a:buNone/>
              <a:defRPr sz="2000" b="1"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0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371599"/>
            <a:ext cx="3886200" cy="640080"/>
          </a:xfrm>
        </p:spPr>
        <p:txBody>
          <a:bodyPr lIns="0" tIns="0" rIns="0" bIns="0" anchor="t">
            <a:spAutoFit/>
          </a:bodyPr>
          <a:lstStyle>
            <a:lvl1pPr marL="0" indent="0">
              <a:buNone/>
              <a:defRPr sz="2000" b="1"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2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fld id="{9ADF8008-A3A8-D94F-BA03-3F18FE570F74}" type="datetime4">
              <a:rPr lang="en-US" smtClean="0"/>
              <a:pPr/>
              <a:t>May 21, 2014</a:t>
            </a:fld>
            <a:endParaRPr lang="en-US" dirty="0"/>
          </a:p>
        </p:txBody>
      </p:sp>
      <p:sp>
        <p:nvSpPr>
          <p:cNvPr id="23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24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457200" y="2059241"/>
            <a:ext cx="3886200" cy="41148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idx="16"/>
          </p:nvPr>
        </p:nvSpPr>
        <p:spPr>
          <a:xfrm>
            <a:off x="4800600" y="2056763"/>
            <a:ext cx="3886200" cy="41148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5721890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330219007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2125" y="1676400"/>
            <a:ext cx="4016375" cy="3575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0" y="1676400"/>
            <a:ext cx="4017963" cy="3575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4972244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3619398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6107746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91158596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350912368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6464237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0307093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7813" y="460375"/>
            <a:ext cx="2051050" cy="47910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4663" y="460375"/>
            <a:ext cx="6000750" cy="47910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8217941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0" y="2628782"/>
            <a:ext cx="9144000" cy="1600438"/>
          </a:xfrm>
          <a:noFill/>
          <a:ln w="25400">
            <a:noFill/>
          </a:ln>
          <a:effectLst/>
        </p:spPr>
        <p:txBody>
          <a:bodyPr lIns="457200" tIns="457200" rIns="457200" bIns="457200" anchor="ctr">
            <a:spAutoFit/>
          </a:bodyPr>
          <a:lstStyle>
            <a:lvl1pPr algn="l"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7200" y="4800600"/>
            <a:ext cx="8229600" cy="457200"/>
          </a:xfrm>
        </p:spPr>
        <p:txBody>
          <a:bodyPr anchor="t"/>
          <a:lstStyle>
            <a:lvl1pPr marL="0" indent="0" algn="l">
              <a:spcBef>
                <a:spcPts val="0"/>
              </a:spcBef>
              <a:buNone/>
              <a:defRPr cap="all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add Presenter </a:t>
            </a:r>
            <a:r>
              <a:rPr lang="en-US" dirty="0" err="1" smtClean="0"/>
              <a:t>Name(S</a:t>
            </a:r>
            <a:r>
              <a:rPr lang="en-US" dirty="0" smtClean="0"/>
              <a:t>)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FFFFFF"/>
                </a:solidFill>
              </a:defRPr>
            </a:lvl1pPr>
          </a:lstStyle>
          <a:p>
            <a:fld id="{72722D68-B255-A94C-A3CB-3E687CBC89EF}" type="datetime4">
              <a:rPr lang="en-US" smtClean="0"/>
              <a:pPr/>
              <a:t>May 21, 2014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FFFFFF"/>
                </a:solidFill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455613" y="5257800"/>
            <a:ext cx="8229600" cy="2286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 smtClean="0"/>
              <a:t>Click to add presenter organization</a:t>
            </a:r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5540477"/>
            <a:ext cx="8229600" cy="2286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4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 smtClean="0"/>
              <a:t>Click to add presentation event or location</a:t>
            </a:r>
          </a:p>
        </p:txBody>
      </p:sp>
    </p:spTree>
    <p:extLst>
      <p:ext uri="{BB962C8B-B14F-4D97-AF65-F5344CB8AC3E}">
        <p14:creationId xmlns="" xmlns:p14="http://schemas.microsoft.com/office/powerpoint/2010/main" val="36794794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Line Title +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987552"/>
            <a:ext cx="9144000" cy="58704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356614"/>
            <a:ext cx="6629400" cy="621792"/>
          </a:xfrm>
        </p:spPr>
        <p:txBody>
          <a:bodyPr lIns="0" tIns="0" rIns="0" bIns="0" anchor="t" anchorCtr="0">
            <a:spAutoFit/>
          </a:bodyPr>
          <a:lstStyle>
            <a:lvl1pPr algn="l">
              <a:defRPr sz="25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371600"/>
            <a:ext cx="8229600" cy="3886200"/>
          </a:xfrm>
        </p:spPr>
        <p:txBody>
          <a:bodyPr lIns="0" tIns="0" rIns="0" bIns="0" anchor="ctr">
            <a:spAutoFit/>
          </a:bodyPr>
          <a:lstStyle>
            <a:lvl1pPr marL="0" indent="0" algn="ctr">
              <a:buNone/>
              <a:defRPr sz="1800" i="1">
                <a:latin typeface="Arial"/>
                <a:cs typeface="Arial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486400"/>
            <a:ext cx="8229600" cy="685800"/>
          </a:xfrm>
        </p:spPr>
        <p:txBody>
          <a:bodyPr lIns="0" tIns="0" rIns="0" bIns="0">
            <a:spAutoFit/>
          </a:bodyPr>
          <a:lstStyle>
            <a:lvl1pPr marL="0" indent="0">
              <a:buNone/>
              <a:defRPr sz="1400">
                <a:latin typeface="Arial"/>
                <a:cs typeface="Arial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fld id="{AB913CE7-CFD7-D244-9CF5-91B28CB73AAE}" type="datetime4">
              <a:rPr lang="en-US" smtClean="0"/>
              <a:pPr/>
              <a:t>May 21, 2014</a:t>
            </a:fld>
            <a:endParaRPr lang="en-US"/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19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7078282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-Line 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987552"/>
            <a:ext cx="9144000" cy="58704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356614"/>
            <a:ext cx="6629400" cy="621792"/>
          </a:xfrm>
        </p:spPr>
        <p:txBody>
          <a:bodyPr lIns="0" tIns="0" rIns="0" bIns="0" anchor="t" anchorCtr="0">
            <a:spAutoFit/>
          </a:bodyPr>
          <a:lstStyle>
            <a:lvl1pPr algn="l">
              <a:defRPr sz="25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371596"/>
            <a:ext cx="8229600" cy="48006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fld id="{D11E647B-2526-554A-8D8B-54D170A77B52}" type="datetime4">
              <a:rPr lang="en-US" smtClean="0"/>
              <a:pPr/>
              <a:t>May 21, 2014</a:t>
            </a:fld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2679539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B48886-5041-43A9-930C-3A238FF77769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98191021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7310C2-6087-4673-AFAE-CF090E5F2C4A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7773915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F601D0-0F11-48B9-91B1-439EE8C95782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06027829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2125" y="1676400"/>
            <a:ext cx="4016375" cy="3575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0" y="1676400"/>
            <a:ext cx="4017963" cy="3575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EFBF0B-9F16-4B8A-8644-8509F425CC60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5675904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8A528E-9F51-48BB-8389-4DFEDD37D633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15292142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D9B03A-85E6-453A-A3EB-2AF9AA0FDD1C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97586935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607146-0F73-4095-8ADA-6AE6D50DCC0A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802904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FF760C-E2C0-4D6A-B7F1-85B967F97023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14262454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A9124B-3B58-471B-88F3-9600D6CAF4C7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297878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Line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987552"/>
            <a:ext cx="9144000" cy="58704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356614"/>
            <a:ext cx="6629400" cy="621792"/>
          </a:xfrm>
        </p:spPr>
        <p:txBody>
          <a:bodyPr lIns="0" tIns="0" rIns="0" bIns="0" anchor="t">
            <a:spAutoFit/>
          </a:bodyPr>
          <a:lstStyle>
            <a:lvl1pPr algn="l">
              <a:defRPr sz="25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fld id="{3613C8CB-43D8-CE4B-9FBA-0A4A4D7DDC27}" type="datetime4">
              <a:rPr lang="en-US" smtClean="0"/>
              <a:pPr/>
              <a:t>May 21, 2014</a:t>
            </a:fld>
            <a:endParaRPr lang="en-US"/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20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002664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BB9DD4-FD3E-49E8-A28F-B22EFB38771B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400519166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7813" y="460375"/>
            <a:ext cx="2051050" cy="47910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4663" y="460375"/>
            <a:ext cx="6000750" cy="47910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F9EE64-2ED8-4062-9008-606B99191606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3828510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DA6CC4-5DCE-41A1-86DC-979EDA919F3E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13985183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D7E402-AD9D-4D01-8BF2-B4EC7C4803CA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50301833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71554B-B6A4-4DBF-9A4E-99E1290894B1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41019793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2125" y="1676400"/>
            <a:ext cx="4016375" cy="3575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0" y="1676400"/>
            <a:ext cx="4017963" cy="3575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C57F9B-6250-4B32-9216-21667E0CBEBA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27130743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92A4BB-AC49-4675-9CA6-F1B1F4858257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89736047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6E74E7-35FE-47BB-A043-CC0623AEE04F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63376967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B6A1D0-371A-4542-BA18-BCF4C5CEC20E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8107810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D57577-F665-47EC-8D00-97220D1904E9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734126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Line 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1371600"/>
            <a:ext cx="9144000" cy="5486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356614"/>
            <a:ext cx="6629400" cy="1005840"/>
          </a:xfrm>
        </p:spPr>
        <p:txBody>
          <a:bodyPr lIns="0" tIns="0" rIns="0" bIns="0" anchor="t" anchorCtr="0">
            <a:spAutoFit/>
          </a:bodyPr>
          <a:lstStyle>
            <a:lvl1pPr algn="l">
              <a:defRPr sz="25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Date Placeholder 8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fld id="{295A8C86-62E8-7241-8327-8973F14C6094}" type="datetime4">
              <a:rPr lang="en-US" smtClean="0"/>
              <a:pPr/>
              <a:t>May 21, 2014</a:t>
            </a:fld>
            <a:endParaRPr lang="en-US" dirty="0"/>
          </a:p>
        </p:txBody>
      </p:sp>
      <p:sp>
        <p:nvSpPr>
          <p:cNvPr id="15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2895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3434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816899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59510C-5CE2-4723-BDE6-4364A838FD07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72923164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0A8A05-ACD4-493E-B5B2-7C32DA597E61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893014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7813" y="460375"/>
            <a:ext cx="2051050" cy="47910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4663" y="460375"/>
            <a:ext cx="6000750" cy="47910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C2AD30-5775-4E56-BA9D-C7524998806C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76564327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B4FAEA-A4DB-4049-82D0-FF5AA5C725BA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34356194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264150-7F9E-4181-8AED-5E1413B365D6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83156046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D58EA9-0B3A-4BCD-83A4-CCCB6E5EB2DD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22871195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2125" y="1676400"/>
            <a:ext cx="4016375" cy="3575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0" y="1676400"/>
            <a:ext cx="4017963" cy="3575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5BC781-7839-4746-923E-98421488CB07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7651712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85BEB0-F092-4D24-85FD-A2733D6FCAD0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51213706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D66189-4F62-4491-BAAC-80AA2EE32CFA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72613236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43F0DE-2C3C-4885-84BF-909137B1E63D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205157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Line Title + 2-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1371600"/>
            <a:ext cx="9144000" cy="5486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356614"/>
            <a:ext cx="6629400" cy="1005840"/>
          </a:xfrm>
        </p:spPr>
        <p:txBody>
          <a:bodyPr lIns="0" tIns="0" rIns="0" bIns="0" anchor="t">
            <a:spAutoFit/>
          </a:bodyPr>
          <a:lstStyle>
            <a:lvl1pPr algn="l">
              <a:defRPr sz="25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fld id="{A67F5DE3-4E7A-1F49-B8B8-4C0F1552EA37}" type="datetime4">
              <a:rPr lang="en-US" smtClean="0"/>
              <a:pPr/>
              <a:t>May 21, 2014</a:t>
            </a:fld>
            <a:endParaRPr lang="en-US"/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19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3886200" cy="43434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idx="15"/>
          </p:nvPr>
        </p:nvSpPr>
        <p:spPr>
          <a:xfrm>
            <a:off x="4800600" y="1828800"/>
            <a:ext cx="3886200" cy="43434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0884366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8514B3-B3EF-4418-9D71-94CED5A188B4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14439879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99C0D5-5FD7-4A80-8B34-3B3AA8E3CF7B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18615416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B07B08-459E-4BFF-9C43-F4E82177CB36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35983805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7813" y="460375"/>
            <a:ext cx="2051050" cy="47910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4663" y="460375"/>
            <a:ext cx="6000750" cy="47910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AEF806-6576-4E15-866D-02F92FC3298B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29759104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032D2B-1115-4803-AD01-D36A98789372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99748165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9CEF31-BC4F-413C-9392-E05EF6969AEB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65529048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005DD0-8A98-49EA-A807-E51A070D8570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408096815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2125" y="1676400"/>
            <a:ext cx="4016375" cy="3575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0" y="1676400"/>
            <a:ext cx="4017963" cy="3575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9FCCC7-5264-4D54-A697-214FB5715D6A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85365362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0E458A-81A7-4E8F-BC50-3098229B3DAB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43552856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218EE5-98D0-4C16-9800-71277428567F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4947194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Line Title + 2-Column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1371600"/>
            <a:ext cx="9144000" cy="5486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356614"/>
            <a:ext cx="6629400" cy="1005840"/>
          </a:xfrm>
        </p:spPr>
        <p:txBody>
          <a:bodyPr lIns="0" tIns="0" rIns="0" bIns="0" anchor="t">
            <a:spAutoFit/>
          </a:bodyPr>
          <a:lstStyle>
            <a:lvl1pPr algn="l">
              <a:defRPr sz="25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28800"/>
            <a:ext cx="3886200" cy="640080"/>
          </a:xfrm>
        </p:spPr>
        <p:txBody>
          <a:bodyPr lIns="0" tIns="0" rIns="0" bIns="0" anchor="t">
            <a:spAutoFit/>
          </a:bodyPr>
          <a:lstStyle>
            <a:lvl1pPr marL="0" indent="0">
              <a:buNone/>
              <a:defRPr sz="2000" b="1"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828799"/>
            <a:ext cx="3886200" cy="640080"/>
          </a:xfrm>
        </p:spPr>
        <p:txBody>
          <a:bodyPr lIns="0" tIns="0" rIns="0" bIns="0" anchor="t">
            <a:spAutoFit/>
          </a:bodyPr>
          <a:lstStyle>
            <a:lvl1pPr marL="0" indent="0">
              <a:buNone/>
              <a:defRPr sz="2000" b="1"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fld id="{BC5D5528-8E4A-A64F-9E68-AD02791E3931}" type="datetime4">
              <a:rPr lang="en-US" smtClean="0"/>
              <a:pPr/>
              <a:t>May 21, 2014</a:t>
            </a:fld>
            <a:endParaRPr lang="en-US" dirty="0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 lIns="0" tIns="0" rIns="0" bIns="0"/>
          <a:lstStyle>
            <a:lvl1pPr>
              <a:defRPr sz="900"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Content Placeholder 2"/>
          <p:cNvSpPr>
            <a:spLocks noGrp="1"/>
          </p:cNvSpPr>
          <p:nvPr>
            <p:ph idx="15"/>
          </p:nvPr>
        </p:nvSpPr>
        <p:spPr>
          <a:xfrm>
            <a:off x="457200" y="2514600"/>
            <a:ext cx="3886200" cy="36576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idx="16"/>
          </p:nvPr>
        </p:nvSpPr>
        <p:spPr>
          <a:xfrm>
            <a:off x="4800600" y="2512122"/>
            <a:ext cx="3886200" cy="3657600"/>
          </a:xfrm>
        </p:spPr>
        <p:txBody>
          <a:bodyPr lIns="0" tIns="0" rIns="0" bIns="0">
            <a:spAutoFit/>
          </a:bodyPr>
          <a:lstStyle>
            <a:lvl1pPr marL="342900" indent="-342900">
              <a:buSzPct val="100000"/>
              <a:buFontTx/>
              <a:buBlip>
                <a:blip r:embed="rId2"/>
              </a:buBlip>
              <a:defRPr sz="2000">
                <a:latin typeface="Arial"/>
                <a:cs typeface="Arial"/>
              </a:defRPr>
            </a:lvl1pPr>
            <a:lvl2pPr marL="742950" indent="-285750">
              <a:buSzPct val="100000"/>
              <a:buFontTx/>
              <a:buBlip>
                <a:blip r:embed="rId3"/>
              </a:buBlip>
              <a:defRPr sz="1800">
                <a:latin typeface="Arial"/>
                <a:cs typeface="Arial"/>
              </a:defRPr>
            </a:lvl2pPr>
            <a:lvl3pPr marL="1143000" indent="-228600">
              <a:buSzPct val="100000"/>
              <a:buFontTx/>
              <a:buBlip>
                <a:blip r:embed="rId4"/>
              </a:buBlip>
              <a:defRPr sz="1600">
                <a:latin typeface="Arial"/>
                <a:cs typeface="Arial"/>
              </a:defRPr>
            </a:lvl3pPr>
            <a:lvl4pPr marL="1600200" indent="-228600">
              <a:buSzPct val="100000"/>
              <a:buFontTx/>
              <a:buBlip>
                <a:blip r:embed="rId5"/>
              </a:buBlip>
              <a:defRPr sz="1400">
                <a:latin typeface="Arial"/>
                <a:cs typeface="Arial"/>
              </a:defRPr>
            </a:lvl4pPr>
            <a:lvl5pPr marL="2057400" indent="-228600">
              <a:buSzPct val="100000"/>
              <a:buFontTx/>
              <a:buBlip>
                <a:blip r:embed="rId2"/>
              </a:buBlip>
              <a:defRPr sz="1400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99392224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71055F-350F-40A5-B604-A4F30CD48F1E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48459930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CC5443-E8EB-480B-8444-74FF2DEC5F74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26375586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757E9B-D9A0-4CD2-AC0A-853EB107F14A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54851371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DA5673-D88D-41B9-BBCC-C93F10957C8B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66217994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7813" y="460375"/>
            <a:ext cx="2051050" cy="47910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4663" y="460375"/>
            <a:ext cx="6000750" cy="47910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7AEFB6-A5BF-4BE0-9FE9-3F1D98495368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91364153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2AA445-D93E-4074-8FC8-7E25D8629C0B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36286807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39899B-599C-4026-9F08-7AE33E1E7D92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92792537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CF9E4A-33EE-4F55-BB1B-36EDBD3F7C65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92076864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2125" y="1676400"/>
            <a:ext cx="4016375" cy="3575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0" y="1676400"/>
            <a:ext cx="4017963" cy="3575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58F216-D894-491D-B9E5-3E864CE112FD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47292001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C16322-E073-49DE-AA13-B59F011E75B5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514143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emf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5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6.pn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3.xml"/><Relationship Id="rId13" Type="http://schemas.openxmlformats.org/officeDocument/2006/relationships/image" Target="../media/image20.png"/><Relationship Id="rId3" Type="http://schemas.openxmlformats.org/officeDocument/2006/relationships/slideLayout" Target="../slideLayouts/slideLayout108.xml"/><Relationship Id="rId7" Type="http://schemas.openxmlformats.org/officeDocument/2006/relationships/slideLayout" Target="../slideLayouts/slideLayout112.xml"/><Relationship Id="rId12" Type="http://schemas.openxmlformats.org/officeDocument/2006/relationships/theme" Target="../theme/theme10.xml"/><Relationship Id="rId17" Type="http://schemas.openxmlformats.org/officeDocument/2006/relationships/image" Target="../media/image18.png"/><Relationship Id="rId2" Type="http://schemas.openxmlformats.org/officeDocument/2006/relationships/slideLayout" Target="../slideLayouts/slideLayout107.xml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11.xml"/><Relationship Id="rId11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0.xml"/><Relationship Id="rId15" Type="http://schemas.openxmlformats.org/officeDocument/2006/relationships/image" Target="../media/image16.png"/><Relationship Id="rId10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09.xml"/><Relationship Id="rId9" Type="http://schemas.openxmlformats.org/officeDocument/2006/relationships/slideLayout" Target="../slideLayouts/slideLayout114.xml"/><Relationship Id="rId14" Type="http://schemas.openxmlformats.org/officeDocument/2006/relationships/image" Target="../media/image15.pn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4.xml"/><Relationship Id="rId13" Type="http://schemas.openxmlformats.org/officeDocument/2006/relationships/image" Target="../media/image21.png"/><Relationship Id="rId3" Type="http://schemas.openxmlformats.org/officeDocument/2006/relationships/slideLayout" Target="../slideLayouts/slideLayout119.xml"/><Relationship Id="rId7" Type="http://schemas.openxmlformats.org/officeDocument/2006/relationships/slideLayout" Target="../slideLayouts/slideLayout123.xml"/><Relationship Id="rId12" Type="http://schemas.openxmlformats.org/officeDocument/2006/relationships/theme" Target="../theme/theme11.xml"/><Relationship Id="rId17" Type="http://schemas.openxmlformats.org/officeDocument/2006/relationships/image" Target="../media/image18.png"/><Relationship Id="rId2" Type="http://schemas.openxmlformats.org/officeDocument/2006/relationships/slideLayout" Target="../slideLayouts/slideLayout118.xml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117.xml"/><Relationship Id="rId6" Type="http://schemas.openxmlformats.org/officeDocument/2006/relationships/slideLayout" Target="../slideLayouts/slideLayout122.xml"/><Relationship Id="rId11" Type="http://schemas.openxmlformats.org/officeDocument/2006/relationships/slideLayout" Target="../slideLayouts/slideLayout127.xml"/><Relationship Id="rId5" Type="http://schemas.openxmlformats.org/officeDocument/2006/relationships/slideLayout" Target="../slideLayouts/slideLayout121.xml"/><Relationship Id="rId15" Type="http://schemas.openxmlformats.org/officeDocument/2006/relationships/image" Target="../media/image16.png"/><Relationship Id="rId10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20.xml"/><Relationship Id="rId9" Type="http://schemas.openxmlformats.org/officeDocument/2006/relationships/slideLayout" Target="../slideLayouts/slideLayout125.xml"/><Relationship Id="rId14" Type="http://schemas.openxmlformats.org/officeDocument/2006/relationships/image" Target="../media/image15.png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5.xml"/><Relationship Id="rId13" Type="http://schemas.openxmlformats.org/officeDocument/2006/relationships/image" Target="../media/image21.png"/><Relationship Id="rId3" Type="http://schemas.openxmlformats.org/officeDocument/2006/relationships/slideLayout" Target="../slideLayouts/slideLayout130.xml"/><Relationship Id="rId7" Type="http://schemas.openxmlformats.org/officeDocument/2006/relationships/slideLayout" Target="../slideLayouts/slideLayout134.xml"/><Relationship Id="rId12" Type="http://schemas.openxmlformats.org/officeDocument/2006/relationships/theme" Target="../theme/theme12.xml"/><Relationship Id="rId17" Type="http://schemas.openxmlformats.org/officeDocument/2006/relationships/image" Target="../media/image18.png"/><Relationship Id="rId2" Type="http://schemas.openxmlformats.org/officeDocument/2006/relationships/slideLayout" Target="../slideLayouts/slideLayout129.xml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33.xml"/><Relationship Id="rId11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2.xml"/><Relationship Id="rId15" Type="http://schemas.openxmlformats.org/officeDocument/2006/relationships/image" Target="../media/image16.png"/><Relationship Id="rId10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131.xml"/><Relationship Id="rId9" Type="http://schemas.openxmlformats.org/officeDocument/2006/relationships/slideLayout" Target="../slideLayouts/slideLayout136.xml"/><Relationship Id="rId14" Type="http://schemas.openxmlformats.org/officeDocument/2006/relationships/image" Target="../media/image15.png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6.xml"/><Relationship Id="rId13" Type="http://schemas.openxmlformats.org/officeDocument/2006/relationships/image" Target="../media/image22.jpeg"/><Relationship Id="rId3" Type="http://schemas.openxmlformats.org/officeDocument/2006/relationships/slideLayout" Target="../slideLayouts/slideLayout141.xml"/><Relationship Id="rId7" Type="http://schemas.openxmlformats.org/officeDocument/2006/relationships/slideLayout" Target="../slideLayouts/slideLayout145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40.xml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139.xml"/><Relationship Id="rId6" Type="http://schemas.openxmlformats.org/officeDocument/2006/relationships/slideLayout" Target="../slideLayouts/slideLayout144.xml"/><Relationship Id="rId11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143.xml"/><Relationship Id="rId15" Type="http://schemas.openxmlformats.org/officeDocument/2006/relationships/image" Target="../media/image24.png"/><Relationship Id="rId10" Type="http://schemas.openxmlformats.org/officeDocument/2006/relationships/slideLayout" Target="../slideLayouts/slideLayout148.xml"/><Relationship Id="rId4" Type="http://schemas.openxmlformats.org/officeDocument/2006/relationships/slideLayout" Target="../slideLayouts/slideLayout142.xml"/><Relationship Id="rId9" Type="http://schemas.openxmlformats.org/officeDocument/2006/relationships/slideLayout" Target="../slideLayouts/slideLayout147.xml"/><Relationship Id="rId14" Type="http://schemas.openxmlformats.org/officeDocument/2006/relationships/image" Target="../media/image23.jpeg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7.xml"/><Relationship Id="rId13" Type="http://schemas.openxmlformats.org/officeDocument/2006/relationships/image" Target="../media/image14.jpeg"/><Relationship Id="rId3" Type="http://schemas.openxmlformats.org/officeDocument/2006/relationships/slideLayout" Target="../slideLayouts/slideLayout152.xml"/><Relationship Id="rId7" Type="http://schemas.openxmlformats.org/officeDocument/2006/relationships/slideLayout" Target="../slideLayouts/slideLayout156.xml"/><Relationship Id="rId12" Type="http://schemas.openxmlformats.org/officeDocument/2006/relationships/theme" Target="../theme/theme14.xml"/><Relationship Id="rId17" Type="http://schemas.openxmlformats.org/officeDocument/2006/relationships/image" Target="../media/image18.png"/><Relationship Id="rId2" Type="http://schemas.openxmlformats.org/officeDocument/2006/relationships/slideLayout" Target="../slideLayouts/slideLayout151.xml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150.xml"/><Relationship Id="rId6" Type="http://schemas.openxmlformats.org/officeDocument/2006/relationships/slideLayout" Target="../slideLayouts/slideLayout155.xml"/><Relationship Id="rId11" Type="http://schemas.openxmlformats.org/officeDocument/2006/relationships/slideLayout" Target="../slideLayouts/slideLayout160.xml"/><Relationship Id="rId5" Type="http://schemas.openxmlformats.org/officeDocument/2006/relationships/slideLayout" Target="../slideLayouts/slideLayout154.xml"/><Relationship Id="rId15" Type="http://schemas.openxmlformats.org/officeDocument/2006/relationships/image" Target="../media/image16.png"/><Relationship Id="rId10" Type="http://schemas.openxmlformats.org/officeDocument/2006/relationships/slideLayout" Target="../slideLayouts/slideLayout159.xml"/><Relationship Id="rId4" Type="http://schemas.openxmlformats.org/officeDocument/2006/relationships/slideLayout" Target="../slideLayouts/slideLayout153.xml"/><Relationship Id="rId9" Type="http://schemas.openxmlformats.org/officeDocument/2006/relationships/slideLayout" Target="../slideLayouts/slideLayout158.xml"/><Relationship Id="rId14" Type="http://schemas.openxmlformats.org/officeDocument/2006/relationships/image" Target="../media/image15.png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8.xml"/><Relationship Id="rId13" Type="http://schemas.openxmlformats.org/officeDocument/2006/relationships/slideLayout" Target="../slideLayouts/slideLayout173.xml"/><Relationship Id="rId18" Type="http://schemas.openxmlformats.org/officeDocument/2006/relationships/image" Target="../media/image16.png"/><Relationship Id="rId3" Type="http://schemas.openxmlformats.org/officeDocument/2006/relationships/slideLayout" Target="../slideLayouts/slideLayout163.xml"/><Relationship Id="rId7" Type="http://schemas.openxmlformats.org/officeDocument/2006/relationships/slideLayout" Target="../slideLayouts/slideLayout167.xml"/><Relationship Id="rId12" Type="http://schemas.openxmlformats.org/officeDocument/2006/relationships/slideLayout" Target="../slideLayouts/slideLayout172.xml"/><Relationship Id="rId17" Type="http://schemas.openxmlformats.org/officeDocument/2006/relationships/image" Target="../media/image15.png"/><Relationship Id="rId2" Type="http://schemas.openxmlformats.org/officeDocument/2006/relationships/slideLayout" Target="../slideLayouts/slideLayout162.xml"/><Relationship Id="rId16" Type="http://schemas.openxmlformats.org/officeDocument/2006/relationships/image" Target="../media/image20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161.xml"/><Relationship Id="rId6" Type="http://schemas.openxmlformats.org/officeDocument/2006/relationships/slideLayout" Target="../slideLayouts/slideLayout166.xml"/><Relationship Id="rId11" Type="http://schemas.openxmlformats.org/officeDocument/2006/relationships/slideLayout" Target="../slideLayouts/slideLayout171.xml"/><Relationship Id="rId5" Type="http://schemas.openxmlformats.org/officeDocument/2006/relationships/slideLayout" Target="../slideLayouts/slideLayout165.xml"/><Relationship Id="rId15" Type="http://schemas.openxmlformats.org/officeDocument/2006/relationships/theme" Target="../theme/theme15.xml"/><Relationship Id="rId10" Type="http://schemas.openxmlformats.org/officeDocument/2006/relationships/slideLayout" Target="../slideLayouts/slideLayout170.xml"/><Relationship Id="rId19" Type="http://schemas.openxmlformats.org/officeDocument/2006/relationships/image" Target="../media/image17.png"/><Relationship Id="rId4" Type="http://schemas.openxmlformats.org/officeDocument/2006/relationships/slideLayout" Target="../slideLayouts/slideLayout164.xml"/><Relationship Id="rId9" Type="http://schemas.openxmlformats.org/officeDocument/2006/relationships/slideLayout" Target="../slideLayouts/slideLayout169.xml"/><Relationship Id="rId14" Type="http://schemas.openxmlformats.org/officeDocument/2006/relationships/slideLayout" Target="../slideLayouts/slideLayout174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2.xml"/><Relationship Id="rId13" Type="http://schemas.openxmlformats.org/officeDocument/2006/relationships/slideLayout" Target="../slideLayouts/slideLayout187.xml"/><Relationship Id="rId18" Type="http://schemas.openxmlformats.org/officeDocument/2006/relationships/image" Target="../media/image16.png"/><Relationship Id="rId3" Type="http://schemas.openxmlformats.org/officeDocument/2006/relationships/slideLayout" Target="../slideLayouts/slideLayout177.xml"/><Relationship Id="rId7" Type="http://schemas.openxmlformats.org/officeDocument/2006/relationships/slideLayout" Target="../slideLayouts/slideLayout181.xml"/><Relationship Id="rId12" Type="http://schemas.openxmlformats.org/officeDocument/2006/relationships/slideLayout" Target="../slideLayouts/slideLayout186.xml"/><Relationship Id="rId17" Type="http://schemas.openxmlformats.org/officeDocument/2006/relationships/image" Target="../media/image15.png"/><Relationship Id="rId2" Type="http://schemas.openxmlformats.org/officeDocument/2006/relationships/slideLayout" Target="../slideLayouts/slideLayout176.xml"/><Relationship Id="rId16" Type="http://schemas.openxmlformats.org/officeDocument/2006/relationships/image" Target="../media/image20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175.xml"/><Relationship Id="rId6" Type="http://schemas.openxmlformats.org/officeDocument/2006/relationships/slideLayout" Target="../slideLayouts/slideLayout180.xml"/><Relationship Id="rId11" Type="http://schemas.openxmlformats.org/officeDocument/2006/relationships/slideLayout" Target="../slideLayouts/slideLayout185.xml"/><Relationship Id="rId5" Type="http://schemas.openxmlformats.org/officeDocument/2006/relationships/slideLayout" Target="../slideLayouts/slideLayout179.xml"/><Relationship Id="rId15" Type="http://schemas.openxmlformats.org/officeDocument/2006/relationships/theme" Target="../theme/theme16.xml"/><Relationship Id="rId10" Type="http://schemas.openxmlformats.org/officeDocument/2006/relationships/slideLayout" Target="../slideLayouts/slideLayout184.xml"/><Relationship Id="rId19" Type="http://schemas.openxmlformats.org/officeDocument/2006/relationships/image" Target="../media/image17.png"/><Relationship Id="rId4" Type="http://schemas.openxmlformats.org/officeDocument/2006/relationships/slideLayout" Target="../slideLayouts/slideLayout178.xml"/><Relationship Id="rId9" Type="http://schemas.openxmlformats.org/officeDocument/2006/relationships/slideLayout" Target="../slideLayouts/slideLayout183.xml"/><Relationship Id="rId14" Type="http://schemas.openxmlformats.org/officeDocument/2006/relationships/slideLayout" Target="../slideLayouts/slideLayout188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6.xml"/><Relationship Id="rId13" Type="http://schemas.openxmlformats.org/officeDocument/2006/relationships/image" Target="../media/image14.jpeg"/><Relationship Id="rId3" Type="http://schemas.openxmlformats.org/officeDocument/2006/relationships/slideLayout" Target="../slideLayouts/slideLayout191.xml"/><Relationship Id="rId7" Type="http://schemas.openxmlformats.org/officeDocument/2006/relationships/slideLayout" Target="../slideLayouts/slideLayout195.xml"/><Relationship Id="rId12" Type="http://schemas.openxmlformats.org/officeDocument/2006/relationships/theme" Target="../theme/theme17.xml"/><Relationship Id="rId17" Type="http://schemas.openxmlformats.org/officeDocument/2006/relationships/image" Target="../media/image18.png"/><Relationship Id="rId2" Type="http://schemas.openxmlformats.org/officeDocument/2006/relationships/slideLayout" Target="../slideLayouts/slideLayout190.xml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189.xml"/><Relationship Id="rId6" Type="http://schemas.openxmlformats.org/officeDocument/2006/relationships/slideLayout" Target="../slideLayouts/slideLayout194.xml"/><Relationship Id="rId11" Type="http://schemas.openxmlformats.org/officeDocument/2006/relationships/slideLayout" Target="../slideLayouts/slideLayout199.xml"/><Relationship Id="rId5" Type="http://schemas.openxmlformats.org/officeDocument/2006/relationships/slideLayout" Target="../slideLayouts/slideLayout193.xml"/><Relationship Id="rId15" Type="http://schemas.openxmlformats.org/officeDocument/2006/relationships/image" Target="../media/image16.png"/><Relationship Id="rId10" Type="http://schemas.openxmlformats.org/officeDocument/2006/relationships/slideLayout" Target="../slideLayouts/slideLayout198.xml"/><Relationship Id="rId4" Type="http://schemas.openxmlformats.org/officeDocument/2006/relationships/slideLayout" Target="../slideLayouts/slideLayout192.xml"/><Relationship Id="rId9" Type="http://schemas.openxmlformats.org/officeDocument/2006/relationships/slideLayout" Target="../slideLayouts/slideLayout197.xml"/><Relationship Id="rId14" Type="http://schemas.openxmlformats.org/officeDocument/2006/relationships/image" Target="../media/image15.png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7.xml"/><Relationship Id="rId13" Type="http://schemas.openxmlformats.org/officeDocument/2006/relationships/slideLayout" Target="../slideLayouts/slideLayout212.xml"/><Relationship Id="rId18" Type="http://schemas.openxmlformats.org/officeDocument/2006/relationships/image" Target="../media/image16.png"/><Relationship Id="rId3" Type="http://schemas.openxmlformats.org/officeDocument/2006/relationships/slideLayout" Target="../slideLayouts/slideLayout202.xml"/><Relationship Id="rId7" Type="http://schemas.openxmlformats.org/officeDocument/2006/relationships/slideLayout" Target="../slideLayouts/slideLayout206.xml"/><Relationship Id="rId12" Type="http://schemas.openxmlformats.org/officeDocument/2006/relationships/slideLayout" Target="../slideLayouts/slideLayout211.xml"/><Relationship Id="rId17" Type="http://schemas.openxmlformats.org/officeDocument/2006/relationships/image" Target="../media/image15.png"/><Relationship Id="rId2" Type="http://schemas.openxmlformats.org/officeDocument/2006/relationships/slideLayout" Target="../slideLayouts/slideLayout201.xml"/><Relationship Id="rId16" Type="http://schemas.openxmlformats.org/officeDocument/2006/relationships/image" Target="../media/image20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200.xml"/><Relationship Id="rId6" Type="http://schemas.openxmlformats.org/officeDocument/2006/relationships/slideLayout" Target="../slideLayouts/slideLayout205.xml"/><Relationship Id="rId11" Type="http://schemas.openxmlformats.org/officeDocument/2006/relationships/slideLayout" Target="../slideLayouts/slideLayout210.xml"/><Relationship Id="rId5" Type="http://schemas.openxmlformats.org/officeDocument/2006/relationships/slideLayout" Target="../slideLayouts/slideLayout204.xml"/><Relationship Id="rId15" Type="http://schemas.openxmlformats.org/officeDocument/2006/relationships/theme" Target="../theme/theme18.xml"/><Relationship Id="rId10" Type="http://schemas.openxmlformats.org/officeDocument/2006/relationships/slideLayout" Target="../slideLayouts/slideLayout209.xml"/><Relationship Id="rId19" Type="http://schemas.openxmlformats.org/officeDocument/2006/relationships/image" Target="../media/image17.png"/><Relationship Id="rId4" Type="http://schemas.openxmlformats.org/officeDocument/2006/relationships/slideLayout" Target="../slideLayouts/slideLayout203.xml"/><Relationship Id="rId9" Type="http://schemas.openxmlformats.org/officeDocument/2006/relationships/slideLayout" Target="../slideLayouts/slideLayout208.xml"/><Relationship Id="rId14" Type="http://schemas.openxmlformats.org/officeDocument/2006/relationships/slideLayout" Target="../slideLayouts/slideLayout213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1.xml"/><Relationship Id="rId13" Type="http://schemas.openxmlformats.org/officeDocument/2006/relationships/theme" Target="../theme/theme19.xml"/><Relationship Id="rId18" Type="http://schemas.openxmlformats.org/officeDocument/2006/relationships/image" Target="../media/image18.png"/><Relationship Id="rId3" Type="http://schemas.openxmlformats.org/officeDocument/2006/relationships/slideLayout" Target="../slideLayouts/slideLayout216.xml"/><Relationship Id="rId7" Type="http://schemas.openxmlformats.org/officeDocument/2006/relationships/slideLayout" Target="../slideLayouts/slideLayout220.xml"/><Relationship Id="rId12" Type="http://schemas.openxmlformats.org/officeDocument/2006/relationships/slideLayout" Target="../slideLayouts/slideLayout225.xml"/><Relationship Id="rId17" Type="http://schemas.openxmlformats.org/officeDocument/2006/relationships/image" Target="../media/image17.png"/><Relationship Id="rId2" Type="http://schemas.openxmlformats.org/officeDocument/2006/relationships/slideLayout" Target="../slideLayouts/slideLayout215.xml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214.xml"/><Relationship Id="rId6" Type="http://schemas.openxmlformats.org/officeDocument/2006/relationships/slideLayout" Target="../slideLayouts/slideLayout219.xml"/><Relationship Id="rId11" Type="http://schemas.openxmlformats.org/officeDocument/2006/relationships/slideLayout" Target="../slideLayouts/slideLayout224.xml"/><Relationship Id="rId5" Type="http://schemas.openxmlformats.org/officeDocument/2006/relationships/slideLayout" Target="../slideLayouts/slideLayout218.xml"/><Relationship Id="rId15" Type="http://schemas.openxmlformats.org/officeDocument/2006/relationships/image" Target="../media/image15.png"/><Relationship Id="rId10" Type="http://schemas.openxmlformats.org/officeDocument/2006/relationships/slideLayout" Target="../slideLayouts/slideLayout223.xml"/><Relationship Id="rId4" Type="http://schemas.openxmlformats.org/officeDocument/2006/relationships/slideLayout" Target="../slideLayouts/slideLayout217.xml"/><Relationship Id="rId9" Type="http://schemas.openxmlformats.org/officeDocument/2006/relationships/slideLayout" Target="../slideLayouts/slideLayout222.xml"/><Relationship Id="rId14" Type="http://schemas.openxmlformats.org/officeDocument/2006/relationships/image" Target="../media/image20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image" Target="../media/image11.jpeg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image" Target="../media/image12.png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3.xml"/><Relationship Id="rId13" Type="http://schemas.openxmlformats.org/officeDocument/2006/relationships/slideLayout" Target="../slideLayouts/slideLayout238.xml"/><Relationship Id="rId18" Type="http://schemas.openxmlformats.org/officeDocument/2006/relationships/image" Target="../media/image17.png"/><Relationship Id="rId3" Type="http://schemas.openxmlformats.org/officeDocument/2006/relationships/slideLayout" Target="../slideLayouts/slideLayout228.xml"/><Relationship Id="rId7" Type="http://schemas.openxmlformats.org/officeDocument/2006/relationships/slideLayout" Target="../slideLayouts/slideLayout232.xml"/><Relationship Id="rId12" Type="http://schemas.openxmlformats.org/officeDocument/2006/relationships/slideLayout" Target="../slideLayouts/slideLayout237.xml"/><Relationship Id="rId17" Type="http://schemas.openxmlformats.org/officeDocument/2006/relationships/image" Target="../media/image16.png"/><Relationship Id="rId2" Type="http://schemas.openxmlformats.org/officeDocument/2006/relationships/slideLayout" Target="../slideLayouts/slideLayout227.xml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226.xml"/><Relationship Id="rId6" Type="http://schemas.openxmlformats.org/officeDocument/2006/relationships/slideLayout" Target="../slideLayouts/slideLayout231.xml"/><Relationship Id="rId11" Type="http://schemas.openxmlformats.org/officeDocument/2006/relationships/slideLayout" Target="../slideLayouts/slideLayout236.xml"/><Relationship Id="rId5" Type="http://schemas.openxmlformats.org/officeDocument/2006/relationships/slideLayout" Target="../slideLayouts/slideLayout230.xml"/><Relationship Id="rId15" Type="http://schemas.openxmlformats.org/officeDocument/2006/relationships/image" Target="../media/image20.png"/><Relationship Id="rId10" Type="http://schemas.openxmlformats.org/officeDocument/2006/relationships/slideLayout" Target="../slideLayouts/slideLayout235.xml"/><Relationship Id="rId19" Type="http://schemas.openxmlformats.org/officeDocument/2006/relationships/image" Target="../media/image18.png"/><Relationship Id="rId4" Type="http://schemas.openxmlformats.org/officeDocument/2006/relationships/slideLayout" Target="../slideLayouts/slideLayout229.xml"/><Relationship Id="rId9" Type="http://schemas.openxmlformats.org/officeDocument/2006/relationships/slideLayout" Target="../slideLayouts/slideLayout234.xml"/><Relationship Id="rId14" Type="http://schemas.openxmlformats.org/officeDocument/2006/relationships/theme" Target="../theme/theme20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6.xml"/><Relationship Id="rId13" Type="http://schemas.openxmlformats.org/officeDocument/2006/relationships/image" Target="../media/image11.jpeg"/><Relationship Id="rId3" Type="http://schemas.openxmlformats.org/officeDocument/2006/relationships/slideLayout" Target="../slideLayouts/slideLayout241.xml"/><Relationship Id="rId7" Type="http://schemas.openxmlformats.org/officeDocument/2006/relationships/slideLayout" Target="../slideLayouts/slideLayout245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40.xml"/><Relationship Id="rId1" Type="http://schemas.openxmlformats.org/officeDocument/2006/relationships/slideLayout" Target="../slideLayouts/slideLayout239.xml"/><Relationship Id="rId6" Type="http://schemas.openxmlformats.org/officeDocument/2006/relationships/slideLayout" Target="../slideLayouts/slideLayout244.xml"/><Relationship Id="rId11" Type="http://schemas.openxmlformats.org/officeDocument/2006/relationships/slideLayout" Target="../slideLayouts/slideLayout249.xml"/><Relationship Id="rId5" Type="http://schemas.openxmlformats.org/officeDocument/2006/relationships/slideLayout" Target="../slideLayouts/slideLayout243.xml"/><Relationship Id="rId10" Type="http://schemas.openxmlformats.org/officeDocument/2006/relationships/slideLayout" Target="../slideLayouts/slideLayout248.xml"/><Relationship Id="rId4" Type="http://schemas.openxmlformats.org/officeDocument/2006/relationships/slideLayout" Target="../slideLayouts/slideLayout242.xml"/><Relationship Id="rId9" Type="http://schemas.openxmlformats.org/officeDocument/2006/relationships/slideLayout" Target="../slideLayouts/slideLayout247.xml"/><Relationship Id="rId14" Type="http://schemas.openxmlformats.org/officeDocument/2006/relationships/image" Target="../media/image12.png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7.xml"/><Relationship Id="rId13" Type="http://schemas.openxmlformats.org/officeDocument/2006/relationships/image" Target="../media/image14.jpeg"/><Relationship Id="rId3" Type="http://schemas.openxmlformats.org/officeDocument/2006/relationships/slideLayout" Target="../slideLayouts/slideLayout252.xml"/><Relationship Id="rId7" Type="http://schemas.openxmlformats.org/officeDocument/2006/relationships/slideLayout" Target="../slideLayouts/slideLayout256.xml"/><Relationship Id="rId12" Type="http://schemas.openxmlformats.org/officeDocument/2006/relationships/theme" Target="../theme/theme22.xml"/><Relationship Id="rId17" Type="http://schemas.openxmlformats.org/officeDocument/2006/relationships/image" Target="../media/image18.png"/><Relationship Id="rId2" Type="http://schemas.openxmlformats.org/officeDocument/2006/relationships/slideLayout" Target="../slideLayouts/slideLayout251.xml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250.xml"/><Relationship Id="rId6" Type="http://schemas.openxmlformats.org/officeDocument/2006/relationships/slideLayout" Target="../slideLayouts/slideLayout255.xml"/><Relationship Id="rId11" Type="http://schemas.openxmlformats.org/officeDocument/2006/relationships/slideLayout" Target="../slideLayouts/slideLayout260.xml"/><Relationship Id="rId5" Type="http://schemas.openxmlformats.org/officeDocument/2006/relationships/slideLayout" Target="../slideLayouts/slideLayout254.xml"/><Relationship Id="rId15" Type="http://schemas.openxmlformats.org/officeDocument/2006/relationships/image" Target="../media/image16.png"/><Relationship Id="rId10" Type="http://schemas.openxmlformats.org/officeDocument/2006/relationships/slideLayout" Target="../slideLayouts/slideLayout259.xml"/><Relationship Id="rId4" Type="http://schemas.openxmlformats.org/officeDocument/2006/relationships/slideLayout" Target="../slideLayouts/slideLayout253.xml"/><Relationship Id="rId9" Type="http://schemas.openxmlformats.org/officeDocument/2006/relationships/slideLayout" Target="../slideLayouts/slideLayout258.xml"/><Relationship Id="rId14" Type="http://schemas.openxmlformats.org/officeDocument/2006/relationships/image" Target="../media/image15.png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8.xml"/><Relationship Id="rId13" Type="http://schemas.openxmlformats.org/officeDocument/2006/relationships/slideLayout" Target="../slideLayouts/slideLayout273.xml"/><Relationship Id="rId18" Type="http://schemas.openxmlformats.org/officeDocument/2006/relationships/image" Target="../media/image16.png"/><Relationship Id="rId3" Type="http://schemas.openxmlformats.org/officeDocument/2006/relationships/slideLayout" Target="../slideLayouts/slideLayout263.xml"/><Relationship Id="rId7" Type="http://schemas.openxmlformats.org/officeDocument/2006/relationships/slideLayout" Target="../slideLayouts/slideLayout267.xml"/><Relationship Id="rId12" Type="http://schemas.openxmlformats.org/officeDocument/2006/relationships/slideLayout" Target="../slideLayouts/slideLayout272.xml"/><Relationship Id="rId17" Type="http://schemas.openxmlformats.org/officeDocument/2006/relationships/image" Target="../media/image15.png"/><Relationship Id="rId2" Type="http://schemas.openxmlformats.org/officeDocument/2006/relationships/slideLayout" Target="../slideLayouts/slideLayout262.xml"/><Relationship Id="rId16" Type="http://schemas.openxmlformats.org/officeDocument/2006/relationships/image" Target="../media/image20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261.xml"/><Relationship Id="rId6" Type="http://schemas.openxmlformats.org/officeDocument/2006/relationships/slideLayout" Target="../slideLayouts/slideLayout266.xml"/><Relationship Id="rId11" Type="http://schemas.openxmlformats.org/officeDocument/2006/relationships/slideLayout" Target="../slideLayouts/slideLayout271.xml"/><Relationship Id="rId5" Type="http://schemas.openxmlformats.org/officeDocument/2006/relationships/slideLayout" Target="../slideLayouts/slideLayout265.xml"/><Relationship Id="rId15" Type="http://schemas.openxmlformats.org/officeDocument/2006/relationships/theme" Target="../theme/theme23.xml"/><Relationship Id="rId10" Type="http://schemas.openxmlformats.org/officeDocument/2006/relationships/slideLayout" Target="../slideLayouts/slideLayout270.xml"/><Relationship Id="rId19" Type="http://schemas.openxmlformats.org/officeDocument/2006/relationships/image" Target="../media/image17.png"/><Relationship Id="rId4" Type="http://schemas.openxmlformats.org/officeDocument/2006/relationships/slideLayout" Target="../slideLayouts/slideLayout264.xml"/><Relationship Id="rId9" Type="http://schemas.openxmlformats.org/officeDocument/2006/relationships/slideLayout" Target="../slideLayouts/slideLayout269.xml"/><Relationship Id="rId14" Type="http://schemas.openxmlformats.org/officeDocument/2006/relationships/slideLayout" Target="../slideLayouts/slideLayout274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2.xml"/><Relationship Id="rId13" Type="http://schemas.openxmlformats.org/officeDocument/2006/relationships/slideLayout" Target="../slideLayouts/slideLayout287.xml"/><Relationship Id="rId18" Type="http://schemas.openxmlformats.org/officeDocument/2006/relationships/image" Target="../media/image16.png"/><Relationship Id="rId3" Type="http://schemas.openxmlformats.org/officeDocument/2006/relationships/slideLayout" Target="../slideLayouts/slideLayout277.xml"/><Relationship Id="rId7" Type="http://schemas.openxmlformats.org/officeDocument/2006/relationships/slideLayout" Target="../slideLayouts/slideLayout281.xml"/><Relationship Id="rId12" Type="http://schemas.openxmlformats.org/officeDocument/2006/relationships/slideLayout" Target="../slideLayouts/slideLayout286.xml"/><Relationship Id="rId17" Type="http://schemas.openxmlformats.org/officeDocument/2006/relationships/image" Target="../media/image15.png"/><Relationship Id="rId2" Type="http://schemas.openxmlformats.org/officeDocument/2006/relationships/slideLayout" Target="../slideLayouts/slideLayout276.xml"/><Relationship Id="rId16" Type="http://schemas.openxmlformats.org/officeDocument/2006/relationships/image" Target="../media/image20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275.xml"/><Relationship Id="rId6" Type="http://schemas.openxmlformats.org/officeDocument/2006/relationships/slideLayout" Target="../slideLayouts/slideLayout280.xml"/><Relationship Id="rId11" Type="http://schemas.openxmlformats.org/officeDocument/2006/relationships/slideLayout" Target="../slideLayouts/slideLayout285.xml"/><Relationship Id="rId5" Type="http://schemas.openxmlformats.org/officeDocument/2006/relationships/slideLayout" Target="../slideLayouts/slideLayout279.xml"/><Relationship Id="rId15" Type="http://schemas.openxmlformats.org/officeDocument/2006/relationships/theme" Target="../theme/theme24.xml"/><Relationship Id="rId10" Type="http://schemas.openxmlformats.org/officeDocument/2006/relationships/slideLayout" Target="../slideLayouts/slideLayout284.xml"/><Relationship Id="rId19" Type="http://schemas.openxmlformats.org/officeDocument/2006/relationships/image" Target="../media/image17.png"/><Relationship Id="rId4" Type="http://schemas.openxmlformats.org/officeDocument/2006/relationships/slideLayout" Target="../slideLayouts/slideLayout278.xml"/><Relationship Id="rId9" Type="http://schemas.openxmlformats.org/officeDocument/2006/relationships/slideLayout" Target="../slideLayouts/slideLayout283.xml"/><Relationship Id="rId14" Type="http://schemas.openxmlformats.org/officeDocument/2006/relationships/slideLayout" Target="../slideLayouts/slideLayout288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6.xml"/><Relationship Id="rId13" Type="http://schemas.openxmlformats.org/officeDocument/2006/relationships/image" Target="../media/image14.jpeg"/><Relationship Id="rId3" Type="http://schemas.openxmlformats.org/officeDocument/2006/relationships/slideLayout" Target="../slideLayouts/slideLayout291.xml"/><Relationship Id="rId7" Type="http://schemas.openxmlformats.org/officeDocument/2006/relationships/slideLayout" Target="../slideLayouts/slideLayout295.xml"/><Relationship Id="rId12" Type="http://schemas.openxmlformats.org/officeDocument/2006/relationships/theme" Target="../theme/theme25.xml"/><Relationship Id="rId17" Type="http://schemas.openxmlformats.org/officeDocument/2006/relationships/image" Target="../media/image18.png"/><Relationship Id="rId2" Type="http://schemas.openxmlformats.org/officeDocument/2006/relationships/slideLayout" Target="../slideLayouts/slideLayout290.xml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289.xml"/><Relationship Id="rId6" Type="http://schemas.openxmlformats.org/officeDocument/2006/relationships/slideLayout" Target="../slideLayouts/slideLayout294.xml"/><Relationship Id="rId11" Type="http://schemas.openxmlformats.org/officeDocument/2006/relationships/slideLayout" Target="../slideLayouts/slideLayout299.xml"/><Relationship Id="rId5" Type="http://schemas.openxmlformats.org/officeDocument/2006/relationships/slideLayout" Target="../slideLayouts/slideLayout293.xml"/><Relationship Id="rId15" Type="http://schemas.openxmlformats.org/officeDocument/2006/relationships/image" Target="../media/image16.png"/><Relationship Id="rId10" Type="http://schemas.openxmlformats.org/officeDocument/2006/relationships/slideLayout" Target="../slideLayouts/slideLayout298.xml"/><Relationship Id="rId4" Type="http://schemas.openxmlformats.org/officeDocument/2006/relationships/slideLayout" Target="../slideLayouts/slideLayout292.xml"/><Relationship Id="rId9" Type="http://schemas.openxmlformats.org/officeDocument/2006/relationships/slideLayout" Target="../slideLayouts/slideLayout297.xml"/><Relationship Id="rId14" Type="http://schemas.openxmlformats.org/officeDocument/2006/relationships/image" Target="../media/image15.png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7.xml"/><Relationship Id="rId13" Type="http://schemas.openxmlformats.org/officeDocument/2006/relationships/slideLayout" Target="../slideLayouts/slideLayout312.xml"/><Relationship Id="rId18" Type="http://schemas.openxmlformats.org/officeDocument/2006/relationships/image" Target="../media/image16.png"/><Relationship Id="rId3" Type="http://schemas.openxmlformats.org/officeDocument/2006/relationships/slideLayout" Target="../slideLayouts/slideLayout302.xml"/><Relationship Id="rId7" Type="http://schemas.openxmlformats.org/officeDocument/2006/relationships/slideLayout" Target="../slideLayouts/slideLayout306.xml"/><Relationship Id="rId12" Type="http://schemas.openxmlformats.org/officeDocument/2006/relationships/slideLayout" Target="../slideLayouts/slideLayout311.xml"/><Relationship Id="rId17" Type="http://schemas.openxmlformats.org/officeDocument/2006/relationships/image" Target="../media/image15.png"/><Relationship Id="rId2" Type="http://schemas.openxmlformats.org/officeDocument/2006/relationships/slideLayout" Target="../slideLayouts/slideLayout301.xml"/><Relationship Id="rId16" Type="http://schemas.openxmlformats.org/officeDocument/2006/relationships/image" Target="../media/image20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300.xml"/><Relationship Id="rId6" Type="http://schemas.openxmlformats.org/officeDocument/2006/relationships/slideLayout" Target="../slideLayouts/slideLayout305.xml"/><Relationship Id="rId11" Type="http://schemas.openxmlformats.org/officeDocument/2006/relationships/slideLayout" Target="../slideLayouts/slideLayout310.xml"/><Relationship Id="rId5" Type="http://schemas.openxmlformats.org/officeDocument/2006/relationships/slideLayout" Target="../slideLayouts/slideLayout304.xml"/><Relationship Id="rId15" Type="http://schemas.openxmlformats.org/officeDocument/2006/relationships/theme" Target="../theme/theme26.xml"/><Relationship Id="rId10" Type="http://schemas.openxmlformats.org/officeDocument/2006/relationships/slideLayout" Target="../slideLayouts/slideLayout309.xml"/><Relationship Id="rId19" Type="http://schemas.openxmlformats.org/officeDocument/2006/relationships/image" Target="../media/image17.png"/><Relationship Id="rId4" Type="http://schemas.openxmlformats.org/officeDocument/2006/relationships/slideLayout" Target="../slideLayouts/slideLayout303.xml"/><Relationship Id="rId9" Type="http://schemas.openxmlformats.org/officeDocument/2006/relationships/slideLayout" Target="../slideLayouts/slideLayout308.xml"/><Relationship Id="rId14" Type="http://schemas.openxmlformats.org/officeDocument/2006/relationships/slideLayout" Target="../slideLayouts/slideLayout313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1.xml"/><Relationship Id="rId13" Type="http://schemas.openxmlformats.org/officeDocument/2006/relationships/slideLayout" Target="../slideLayouts/slideLayout326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16.xml"/><Relationship Id="rId21" Type="http://schemas.openxmlformats.org/officeDocument/2006/relationships/image" Target="../media/image6.png"/><Relationship Id="rId7" Type="http://schemas.openxmlformats.org/officeDocument/2006/relationships/slideLayout" Target="../slideLayouts/slideLayout320.xml"/><Relationship Id="rId12" Type="http://schemas.openxmlformats.org/officeDocument/2006/relationships/slideLayout" Target="../slideLayouts/slideLayout325.xml"/><Relationship Id="rId17" Type="http://schemas.openxmlformats.org/officeDocument/2006/relationships/image" Target="../media/image29.emf"/><Relationship Id="rId2" Type="http://schemas.openxmlformats.org/officeDocument/2006/relationships/slideLayout" Target="../slideLayouts/slideLayout315.xml"/><Relationship Id="rId16" Type="http://schemas.openxmlformats.org/officeDocument/2006/relationships/image" Target="../media/image28.jpeg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314.xml"/><Relationship Id="rId6" Type="http://schemas.openxmlformats.org/officeDocument/2006/relationships/slideLayout" Target="../slideLayouts/slideLayout319.xml"/><Relationship Id="rId11" Type="http://schemas.openxmlformats.org/officeDocument/2006/relationships/slideLayout" Target="../slideLayouts/slideLayout324.xml"/><Relationship Id="rId5" Type="http://schemas.openxmlformats.org/officeDocument/2006/relationships/slideLayout" Target="../slideLayouts/slideLayout318.xml"/><Relationship Id="rId15" Type="http://schemas.openxmlformats.org/officeDocument/2006/relationships/theme" Target="../theme/theme27.xml"/><Relationship Id="rId10" Type="http://schemas.openxmlformats.org/officeDocument/2006/relationships/slideLayout" Target="../slideLayouts/slideLayout323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317.xml"/><Relationship Id="rId9" Type="http://schemas.openxmlformats.org/officeDocument/2006/relationships/slideLayout" Target="../slideLayouts/slideLayout322.xml"/><Relationship Id="rId14" Type="http://schemas.openxmlformats.org/officeDocument/2006/relationships/slideLayout" Target="../slideLayouts/slideLayout327.xml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5.xml"/><Relationship Id="rId13" Type="http://schemas.openxmlformats.org/officeDocument/2006/relationships/slideLayout" Target="../slideLayouts/slideLayout340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30.xml"/><Relationship Id="rId21" Type="http://schemas.openxmlformats.org/officeDocument/2006/relationships/image" Target="../media/image6.png"/><Relationship Id="rId7" Type="http://schemas.openxmlformats.org/officeDocument/2006/relationships/slideLayout" Target="../slideLayouts/slideLayout334.xml"/><Relationship Id="rId12" Type="http://schemas.openxmlformats.org/officeDocument/2006/relationships/slideLayout" Target="../slideLayouts/slideLayout339.xml"/><Relationship Id="rId17" Type="http://schemas.openxmlformats.org/officeDocument/2006/relationships/image" Target="../media/image2.emf"/><Relationship Id="rId2" Type="http://schemas.openxmlformats.org/officeDocument/2006/relationships/slideLayout" Target="../slideLayouts/slideLayout329.xml"/><Relationship Id="rId16" Type="http://schemas.openxmlformats.org/officeDocument/2006/relationships/image" Target="../media/image1.jpeg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328.xml"/><Relationship Id="rId6" Type="http://schemas.openxmlformats.org/officeDocument/2006/relationships/slideLayout" Target="../slideLayouts/slideLayout333.xml"/><Relationship Id="rId11" Type="http://schemas.openxmlformats.org/officeDocument/2006/relationships/slideLayout" Target="../slideLayouts/slideLayout338.xml"/><Relationship Id="rId5" Type="http://schemas.openxmlformats.org/officeDocument/2006/relationships/slideLayout" Target="../slideLayouts/slideLayout332.xml"/><Relationship Id="rId15" Type="http://schemas.openxmlformats.org/officeDocument/2006/relationships/theme" Target="../theme/theme28.xml"/><Relationship Id="rId10" Type="http://schemas.openxmlformats.org/officeDocument/2006/relationships/slideLayout" Target="../slideLayouts/slideLayout337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331.xml"/><Relationship Id="rId9" Type="http://schemas.openxmlformats.org/officeDocument/2006/relationships/slideLayout" Target="../slideLayouts/slideLayout336.xml"/><Relationship Id="rId14" Type="http://schemas.openxmlformats.org/officeDocument/2006/relationships/slideLayout" Target="../slideLayouts/slideLayout34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18" Type="http://schemas.openxmlformats.org/officeDocument/2006/relationships/image" Target="../media/image17.png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17" Type="http://schemas.openxmlformats.org/officeDocument/2006/relationships/image" Target="../media/image16.png"/><Relationship Id="rId2" Type="http://schemas.openxmlformats.org/officeDocument/2006/relationships/slideLayout" Target="../slideLayouts/slideLayout39.xml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5" Type="http://schemas.openxmlformats.org/officeDocument/2006/relationships/image" Target="../media/image14.jpeg"/><Relationship Id="rId10" Type="http://schemas.openxmlformats.org/officeDocument/2006/relationships/slideLayout" Target="../slideLayouts/slideLayout47.xml"/><Relationship Id="rId19" Type="http://schemas.openxmlformats.org/officeDocument/2006/relationships/image" Target="../media/image18.png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image" Target="../media/image15.png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2.xml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5" Type="http://schemas.openxmlformats.org/officeDocument/2006/relationships/image" Target="../media/image17.png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image" Target="../media/image16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image" Target="../media/image19.png"/><Relationship Id="rId18" Type="http://schemas.openxmlformats.org/officeDocument/2006/relationships/image" Target="../media/image18.png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theme" Target="../theme/theme6.xml"/><Relationship Id="rId17" Type="http://schemas.openxmlformats.org/officeDocument/2006/relationships/image" Target="../media/image17.png"/><Relationship Id="rId2" Type="http://schemas.openxmlformats.org/officeDocument/2006/relationships/slideLayout" Target="../slideLayouts/slideLayout63.xml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5" Type="http://schemas.openxmlformats.org/officeDocument/2006/relationships/image" Target="../media/image15.png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Relationship Id="rId14" Type="http://schemas.openxmlformats.org/officeDocument/2006/relationships/image" Target="../media/image20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image" Target="../media/image19.png"/><Relationship Id="rId18" Type="http://schemas.openxmlformats.org/officeDocument/2006/relationships/image" Target="../media/image18.png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theme" Target="../theme/theme7.xml"/><Relationship Id="rId17" Type="http://schemas.openxmlformats.org/officeDocument/2006/relationships/image" Target="../media/image17.png"/><Relationship Id="rId2" Type="http://schemas.openxmlformats.org/officeDocument/2006/relationships/slideLayout" Target="../slideLayouts/slideLayout74.xml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5" Type="http://schemas.openxmlformats.org/officeDocument/2006/relationships/image" Target="../media/image15.png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Relationship Id="rId14" Type="http://schemas.openxmlformats.org/officeDocument/2006/relationships/image" Target="../media/image20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.xml"/><Relationship Id="rId13" Type="http://schemas.openxmlformats.org/officeDocument/2006/relationships/image" Target="../media/image20.png"/><Relationship Id="rId3" Type="http://schemas.openxmlformats.org/officeDocument/2006/relationships/slideLayout" Target="../slideLayouts/slideLayout86.xml"/><Relationship Id="rId7" Type="http://schemas.openxmlformats.org/officeDocument/2006/relationships/slideLayout" Target="../slideLayouts/slideLayout90.xml"/><Relationship Id="rId12" Type="http://schemas.openxmlformats.org/officeDocument/2006/relationships/theme" Target="../theme/theme8.xml"/><Relationship Id="rId17" Type="http://schemas.openxmlformats.org/officeDocument/2006/relationships/image" Target="../media/image18.png"/><Relationship Id="rId2" Type="http://schemas.openxmlformats.org/officeDocument/2006/relationships/slideLayout" Target="../slideLayouts/slideLayout85.xml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4.xml"/><Relationship Id="rId5" Type="http://schemas.openxmlformats.org/officeDocument/2006/relationships/slideLayout" Target="../slideLayouts/slideLayout88.xml"/><Relationship Id="rId15" Type="http://schemas.openxmlformats.org/officeDocument/2006/relationships/image" Target="../media/image16.png"/><Relationship Id="rId10" Type="http://schemas.openxmlformats.org/officeDocument/2006/relationships/slideLayout" Target="../slideLayouts/slideLayout93.xml"/><Relationship Id="rId4" Type="http://schemas.openxmlformats.org/officeDocument/2006/relationships/slideLayout" Target="../slideLayouts/slideLayout87.xml"/><Relationship Id="rId9" Type="http://schemas.openxmlformats.org/officeDocument/2006/relationships/slideLayout" Target="../slideLayouts/slideLayout92.xml"/><Relationship Id="rId14" Type="http://schemas.openxmlformats.org/officeDocument/2006/relationships/image" Target="../media/image15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2.xml"/><Relationship Id="rId13" Type="http://schemas.openxmlformats.org/officeDocument/2006/relationships/image" Target="../media/image20.png"/><Relationship Id="rId3" Type="http://schemas.openxmlformats.org/officeDocument/2006/relationships/slideLayout" Target="../slideLayouts/slideLayout97.xml"/><Relationship Id="rId7" Type="http://schemas.openxmlformats.org/officeDocument/2006/relationships/slideLayout" Target="../slideLayouts/slideLayout101.xml"/><Relationship Id="rId12" Type="http://schemas.openxmlformats.org/officeDocument/2006/relationships/theme" Target="../theme/theme9.xml"/><Relationship Id="rId17" Type="http://schemas.openxmlformats.org/officeDocument/2006/relationships/image" Target="../media/image18.png"/><Relationship Id="rId2" Type="http://schemas.openxmlformats.org/officeDocument/2006/relationships/slideLayout" Target="../slideLayouts/slideLayout96.xml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95.xml"/><Relationship Id="rId6" Type="http://schemas.openxmlformats.org/officeDocument/2006/relationships/slideLayout" Target="../slideLayouts/slideLayout100.xml"/><Relationship Id="rId11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99.xml"/><Relationship Id="rId15" Type="http://schemas.openxmlformats.org/officeDocument/2006/relationships/image" Target="../media/image16.png"/><Relationship Id="rId10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98.xml"/><Relationship Id="rId9" Type="http://schemas.openxmlformats.org/officeDocument/2006/relationships/slideLayout" Target="../slideLayouts/slideLayout103.xml"/><Relationship Id="rId14" Type="http://schemas.openxmlformats.org/officeDocument/2006/relationships/image" Target="../media/image1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Silver_PowerPoint_Background_08-19-2011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457200" y="356614"/>
            <a:ext cx="6629400" cy="492443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28800"/>
            <a:ext cx="8229600" cy="4343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7618D9BF-6AE6-5E41-A978-E5BD65476E9F}" type="datetime4">
              <a:rPr lang="en-US" smtClean="0"/>
              <a:pPr/>
              <a:t>May 21, 2014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fld id="{03722D57-58D6-9447-A6D5-A97F6C35A8F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7570482" y="128766"/>
            <a:ext cx="1444752" cy="72865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75733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14" r:id="rId1"/>
    <p:sldLayoutId id="2147485315" r:id="rId2"/>
    <p:sldLayoutId id="2147485316" r:id="rId3"/>
    <p:sldLayoutId id="2147485317" r:id="rId4"/>
    <p:sldLayoutId id="2147485318" r:id="rId5"/>
    <p:sldLayoutId id="2147485319" r:id="rId6"/>
    <p:sldLayoutId id="2147485320" r:id="rId7"/>
    <p:sldLayoutId id="2147485321" r:id="rId8"/>
    <p:sldLayoutId id="2147485322" r:id="rId9"/>
    <p:sldLayoutId id="2147485323" r:id="rId10"/>
    <p:sldLayoutId id="2147485324" r:id="rId11"/>
    <p:sldLayoutId id="2147485325" r:id="rId12"/>
    <p:sldLayoutId id="2147485326" r:id="rId13"/>
    <p:sldLayoutId id="2147485327" r:id="rId14"/>
    <p:sldLayoutId id="2147485352" r:id="rId15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SzPct val="100000"/>
        <a:buFontTx/>
        <a:buBlip>
          <a:blip r:embed="rId19"/>
        </a:buBlip>
        <a:defRPr sz="200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SzPct val="100000"/>
        <a:buFontTx/>
        <a:buBlip>
          <a:blip r:embed="rId20"/>
        </a:buBlip>
        <a:defRPr sz="1800" kern="1200">
          <a:solidFill>
            <a:schemeClr val="tx1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SzPct val="100000"/>
        <a:buFontTx/>
        <a:buBlip>
          <a:blip r:embed="rId21"/>
        </a:buBlip>
        <a:defRPr sz="16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SzPct val="100000"/>
        <a:buFontTx/>
        <a:buBlip>
          <a:blip r:embed="rId22"/>
        </a:buBlip>
        <a:defRPr sz="14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SzPct val="100000"/>
        <a:buFontTx/>
        <a:buBlip>
          <a:blip r:embed="rId19"/>
        </a:buBlip>
        <a:defRPr sz="14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" descr="PNNL_Logo_2-Color_v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29463" y="5849938"/>
            <a:ext cx="1828800" cy="79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74663" y="460375"/>
            <a:ext cx="8204200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2125" y="1676400"/>
            <a:ext cx="8186738" cy="357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3"/>
          </p:nvPr>
        </p:nvSpPr>
        <p:spPr bwMode="auto">
          <a:xfrm>
            <a:off x="180975" y="6424613"/>
            <a:ext cx="609600" cy="2286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tabLst>
                <a:tab pos="457200" algn="l"/>
                <a:tab pos="800100" algn="l"/>
                <a:tab pos="1257300" algn="l"/>
              </a:tabLst>
              <a:defRPr sz="900">
                <a:solidFill>
                  <a:srgbClr val="777777"/>
                </a:solidFill>
              </a:defRPr>
            </a:lvl1pPr>
          </a:lstStyle>
          <a:p>
            <a:pPr>
              <a:defRPr/>
            </a:pPr>
            <a:fld id="{0717AF81-4E24-4FA2-A11E-AF460BCA8E64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52" r:id="rId1"/>
    <p:sldLayoutId id="2147485053" r:id="rId2"/>
    <p:sldLayoutId id="2147485054" r:id="rId3"/>
    <p:sldLayoutId id="2147485055" r:id="rId4"/>
    <p:sldLayoutId id="2147485056" r:id="rId5"/>
    <p:sldLayoutId id="2147485057" r:id="rId6"/>
    <p:sldLayoutId id="2147485058" r:id="rId7"/>
    <p:sldLayoutId id="2147485059" r:id="rId8"/>
    <p:sldLayoutId id="2147485060" r:id="rId9"/>
    <p:sldLayoutId id="2147485061" r:id="rId10"/>
    <p:sldLayoutId id="2147485062" r:id="rId11"/>
  </p:sldLayoutIdLst>
  <p:hf sldNum="0" hd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5pPr>
      <a:lvl6pPr marL="4572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6pPr>
      <a:lvl7pPr marL="9144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7pPr>
      <a:lvl8pPr marL="13716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8pPr>
      <a:lvl9pPr marL="18288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chemeClr val="folHlink"/>
        </a:buClr>
        <a:buBlip>
          <a:blip r:embed="rId14"/>
        </a:buBlip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chemeClr val="tx2"/>
        </a:buClr>
        <a:buSzPct val="80000"/>
        <a:buBlip>
          <a:blip r:embed="rId15"/>
        </a:buBlip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rgbClr val="737373"/>
        </a:buClr>
        <a:buSzPct val="60000"/>
        <a:buBlip>
          <a:blip r:embed="rId16"/>
        </a:buBlip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Blip>
          <a:blip r:embed="rId17"/>
        </a:buBlip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70727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0243" name="Picture 5" descr="PNNL_Logo_White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29463" y="5849938"/>
            <a:ext cx="1828800" cy="79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74663" y="460375"/>
            <a:ext cx="8204200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4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2125" y="1676400"/>
            <a:ext cx="8186738" cy="357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3"/>
          </p:nvPr>
        </p:nvSpPr>
        <p:spPr bwMode="auto">
          <a:xfrm>
            <a:off x="180975" y="6424613"/>
            <a:ext cx="609600" cy="2286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tabLst>
                <a:tab pos="457200" algn="l"/>
                <a:tab pos="800100" algn="l"/>
                <a:tab pos="1257300" algn="l"/>
              </a:tabLst>
              <a:defRPr sz="900">
                <a:solidFill>
                  <a:srgbClr val="777777"/>
                </a:solidFill>
              </a:defRPr>
            </a:lvl1pPr>
          </a:lstStyle>
          <a:p>
            <a:pPr>
              <a:defRPr/>
            </a:pPr>
            <a:fld id="{D07716E1-AB78-45B8-BB53-E09E3F099418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63" r:id="rId1"/>
    <p:sldLayoutId id="2147485064" r:id="rId2"/>
    <p:sldLayoutId id="2147485065" r:id="rId3"/>
    <p:sldLayoutId id="2147485066" r:id="rId4"/>
    <p:sldLayoutId id="2147485067" r:id="rId5"/>
    <p:sldLayoutId id="2147485068" r:id="rId6"/>
    <p:sldLayoutId id="2147485069" r:id="rId7"/>
    <p:sldLayoutId id="2147485070" r:id="rId8"/>
    <p:sldLayoutId id="2147485071" r:id="rId9"/>
    <p:sldLayoutId id="2147485072" r:id="rId10"/>
    <p:sldLayoutId id="2147485073" r:id="rId11"/>
  </p:sldLayoutIdLst>
  <p:hf sldNum="0" hd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5pPr>
      <a:lvl6pPr marL="4572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6pPr>
      <a:lvl7pPr marL="9144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7pPr>
      <a:lvl8pPr marL="13716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8pPr>
      <a:lvl9pPr marL="18288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chemeClr val="folHlink"/>
        </a:buClr>
        <a:buBlip>
          <a:blip r:embed="rId14"/>
        </a:buBlip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chemeClr val="tx2"/>
        </a:buClr>
        <a:buSzPct val="80000"/>
        <a:buBlip>
          <a:blip r:embed="rId15"/>
        </a:buBlip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rgbClr val="737373"/>
        </a:buClr>
        <a:buSzPct val="60000"/>
        <a:buBlip>
          <a:blip r:embed="rId16"/>
        </a:buBlip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Blip>
          <a:blip r:embed="rId17"/>
        </a:buBlip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D575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1267" name="Picture 3" descr="PNNL_Logo_White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29463" y="5849938"/>
            <a:ext cx="1828800" cy="79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74663" y="460375"/>
            <a:ext cx="8204200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126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2125" y="1676400"/>
            <a:ext cx="8186738" cy="357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3"/>
          </p:nvPr>
        </p:nvSpPr>
        <p:spPr bwMode="auto">
          <a:xfrm>
            <a:off x="180975" y="6424613"/>
            <a:ext cx="609600" cy="2286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tabLst>
                <a:tab pos="457200" algn="l"/>
                <a:tab pos="800100" algn="l"/>
                <a:tab pos="1257300" algn="l"/>
              </a:tabLst>
              <a:defRPr sz="900">
                <a:solidFill>
                  <a:srgbClr val="777777"/>
                </a:solidFill>
              </a:defRPr>
            </a:lvl1pPr>
          </a:lstStyle>
          <a:p>
            <a:pPr>
              <a:defRPr/>
            </a:pPr>
            <a:fld id="{B1D5D56A-4680-4020-B7C2-F8ACFE967CE2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74" r:id="rId1"/>
    <p:sldLayoutId id="2147485075" r:id="rId2"/>
    <p:sldLayoutId id="2147485076" r:id="rId3"/>
    <p:sldLayoutId id="2147485077" r:id="rId4"/>
    <p:sldLayoutId id="2147485078" r:id="rId5"/>
    <p:sldLayoutId id="2147485079" r:id="rId6"/>
    <p:sldLayoutId id="2147485080" r:id="rId7"/>
    <p:sldLayoutId id="2147485081" r:id="rId8"/>
    <p:sldLayoutId id="2147485082" r:id="rId9"/>
    <p:sldLayoutId id="2147485083" r:id="rId10"/>
    <p:sldLayoutId id="2147485084" r:id="rId11"/>
  </p:sldLayoutIdLst>
  <p:hf sldNum="0" hd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5pPr>
      <a:lvl6pPr marL="4572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6pPr>
      <a:lvl7pPr marL="9144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7pPr>
      <a:lvl8pPr marL="13716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8pPr>
      <a:lvl9pPr marL="18288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chemeClr val="folHlink"/>
        </a:buClr>
        <a:buBlip>
          <a:blip r:embed="rId14"/>
        </a:buBlip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chemeClr val="tx2"/>
        </a:buClr>
        <a:buSzPct val="80000"/>
        <a:buBlip>
          <a:blip r:embed="rId15"/>
        </a:buBlip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rgbClr val="737373"/>
        </a:buClr>
        <a:buSzPct val="60000"/>
        <a:buBlip>
          <a:blip r:embed="rId16"/>
        </a:buBlip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Blip>
          <a:blip r:embed="rId17"/>
        </a:buBlip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22960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819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r>
              <a:rPr lang="en-US"/>
              <a:t>1 Aug 08</a:t>
            </a:r>
          </a:p>
        </p:txBody>
      </p:sp>
      <p:sp>
        <p:nvSpPr>
          <p:cNvPr id="6819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819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F785C3E1-4146-4B52-9C7F-8524599A12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2295" name="Picture 7" descr="gridlabd-logo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0500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8" descr="DOEblk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0" y="76200"/>
            <a:ext cx="625475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Picture 9" descr="PNNLlogo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9000" y="152400"/>
            <a:ext cx="974725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109" r:id="rId1"/>
    <p:sldLayoutId id="2147485085" r:id="rId2"/>
    <p:sldLayoutId id="2147485086" r:id="rId3"/>
    <p:sldLayoutId id="2147485087" r:id="rId4"/>
    <p:sldLayoutId id="2147485088" r:id="rId5"/>
    <p:sldLayoutId id="2147485089" r:id="rId6"/>
    <p:sldLayoutId id="2147485090" r:id="rId7"/>
    <p:sldLayoutId id="2147485091" r:id="rId8"/>
    <p:sldLayoutId id="2147485092" r:id="rId9"/>
    <p:sldLayoutId id="2147485093" r:id="rId10"/>
    <p:sldLayoutId id="2147485094" r:id="rId11"/>
  </p:sldLayoutIdLst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74663" y="460375"/>
            <a:ext cx="8204200" cy="98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2125" y="1676400"/>
            <a:ext cx="8186738" cy="357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2046321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12" r:id="rId1"/>
    <p:sldLayoutId id="2147485113" r:id="rId2"/>
    <p:sldLayoutId id="2147485114" r:id="rId3"/>
    <p:sldLayoutId id="2147485115" r:id="rId4"/>
    <p:sldLayoutId id="2147485116" r:id="rId5"/>
    <p:sldLayoutId id="2147485117" r:id="rId6"/>
    <p:sldLayoutId id="2147485118" r:id="rId7"/>
    <p:sldLayoutId id="2147485119" r:id="rId8"/>
    <p:sldLayoutId id="2147485120" r:id="rId9"/>
    <p:sldLayoutId id="2147485121" r:id="rId10"/>
    <p:sldLayoutId id="2147485122" r:id="rId11"/>
  </p:sldLayoutIdLst>
  <p:hf sldNum="0" hd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5pPr>
      <a:lvl6pPr marL="4572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6pPr>
      <a:lvl7pPr marL="9144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7pPr>
      <a:lvl8pPr marL="13716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8pPr>
      <a:lvl9pPr marL="18288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chemeClr val="folHlink"/>
        </a:buClr>
        <a:buBlip>
          <a:blip r:embed="rId14"/>
        </a:buBlip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chemeClr val="tx2"/>
        </a:buClr>
        <a:buSzPct val="80000"/>
        <a:buBlip>
          <a:blip r:embed="rId15"/>
        </a:buBlip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rgbClr val="737373"/>
        </a:buClr>
        <a:buSzPct val="60000"/>
        <a:buBlip>
          <a:blip r:embed="rId16"/>
        </a:buBlip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Blip>
          <a:blip r:embed="rId17"/>
        </a:buBlip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588" y="0"/>
            <a:ext cx="9144000" cy="914400"/>
          </a:xfrm>
          <a:prstGeom prst="rect">
            <a:avLst/>
          </a:prstGeom>
          <a:solidFill>
            <a:srgbClr val="D575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pic>
        <p:nvPicPr>
          <p:cNvPr id="10243" name="Picture 6" descr="PNNL_Logo_2-Color_v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129463" y="5849938"/>
            <a:ext cx="1828800" cy="79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74663" y="460375"/>
            <a:ext cx="82042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4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2125" y="1676400"/>
            <a:ext cx="8186738" cy="357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3"/>
          </p:nvPr>
        </p:nvSpPr>
        <p:spPr bwMode="auto">
          <a:xfrm>
            <a:off x="180975" y="6424613"/>
            <a:ext cx="609600" cy="2286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tabLst>
                <a:tab pos="457200" algn="l"/>
                <a:tab pos="800100" algn="l"/>
                <a:tab pos="1257300" algn="l"/>
              </a:tabLst>
              <a:defRPr sz="900">
                <a:solidFill>
                  <a:srgbClr val="777777"/>
                </a:solidFill>
              </a:defRPr>
            </a:lvl1pPr>
          </a:lstStyle>
          <a:p>
            <a:pPr>
              <a:defRPr/>
            </a:pPr>
            <a:fld id="{AF26CF16-2670-4A62-AE63-8F4659997492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594405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24" r:id="rId1"/>
    <p:sldLayoutId id="2147485125" r:id="rId2"/>
    <p:sldLayoutId id="2147485126" r:id="rId3"/>
    <p:sldLayoutId id="2147485127" r:id="rId4"/>
    <p:sldLayoutId id="2147485128" r:id="rId5"/>
    <p:sldLayoutId id="2147485129" r:id="rId6"/>
    <p:sldLayoutId id="2147485130" r:id="rId7"/>
    <p:sldLayoutId id="2147485131" r:id="rId8"/>
    <p:sldLayoutId id="2147485132" r:id="rId9"/>
    <p:sldLayoutId id="2147485133" r:id="rId10"/>
    <p:sldLayoutId id="2147485134" r:id="rId11"/>
    <p:sldLayoutId id="2147485135" r:id="rId12"/>
    <p:sldLayoutId id="2147485136" r:id="rId13"/>
    <p:sldLayoutId id="2147485137" r:id="rId14"/>
  </p:sldLayoutIdLst>
  <p:hf sldNum="0" hd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5pPr>
      <a:lvl6pPr marL="4572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6pPr>
      <a:lvl7pPr marL="9144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7pPr>
      <a:lvl8pPr marL="13716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8pPr>
      <a:lvl9pPr marL="18288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chemeClr val="folHlink"/>
        </a:buClr>
        <a:buBlip>
          <a:blip r:embed="rId17"/>
        </a:buBlip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chemeClr val="tx2"/>
        </a:buClr>
        <a:buSzPct val="80000"/>
        <a:buBlip>
          <a:blip r:embed="rId18"/>
        </a:buBlip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rgbClr val="737373"/>
        </a:buClr>
        <a:buSzPct val="60000"/>
        <a:buBlip>
          <a:blip r:embed="rId19"/>
        </a:buBlip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Blip>
          <a:blip r:embed="rId20"/>
        </a:buBlip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588" y="0"/>
            <a:ext cx="9144000" cy="914400"/>
          </a:xfrm>
          <a:prstGeom prst="rect">
            <a:avLst/>
          </a:prstGeom>
          <a:solidFill>
            <a:srgbClr val="D575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pic>
        <p:nvPicPr>
          <p:cNvPr id="10243" name="Picture 6" descr="PNNL_Logo_2-Color_v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29463" y="5849938"/>
            <a:ext cx="1828800" cy="79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74663" y="460375"/>
            <a:ext cx="8204200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4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2125" y="1676400"/>
            <a:ext cx="8186738" cy="357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3"/>
          </p:nvPr>
        </p:nvSpPr>
        <p:spPr bwMode="auto">
          <a:xfrm>
            <a:off x="180975" y="6424613"/>
            <a:ext cx="609600" cy="2286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tabLst>
                <a:tab pos="457200" algn="l"/>
                <a:tab pos="800100" algn="l"/>
                <a:tab pos="1257300" algn="l"/>
              </a:tabLst>
              <a:defRPr sz="900">
                <a:solidFill>
                  <a:srgbClr val="777777"/>
                </a:solidFill>
              </a:defRPr>
            </a:lvl1pPr>
          </a:lstStyle>
          <a:p>
            <a:pPr>
              <a:defRPr/>
            </a:pPr>
            <a:fld id="{83B9E2D0-CE74-4B47-884C-9034E63DB427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874321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39" r:id="rId1"/>
    <p:sldLayoutId id="2147485140" r:id="rId2"/>
    <p:sldLayoutId id="2147485141" r:id="rId3"/>
    <p:sldLayoutId id="2147485142" r:id="rId4"/>
    <p:sldLayoutId id="2147485143" r:id="rId5"/>
    <p:sldLayoutId id="2147485144" r:id="rId6"/>
    <p:sldLayoutId id="2147485145" r:id="rId7"/>
    <p:sldLayoutId id="2147485146" r:id="rId8"/>
    <p:sldLayoutId id="2147485147" r:id="rId9"/>
    <p:sldLayoutId id="2147485148" r:id="rId10"/>
    <p:sldLayoutId id="2147485149" r:id="rId11"/>
    <p:sldLayoutId id="2147485150" r:id="rId12"/>
    <p:sldLayoutId id="2147485151" r:id="rId13"/>
    <p:sldLayoutId id="2147485152" r:id="rId14"/>
  </p:sldLayoutIdLst>
  <p:hf sldNum="0" hd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5pPr>
      <a:lvl6pPr marL="4572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6pPr>
      <a:lvl7pPr marL="9144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7pPr>
      <a:lvl8pPr marL="13716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8pPr>
      <a:lvl9pPr marL="18288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chemeClr val="folHlink"/>
        </a:buClr>
        <a:buBlip>
          <a:blip r:embed="rId17"/>
        </a:buBlip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chemeClr val="tx2"/>
        </a:buClr>
        <a:buSzPct val="80000"/>
        <a:buBlip>
          <a:blip r:embed="rId18"/>
        </a:buBlip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rgbClr val="737373"/>
        </a:buClr>
        <a:buSzPct val="60000"/>
        <a:buBlip>
          <a:blip r:embed="rId19"/>
        </a:buBlip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Blip>
          <a:blip r:embed="rId20"/>
        </a:buBlip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74663" y="460375"/>
            <a:ext cx="8204200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2125" y="1676400"/>
            <a:ext cx="8186738" cy="357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139073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54" r:id="rId1"/>
    <p:sldLayoutId id="2147485155" r:id="rId2"/>
    <p:sldLayoutId id="2147485156" r:id="rId3"/>
    <p:sldLayoutId id="2147485157" r:id="rId4"/>
    <p:sldLayoutId id="2147485158" r:id="rId5"/>
    <p:sldLayoutId id="2147485159" r:id="rId6"/>
    <p:sldLayoutId id="2147485160" r:id="rId7"/>
    <p:sldLayoutId id="2147485161" r:id="rId8"/>
    <p:sldLayoutId id="2147485162" r:id="rId9"/>
    <p:sldLayoutId id="2147485163" r:id="rId10"/>
    <p:sldLayoutId id="2147485164" r:id="rId11"/>
  </p:sldLayoutIdLst>
  <p:hf sldNum="0" hd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5pPr>
      <a:lvl6pPr marL="4572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6pPr>
      <a:lvl7pPr marL="9144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7pPr>
      <a:lvl8pPr marL="13716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8pPr>
      <a:lvl9pPr marL="18288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chemeClr val="folHlink"/>
        </a:buClr>
        <a:buBlip>
          <a:blip r:embed="rId14"/>
        </a:buBlip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chemeClr val="tx2"/>
        </a:buClr>
        <a:buSzPct val="80000"/>
        <a:buBlip>
          <a:blip r:embed="rId15"/>
        </a:buBlip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rgbClr val="737373"/>
        </a:buClr>
        <a:buSzPct val="60000"/>
        <a:buBlip>
          <a:blip r:embed="rId16"/>
        </a:buBlip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Blip>
          <a:blip r:embed="rId17"/>
        </a:buBlip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5"/>
          <p:cNvSpPr>
            <a:spLocks noChangeArrowheads="1"/>
          </p:cNvSpPr>
          <p:nvPr/>
        </p:nvSpPr>
        <p:spPr bwMode="auto">
          <a:xfrm>
            <a:off x="1588" y="0"/>
            <a:ext cx="9144000" cy="914400"/>
          </a:xfrm>
          <a:prstGeom prst="rect">
            <a:avLst/>
          </a:prstGeom>
          <a:solidFill>
            <a:srgbClr val="D575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>
              <a:solidFill>
                <a:srgbClr val="000000"/>
              </a:solidFill>
            </a:endParaRPr>
          </a:p>
        </p:txBody>
      </p:sp>
      <p:pic>
        <p:nvPicPr>
          <p:cNvPr id="7171" name="Picture 6" descr="PNNL_Logo_2-Color_v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29463" y="5849938"/>
            <a:ext cx="1828800" cy="79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74663" y="460375"/>
            <a:ext cx="8204200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17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2125" y="1676400"/>
            <a:ext cx="8186738" cy="357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3"/>
          </p:nvPr>
        </p:nvSpPr>
        <p:spPr bwMode="auto">
          <a:xfrm>
            <a:off x="180975" y="6424613"/>
            <a:ext cx="609600" cy="2286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tabLst>
                <a:tab pos="457200" algn="l"/>
                <a:tab pos="800100" algn="l"/>
                <a:tab pos="1257300" algn="l"/>
              </a:tabLst>
              <a:defRPr sz="900">
                <a:solidFill>
                  <a:srgbClr val="777777"/>
                </a:solidFill>
              </a:defRPr>
            </a:lvl1pPr>
          </a:lstStyle>
          <a:p>
            <a:pPr>
              <a:defRPr/>
            </a:pPr>
            <a:fld id="{C2FCA64A-D123-4C77-B517-6AF28408FF06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508746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6" r:id="rId1"/>
    <p:sldLayoutId id="2147485167" r:id="rId2"/>
    <p:sldLayoutId id="2147485168" r:id="rId3"/>
    <p:sldLayoutId id="2147485169" r:id="rId4"/>
    <p:sldLayoutId id="2147485170" r:id="rId5"/>
    <p:sldLayoutId id="2147485171" r:id="rId6"/>
    <p:sldLayoutId id="2147485172" r:id="rId7"/>
    <p:sldLayoutId id="2147485173" r:id="rId8"/>
    <p:sldLayoutId id="2147485174" r:id="rId9"/>
    <p:sldLayoutId id="2147485175" r:id="rId10"/>
    <p:sldLayoutId id="2147485176" r:id="rId11"/>
    <p:sldLayoutId id="2147485177" r:id="rId12"/>
    <p:sldLayoutId id="2147485178" r:id="rId13"/>
    <p:sldLayoutId id="2147485179" r:id="rId14"/>
  </p:sldLayoutIdLst>
  <p:hf sldNum="0" hd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5pPr>
      <a:lvl6pPr marL="4572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6pPr>
      <a:lvl7pPr marL="9144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7pPr>
      <a:lvl8pPr marL="13716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8pPr>
      <a:lvl9pPr marL="18288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chemeClr val="folHlink"/>
        </a:buClr>
        <a:buBlip>
          <a:blip r:embed="rId17"/>
        </a:buBlip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chemeClr val="tx2"/>
        </a:buClr>
        <a:buSzPct val="80000"/>
        <a:buBlip>
          <a:blip r:embed="rId18"/>
        </a:buBlip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rgbClr val="737373"/>
        </a:buClr>
        <a:buSzPct val="60000"/>
        <a:buBlip>
          <a:blip r:embed="rId19"/>
        </a:buBlip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Blip>
          <a:blip r:embed="rId20"/>
        </a:buBlip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5"/>
          <p:cNvSpPr>
            <a:spLocks noChangeArrowheads="1"/>
          </p:cNvSpPr>
          <p:nvPr/>
        </p:nvSpPr>
        <p:spPr bwMode="auto">
          <a:xfrm>
            <a:off x="1588" y="0"/>
            <a:ext cx="9144000" cy="914400"/>
          </a:xfrm>
          <a:prstGeom prst="rect">
            <a:avLst/>
          </a:prstGeom>
          <a:solidFill>
            <a:srgbClr val="D575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7171" name="Picture 6" descr="PNNL_Logo_2-Color_v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29463" y="5849938"/>
            <a:ext cx="1828800" cy="79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74663" y="460375"/>
            <a:ext cx="8204200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17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2125" y="1676400"/>
            <a:ext cx="8186738" cy="357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3"/>
          </p:nvPr>
        </p:nvSpPr>
        <p:spPr bwMode="auto">
          <a:xfrm>
            <a:off x="180975" y="6424613"/>
            <a:ext cx="609600" cy="2286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tabLst>
                <a:tab pos="457200" algn="l"/>
                <a:tab pos="800100" algn="l"/>
                <a:tab pos="1257300" algn="l"/>
              </a:tabLst>
              <a:defRPr sz="900">
                <a:solidFill>
                  <a:srgbClr val="777777"/>
                </a:solidFill>
                <a:cs typeface="+mn-cs"/>
              </a:defRPr>
            </a:lvl1pPr>
          </a:lstStyle>
          <a:p>
            <a:pPr>
              <a:defRPr/>
            </a:pPr>
            <a:fld id="{C0E64389-2E86-4E46-BA79-D6D48B464C18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965343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81" r:id="rId1"/>
    <p:sldLayoutId id="2147485182" r:id="rId2"/>
    <p:sldLayoutId id="2147485183" r:id="rId3"/>
    <p:sldLayoutId id="2147485184" r:id="rId4"/>
    <p:sldLayoutId id="2147485185" r:id="rId5"/>
    <p:sldLayoutId id="2147485186" r:id="rId6"/>
    <p:sldLayoutId id="2147485187" r:id="rId7"/>
    <p:sldLayoutId id="2147485188" r:id="rId8"/>
    <p:sldLayoutId id="2147485189" r:id="rId9"/>
    <p:sldLayoutId id="2147485190" r:id="rId10"/>
    <p:sldLayoutId id="2147485191" r:id="rId11"/>
    <p:sldLayoutId id="2147485192" r:id="rId12"/>
  </p:sldLayoutIdLst>
  <p:hf hdr="0" ft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5pPr>
      <a:lvl6pPr marL="4572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6pPr>
      <a:lvl7pPr marL="9144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7pPr>
      <a:lvl8pPr marL="13716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8pPr>
      <a:lvl9pPr marL="18288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chemeClr val="folHlink"/>
        </a:buClr>
        <a:buBlip>
          <a:blip r:embed="rId15"/>
        </a:buBlip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chemeClr val="tx2"/>
        </a:buClr>
        <a:buSzPct val="80000"/>
        <a:buBlip>
          <a:blip r:embed="rId16"/>
        </a:buBlip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rgbClr val="737373"/>
        </a:buClr>
        <a:buSzPct val="60000"/>
        <a:buBlip>
          <a:blip r:embed="rId17"/>
        </a:buBlip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Background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95400"/>
            <a:ext cx="9144000" cy="513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714375" y="468313"/>
            <a:ext cx="8186738" cy="1055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6477000"/>
            <a:ext cx="1752600" cy="381000"/>
          </a:xfrm>
          <a:prstGeom prst="rect">
            <a:avLst/>
          </a:prstGeom>
          <a:solidFill>
            <a:srgbClr val="00415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6553200"/>
            <a:ext cx="1752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1200">
                <a:solidFill>
                  <a:schemeClr val="bg1"/>
                </a:solidFill>
              </a:rPr>
              <a:t>1 Aug 08</a:t>
            </a: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4572000" cy="381000"/>
          </a:xfrm>
          <a:prstGeom prst="rect">
            <a:avLst/>
          </a:prstGeom>
          <a:solidFill>
            <a:srgbClr val="617CA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4572000" y="0"/>
            <a:ext cx="4572000" cy="381000"/>
          </a:xfrm>
          <a:prstGeom prst="rect">
            <a:avLst/>
          </a:prstGeom>
          <a:solidFill>
            <a:srgbClr val="859EC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381000"/>
            <a:ext cx="9144000" cy="55563"/>
          </a:xfrm>
          <a:prstGeom prst="rect">
            <a:avLst/>
          </a:prstGeom>
          <a:solidFill>
            <a:srgbClr val="A2A93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5257800" y="6477000"/>
            <a:ext cx="2286000" cy="381000"/>
          </a:xfrm>
          <a:prstGeom prst="rect">
            <a:avLst/>
          </a:prstGeom>
          <a:solidFill>
            <a:srgbClr val="00415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7543800" y="6477000"/>
            <a:ext cx="1600200" cy="381000"/>
          </a:xfrm>
          <a:prstGeom prst="rect">
            <a:avLst/>
          </a:prstGeom>
          <a:solidFill>
            <a:srgbClr val="00415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1752600" y="6477000"/>
            <a:ext cx="1752600" cy="381000"/>
          </a:xfrm>
          <a:prstGeom prst="rect">
            <a:avLst/>
          </a:prstGeom>
          <a:solidFill>
            <a:srgbClr val="859EC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3505200" y="6477000"/>
            <a:ext cx="1752600" cy="381000"/>
          </a:xfrm>
          <a:prstGeom prst="rect">
            <a:avLst/>
          </a:prstGeom>
          <a:solidFill>
            <a:srgbClr val="617CA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6421438"/>
            <a:ext cx="9144000" cy="55562"/>
          </a:xfrm>
          <a:prstGeom prst="rect">
            <a:avLst/>
          </a:prstGeom>
          <a:solidFill>
            <a:srgbClr val="F8E1A7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7239000" y="6477000"/>
            <a:ext cx="17526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/>
            <a:fld id="{DFB43089-1C78-4FC4-8CA3-DD8464650145}" type="slidenum">
              <a:rPr lang="en-US" sz="1200">
                <a:solidFill>
                  <a:schemeClr val="bg1"/>
                </a:solidFill>
              </a:rPr>
              <a:pPr algn="r"/>
              <a:t>‹#›</a:t>
            </a:fld>
            <a:endParaRPr lang="en-US" sz="1200">
              <a:solidFill>
                <a:schemeClr val="bg1"/>
              </a:solidFill>
            </a:endParaRPr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5257800" y="6477000"/>
            <a:ext cx="25908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z="1200">
              <a:solidFill>
                <a:schemeClr val="bg1"/>
              </a:solidFill>
            </a:endParaRPr>
          </a:p>
        </p:txBody>
      </p:sp>
      <p:pic>
        <p:nvPicPr>
          <p:cNvPr id="1041" name="Picture 17" descr="gridwise_white_TM_2--transp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3" y="26988"/>
            <a:ext cx="6858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2" name="Oval 18"/>
          <p:cNvSpPr>
            <a:spLocks noChangeArrowheads="1"/>
          </p:cNvSpPr>
          <p:nvPr/>
        </p:nvSpPr>
        <p:spPr bwMode="auto">
          <a:xfrm>
            <a:off x="357188" y="884238"/>
            <a:ext cx="215900" cy="215900"/>
          </a:xfrm>
          <a:prstGeom prst="ellipse">
            <a:avLst/>
          </a:prstGeom>
          <a:solidFill>
            <a:srgbClr val="A8A81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43" name="Oval 19"/>
          <p:cNvSpPr>
            <a:spLocks noChangeAspect="1" noChangeArrowheads="1"/>
          </p:cNvSpPr>
          <p:nvPr/>
        </p:nvSpPr>
        <p:spPr bwMode="auto">
          <a:xfrm>
            <a:off x="379413" y="906463"/>
            <a:ext cx="173037" cy="173037"/>
          </a:xfrm>
          <a:prstGeom prst="ellipse">
            <a:avLst/>
          </a:prstGeom>
          <a:solidFill>
            <a:srgbClr val="FFF5C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44" name="Oval 20"/>
          <p:cNvSpPr>
            <a:spLocks noChangeAspect="1" noChangeArrowheads="1"/>
          </p:cNvSpPr>
          <p:nvPr/>
        </p:nvSpPr>
        <p:spPr bwMode="auto">
          <a:xfrm>
            <a:off x="433388" y="960438"/>
            <a:ext cx="63500" cy="63500"/>
          </a:xfrm>
          <a:prstGeom prst="ellipse">
            <a:avLst/>
          </a:prstGeom>
          <a:solidFill>
            <a:srgbClr val="A8A81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45" name="Line 21"/>
          <p:cNvSpPr>
            <a:spLocks noChangeShapeType="1"/>
          </p:cNvSpPr>
          <p:nvPr/>
        </p:nvSpPr>
        <p:spPr bwMode="auto">
          <a:xfrm flipH="1">
            <a:off x="0" y="990600"/>
            <a:ext cx="352425" cy="0"/>
          </a:xfrm>
          <a:prstGeom prst="line">
            <a:avLst/>
          </a:prstGeom>
          <a:noFill/>
          <a:ln w="9525">
            <a:solidFill>
              <a:srgbClr val="9AAD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07" r:id="rId1"/>
    <p:sldLayoutId id="2147484966" r:id="rId2"/>
    <p:sldLayoutId id="2147484967" r:id="rId3"/>
    <p:sldLayoutId id="2147484968" r:id="rId4"/>
    <p:sldLayoutId id="2147484969" r:id="rId5"/>
    <p:sldLayoutId id="2147484970" r:id="rId6"/>
    <p:sldLayoutId id="2147484971" r:id="rId7"/>
    <p:sldLayoutId id="2147484972" r:id="rId8"/>
    <p:sldLayoutId id="2147484973" r:id="rId9"/>
    <p:sldLayoutId id="2147484974" r:id="rId10"/>
    <p:sldLayoutId id="2147484975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588" y="0"/>
            <a:ext cx="9144000" cy="914400"/>
          </a:xfrm>
          <a:prstGeom prst="rect">
            <a:avLst/>
          </a:prstGeom>
          <a:solidFill>
            <a:srgbClr val="D575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pic>
        <p:nvPicPr>
          <p:cNvPr id="8195" name="Picture 6" descr="PNNL_Logo_2-Color_v2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129463" y="5849938"/>
            <a:ext cx="1828800" cy="79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74663" y="460375"/>
            <a:ext cx="82042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19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2125" y="1676400"/>
            <a:ext cx="8186738" cy="357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3"/>
          </p:nvPr>
        </p:nvSpPr>
        <p:spPr bwMode="auto">
          <a:xfrm>
            <a:off x="180975" y="6424613"/>
            <a:ext cx="609600" cy="2286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tabLst>
                <a:tab pos="457200" algn="l"/>
                <a:tab pos="800100" algn="l"/>
                <a:tab pos="1257300" algn="l"/>
              </a:tabLst>
              <a:defRPr sz="900">
                <a:solidFill>
                  <a:srgbClr val="777777"/>
                </a:solidFill>
              </a:defRPr>
            </a:lvl1pPr>
          </a:lstStyle>
          <a:p>
            <a:pPr>
              <a:defRPr/>
            </a:pPr>
            <a:fld id="{8E8B5640-7C7E-4F9B-9265-6628DE34C64D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21377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00" r:id="rId1"/>
    <p:sldLayoutId id="2147485201" r:id="rId2"/>
    <p:sldLayoutId id="2147485202" r:id="rId3"/>
    <p:sldLayoutId id="2147485203" r:id="rId4"/>
    <p:sldLayoutId id="2147485204" r:id="rId5"/>
    <p:sldLayoutId id="2147485205" r:id="rId6"/>
    <p:sldLayoutId id="2147485206" r:id="rId7"/>
    <p:sldLayoutId id="2147485207" r:id="rId8"/>
    <p:sldLayoutId id="2147485208" r:id="rId9"/>
    <p:sldLayoutId id="2147485209" r:id="rId10"/>
    <p:sldLayoutId id="2147485210" r:id="rId11"/>
    <p:sldLayoutId id="2147485211" r:id="rId12"/>
    <p:sldLayoutId id="2147485212" r:id="rId13"/>
  </p:sldLayoutIdLst>
  <p:hf hdr="0" ft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5pPr>
      <a:lvl6pPr marL="4572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6pPr>
      <a:lvl7pPr marL="9144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7pPr>
      <a:lvl8pPr marL="13716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8pPr>
      <a:lvl9pPr marL="18288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chemeClr val="folHlink"/>
        </a:buClr>
        <a:buBlip>
          <a:blip r:embed="rId16"/>
        </a:buBlip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chemeClr val="tx2"/>
        </a:buClr>
        <a:buSzPct val="80000"/>
        <a:buBlip>
          <a:blip r:embed="rId17"/>
        </a:buBlip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rgbClr val="737373"/>
        </a:buClr>
        <a:buSzPct val="60000"/>
        <a:buBlip>
          <a:blip r:embed="rId18"/>
        </a:buBlip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Blip>
          <a:blip r:embed="rId19"/>
        </a:buBlip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Background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1295400"/>
            <a:ext cx="9144000" cy="513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714375" y="468313"/>
            <a:ext cx="8186738" cy="105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64869" name="Rectangle 5"/>
          <p:cNvSpPr>
            <a:spLocks noChangeArrowheads="1"/>
          </p:cNvSpPr>
          <p:nvPr/>
        </p:nvSpPr>
        <p:spPr bwMode="auto">
          <a:xfrm>
            <a:off x="0" y="6477000"/>
            <a:ext cx="1752600" cy="381000"/>
          </a:xfrm>
          <a:prstGeom prst="rect">
            <a:avLst/>
          </a:prstGeom>
          <a:solidFill>
            <a:srgbClr val="00415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64870" name="Rectangle 6"/>
          <p:cNvSpPr>
            <a:spLocks noChangeArrowheads="1"/>
          </p:cNvSpPr>
          <p:nvPr/>
        </p:nvSpPr>
        <p:spPr bwMode="auto">
          <a:xfrm>
            <a:off x="0" y="6553200"/>
            <a:ext cx="1752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200" b="1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64871" name="Rectangle 7"/>
          <p:cNvSpPr>
            <a:spLocks noChangeArrowheads="1"/>
          </p:cNvSpPr>
          <p:nvPr/>
        </p:nvSpPr>
        <p:spPr bwMode="auto">
          <a:xfrm>
            <a:off x="0" y="0"/>
            <a:ext cx="4572000" cy="381000"/>
          </a:xfrm>
          <a:prstGeom prst="rect">
            <a:avLst/>
          </a:prstGeom>
          <a:solidFill>
            <a:srgbClr val="617CA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64872" name="Rectangle 8"/>
          <p:cNvSpPr>
            <a:spLocks noChangeArrowheads="1"/>
          </p:cNvSpPr>
          <p:nvPr/>
        </p:nvSpPr>
        <p:spPr bwMode="auto">
          <a:xfrm>
            <a:off x="4572000" y="0"/>
            <a:ext cx="4572000" cy="381000"/>
          </a:xfrm>
          <a:prstGeom prst="rect">
            <a:avLst/>
          </a:prstGeom>
          <a:solidFill>
            <a:srgbClr val="859EC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64873" name="Rectangle 9"/>
          <p:cNvSpPr>
            <a:spLocks noChangeArrowheads="1"/>
          </p:cNvSpPr>
          <p:nvPr/>
        </p:nvSpPr>
        <p:spPr bwMode="auto">
          <a:xfrm>
            <a:off x="0" y="381000"/>
            <a:ext cx="9144000" cy="55563"/>
          </a:xfrm>
          <a:prstGeom prst="rect">
            <a:avLst/>
          </a:prstGeom>
          <a:solidFill>
            <a:srgbClr val="A2A938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64874" name="Rectangle 10"/>
          <p:cNvSpPr>
            <a:spLocks noChangeArrowheads="1"/>
          </p:cNvSpPr>
          <p:nvPr/>
        </p:nvSpPr>
        <p:spPr bwMode="auto">
          <a:xfrm>
            <a:off x="5257800" y="6477000"/>
            <a:ext cx="2286000" cy="381000"/>
          </a:xfrm>
          <a:prstGeom prst="rect">
            <a:avLst/>
          </a:prstGeom>
          <a:solidFill>
            <a:srgbClr val="00415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64875" name="Rectangle 11"/>
          <p:cNvSpPr>
            <a:spLocks noChangeArrowheads="1"/>
          </p:cNvSpPr>
          <p:nvPr/>
        </p:nvSpPr>
        <p:spPr bwMode="auto">
          <a:xfrm>
            <a:off x="7543800" y="6477000"/>
            <a:ext cx="1600200" cy="381000"/>
          </a:xfrm>
          <a:prstGeom prst="rect">
            <a:avLst/>
          </a:prstGeom>
          <a:solidFill>
            <a:srgbClr val="00415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64876" name="Rectangle 12"/>
          <p:cNvSpPr>
            <a:spLocks noChangeArrowheads="1"/>
          </p:cNvSpPr>
          <p:nvPr/>
        </p:nvSpPr>
        <p:spPr bwMode="auto">
          <a:xfrm>
            <a:off x="1752600" y="6477000"/>
            <a:ext cx="1752600" cy="381000"/>
          </a:xfrm>
          <a:prstGeom prst="rect">
            <a:avLst/>
          </a:prstGeom>
          <a:solidFill>
            <a:srgbClr val="859EC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64877" name="Rectangle 13"/>
          <p:cNvSpPr>
            <a:spLocks noChangeArrowheads="1"/>
          </p:cNvSpPr>
          <p:nvPr/>
        </p:nvSpPr>
        <p:spPr bwMode="auto">
          <a:xfrm>
            <a:off x="3505200" y="6477000"/>
            <a:ext cx="1752600" cy="381000"/>
          </a:xfrm>
          <a:prstGeom prst="rect">
            <a:avLst/>
          </a:prstGeom>
          <a:solidFill>
            <a:srgbClr val="617CA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64878" name="Rectangle 14"/>
          <p:cNvSpPr>
            <a:spLocks noChangeArrowheads="1"/>
          </p:cNvSpPr>
          <p:nvPr/>
        </p:nvSpPr>
        <p:spPr bwMode="auto">
          <a:xfrm>
            <a:off x="0" y="6421438"/>
            <a:ext cx="9144000" cy="55562"/>
          </a:xfrm>
          <a:prstGeom prst="rect">
            <a:avLst/>
          </a:prstGeom>
          <a:solidFill>
            <a:srgbClr val="F8E1A7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64879" name="Rectangle 15"/>
          <p:cNvSpPr>
            <a:spLocks noChangeArrowheads="1"/>
          </p:cNvSpPr>
          <p:nvPr/>
        </p:nvSpPr>
        <p:spPr bwMode="auto">
          <a:xfrm>
            <a:off x="7239000" y="6477000"/>
            <a:ext cx="1752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>
              <a:defRPr/>
            </a:pPr>
            <a:fld id="{7C71B161-C578-451D-80D5-4FD9C05A9F13}" type="slidenum">
              <a:rPr lang="en-US" sz="1200">
                <a:solidFill>
                  <a:srgbClr val="FFFFFF"/>
                </a:solidFill>
                <a:cs typeface="Arial" charset="0"/>
              </a:rPr>
              <a:pPr algn="r">
                <a:defRPr/>
              </a:pPr>
              <a:t>‹#›</a:t>
            </a:fld>
            <a:endParaRPr lang="en-US" sz="120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64880" name="Rectangle 16"/>
          <p:cNvSpPr>
            <a:spLocks noChangeArrowheads="1"/>
          </p:cNvSpPr>
          <p:nvPr/>
        </p:nvSpPr>
        <p:spPr bwMode="auto">
          <a:xfrm>
            <a:off x="5257800" y="6477000"/>
            <a:ext cx="2590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200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1041" name="Picture 17" descr="gridwise_white_TM_2--transp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7463" y="26988"/>
            <a:ext cx="6858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882" name="Oval 18"/>
          <p:cNvSpPr>
            <a:spLocks noChangeArrowheads="1"/>
          </p:cNvSpPr>
          <p:nvPr/>
        </p:nvSpPr>
        <p:spPr bwMode="auto">
          <a:xfrm>
            <a:off x="357188" y="884238"/>
            <a:ext cx="215900" cy="215900"/>
          </a:xfrm>
          <a:prstGeom prst="ellipse">
            <a:avLst/>
          </a:prstGeom>
          <a:solidFill>
            <a:srgbClr val="A8A81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64883" name="Oval 19"/>
          <p:cNvSpPr>
            <a:spLocks noChangeAspect="1" noChangeArrowheads="1"/>
          </p:cNvSpPr>
          <p:nvPr/>
        </p:nvSpPr>
        <p:spPr bwMode="auto">
          <a:xfrm>
            <a:off x="379413" y="906463"/>
            <a:ext cx="173037" cy="173037"/>
          </a:xfrm>
          <a:prstGeom prst="ellipse">
            <a:avLst/>
          </a:prstGeom>
          <a:solidFill>
            <a:srgbClr val="FFF5CD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64884" name="Oval 20"/>
          <p:cNvSpPr>
            <a:spLocks noChangeAspect="1" noChangeArrowheads="1"/>
          </p:cNvSpPr>
          <p:nvPr/>
        </p:nvSpPr>
        <p:spPr bwMode="auto">
          <a:xfrm>
            <a:off x="433388" y="960438"/>
            <a:ext cx="63500" cy="63500"/>
          </a:xfrm>
          <a:prstGeom prst="ellipse">
            <a:avLst/>
          </a:prstGeom>
          <a:solidFill>
            <a:srgbClr val="A8A81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64885" name="Line 21"/>
          <p:cNvSpPr>
            <a:spLocks noChangeShapeType="1"/>
          </p:cNvSpPr>
          <p:nvPr/>
        </p:nvSpPr>
        <p:spPr bwMode="auto">
          <a:xfrm flipH="1">
            <a:off x="0" y="990600"/>
            <a:ext cx="352425" cy="0"/>
          </a:xfrm>
          <a:prstGeom prst="line">
            <a:avLst/>
          </a:prstGeom>
          <a:noFill/>
          <a:ln w="9525">
            <a:solidFill>
              <a:srgbClr val="9AAD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05684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14" r:id="rId1"/>
    <p:sldLayoutId id="2147485215" r:id="rId2"/>
    <p:sldLayoutId id="2147485216" r:id="rId3"/>
    <p:sldLayoutId id="2147485217" r:id="rId4"/>
    <p:sldLayoutId id="2147485218" r:id="rId5"/>
    <p:sldLayoutId id="2147485219" r:id="rId6"/>
    <p:sldLayoutId id="2147485220" r:id="rId7"/>
    <p:sldLayoutId id="2147485221" r:id="rId8"/>
    <p:sldLayoutId id="2147485222" r:id="rId9"/>
    <p:sldLayoutId id="2147485223" r:id="rId10"/>
    <p:sldLayoutId id="2147485224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74663" y="460375"/>
            <a:ext cx="8204200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2125" y="1676400"/>
            <a:ext cx="8186738" cy="357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945388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28" r:id="rId1"/>
    <p:sldLayoutId id="2147485229" r:id="rId2"/>
    <p:sldLayoutId id="2147485230" r:id="rId3"/>
    <p:sldLayoutId id="2147485231" r:id="rId4"/>
    <p:sldLayoutId id="2147485232" r:id="rId5"/>
    <p:sldLayoutId id="2147485233" r:id="rId6"/>
    <p:sldLayoutId id="2147485234" r:id="rId7"/>
    <p:sldLayoutId id="2147485235" r:id="rId8"/>
    <p:sldLayoutId id="2147485236" r:id="rId9"/>
    <p:sldLayoutId id="2147485237" r:id="rId10"/>
    <p:sldLayoutId id="2147485238" r:id="rId11"/>
  </p:sldLayoutIdLst>
  <p:hf sldNum="0" hd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5pPr>
      <a:lvl6pPr marL="4572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6pPr>
      <a:lvl7pPr marL="9144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7pPr>
      <a:lvl8pPr marL="13716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8pPr>
      <a:lvl9pPr marL="18288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chemeClr val="folHlink"/>
        </a:buClr>
        <a:buBlip>
          <a:blip r:embed="rId14"/>
        </a:buBlip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chemeClr val="tx2"/>
        </a:buClr>
        <a:buSzPct val="80000"/>
        <a:buBlip>
          <a:blip r:embed="rId15"/>
        </a:buBlip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rgbClr val="737373"/>
        </a:buClr>
        <a:buSzPct val="60000"/>
        <a:buBlip>
          <a:blip r:embed="rId16"/>
        </a:buBlip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Blip>
          <a:blip r:embed="rId17"/>
        </a:buBlip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5"/>
          <p:cNvSpPr>
            <a:spLocks noChangeArrowheads="1"/>
          </p:cNvSpPr>
          <p:nvPr/>
        </p:nvSpPr>
        <p:spPr bwMode="auto">
          <a:xfrm>
            <a:off x="1588" y="0"/>
            <a:ext cx="9144000" cy="914400"/>
          </a:xfrm>
          <a:prstGeom prst="rect">
            <a:avLst/>
          </a:prstGeom>
          <a:solidFill>
            <a:srgbClr val="D575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>
              <a:solidFill>
                <a:srgbClr val="000000"/>
              </a:solidFill>
            </a:endParaRPr>
          </a:p>
        </p:txBody>
      </p:sp>
      <p:pic>
        <p:nvPicPr>
          <p:cNvPr id="7171" name="Picture 6" descr="PNNL_Logo_2-Color_v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463" y="5849938"/>
            <a:ext cx="1828800" cy="79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74663" y="460375"/>
            <a:ext cx="8204200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17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2125" y="1676400"/>
            <a:ext cx="8186738" cy="357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3"/>
          </p:nvPr>
        </p:nvSpPr>
        <p:spPr bwMode="auto">
          <a:xfrm>
            <a:off x="180975" y="6424613"/>
            <a:ext cx="609600" cy="2286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tabLst>
                <a:tab pos="457200" algn="l"/>
                <a:tab pos="800100" algn="l"/>
                <a:tab pos="1257300" algn="l"/>
              </a:tabLst>
              <a:defRPr sz="900">
                <a:solidFill>
                  <a:srgbClr val="777777"/>
                </a:solidFill>
              </a:defRPr>
            </a:lvl1pPr>
          </a:lstStyle>
          <a:p>
            <a:pPr>
              <a:defRPr/>
            </a:pPr>
            <a:fld id="{D63EABBA-9663-475E-9EC9-1D8D10D50546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731355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40" r:id="rId1"/>
    <p:sldLayoutId id="2147485241" r:id="rId2"/>
    <p:sldLayoutId id="2147485242" r:id="rId3"/>
    <p:sldLayoutId id="2147485243" r:id="rId4"/>
    <p:sldLayoutId id="2147485244" r:id="rId5"/>
    <p:sldLayoutId id="2147485245" r:id="rId6"/>
    <p:sldLayoutId id="2147485246" r:id="rId7"/>
    <p:sldLayoutId id="2147485247" r:id="rId8"/>
    <p:sldLayoutId id="2147485248" r:id="rId9"/>
    <p:sldLayoutId id="2147485249" r:id="rId10"/>
    <p:sldLayoutId id="2147485250" r:id="rId11"/>
    <p:sldLayoutId id="2147485251" r:id="rId12"/>
    <p:sldLayoutId id="2147485252" r:id="rId13"/>
    <p:sldLayoutId id="2147485253" r:id="rId14"/>
  </p:sldLayoutIdLst>
  <p:hf sldNum="0" hd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5pPr>
      <a:lvl6pPr marL="4572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6pPr>
      <a:lvl7pPr marL="9144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7pPr>
      <a:lvl8pPr marL="13716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8pPr>
      <a:lvl9pPr marL="18288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chemeClr val="folHlink"/>
        </a:buClr>
        <a:buBlip>
          <a:blip r:embed="rId17"/>
        </a:buBlip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chemeClr val="tx2"/>
        </a:buClr>
        <a:buSzPct val="80000"/>
        <a:buBlip>
          <a:blip r:embed="rId18"/>
        </a:buBlip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rgbClr val="737373"/>
        </a:buClr>
        <a:buSzPct val="60000"/>
        <a:buBlip>
          <a:blip r:embed="rId19"/>
        </a:buBlip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Blip>
          <a:blip r:embed="rId20"/>
        </a:buBlip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588" y="0"/>
            <a:ext cx="9144000" cy="914400"/>
          </a:xfrm>
          <a:prstGeom prst="rect">
            <a:avLst/>
          </a:prstGeom>
          <a:solidFill>
            <a:srgbClr val="D575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pic>
        <p:nvPicPr>
          <p:cNvPr id="10243" name="Picture 6" descr="PNNL_Logo_2-Color_v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463" y="5849938"/>
            <a:ext cx="1828800" cy="79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74663" y="460375"/>
            <a:ext cx="8204200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4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2125" y="1676400"/>
            <a:ext cx="8186738" cy="357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3"/>
          </p:nvPr>
        </p:nvSpPr>
        <p:spPr bwMode="auto">
          <a:xfrm>
            <a:off x="180975" y="6424613"/>
            <a:ext cx="609600" cy="2286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tabLst>
                <a:tab pos="457200" algn="l"/>
                <a:tab pos="800100" algn="l"/>
                <a:tab pos="1257300" algn="l"/>
              </a:tabLst>
              <a:defRPr sz="900">
                <a:solidFill>
                  <a:srgbClr val="777777"/>
                </a:solidFill>
              </a:defRPr>
            </a:lvl1pPr>
          </a:lstStyle>
          <a:p>
            <a:pPr>
              <a:defRPr/>
            </a:pPr>
            <a:fld id="{83B9E2D0-CE74-4B47-884C-9034E63DB427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874385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55" r:id="rId1"/>
    <p:sldLayoutId id="2147485256" r:id="rId2"/>
    <p:sldLayoutId id="2147485257" r:id="rId3"/>
    <p:sldLayoutId id="2147485258" r:id="rId4"/>
    <p:sldLayoutId id="2147485259" r:id="rId5"/>
    <p:sldLayoutId id="2147485260" r:id="rId6"/>
    <p:sldLayoutId id="2147485261" r:id="rId7"/>
    <p:sldLayoutId id="2147485262" r:id="rId8"/>
    <p:sldLayoutId id="2147485263" r:id="rId9"/>
    <p:sldLayoutId id="2147485264" r:id="rId10"/>
    <p:sldLayoutId id="2147485265" r:id="rId11"/>
    <p:sldLayoutId id="2147485266" r:id="rId12"/>
    <p:sldLayoutId id="2147485267" r:id="rId13"/>
    <p:sldLayoutId id="2147485268" r:id="rId14"/>
  </p:sldLayoutIdLst>
  <p:hf sldNum="0" hd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5pPr>
      <a:lvl6pPr marL="4572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6pPr>
      <a:lvl7pPr marL="9144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7pPr>
      <a:lvl8pPr marL="13716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8pPr>
      <a:lvl9pPr marL="18288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chemeClr val="folHlink"/>
        </a:buClr>
        <a:buBlip>
          <a:blip r:embed="rId17"/>
        </a:buBlip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chemeClr val="tx2"/>
        </a:buClr>
        <a:buSzPct val="80000"/>
        <a:buBlip>
          <a:blip r:embed="rId18"/>
        </a:buBlip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rgbClr val="737373"/>
        </a:buClr>
        <a:buSzPct val="60000"/>
        <a:buBlip>
          <a:blip r:embed="rId19"/>
        </a:buBlip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Blip>
          <a:blip r:embed="rId20"/>
        </a:buBlip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74663" y="460375"/>
            <a:ext cx="8204200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2125" y="1676400"/>
            <a:ext cx="8186738" cy="357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2161958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70" r:id="rId1"/>
    <p:sldLayoutId id="2147485271" r:id="rId2"/>
    <p:sldLayoutId id="2147485272" r:id="rId3"/>
    <p:sldLayoutId id="2147485273" r:id="rId4"/>
    <p:sldLayoutId id="2147485274" r:id="rId5"/>
    <p:sldLayoutId id="2147485275" r:id="rId6"/>
    <p:sldLayoutId id="2147485276" r:id="rId7"/>
    <p:sldLayoutId id="2147485277" r:id="rId8"/>
    <p:sldLayoutId id="2147485278" r:id="rId9"/>
    <p:sldLayoutId id="2147485279" r:id="rId10"/>
    <p:sldLayoutId id="2147485280" r:id="rId11"/>
  </p:sldLayoutIdLst>
  <p:hf sldNum="0" hd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5pPr>
      <a:lvl6pPr marL="4572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6pPr>
      <a:lvl7pPr marL="9144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7pPr>
      <a:lvl8pPr marL="13716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8pPr>
      <a:lvl9pPr marL="18288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chemeClr val="folHlink"/>
        </a:buClr>
        <a:buBlip>
          <a:blip r:embed="rId14"/>
        </a:buBlip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chemeClr val="tx2"/>
        </a:buClr>
        <a:buSzPct val="80000"/>
        <a:buBlip>
          <a:blip r:embed="rId15"/>
        </a:buBlip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rgbClr val="737373"/>
        </a:buClr>
        <a:buSzPct val="60000"/>
        <a:buBlip>
          <a:blip r:embed="rId16"/>
        </a:buBlip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Blip>
          <a:blip r:embed="rId17"/>
        </a:buBlip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5"/>
          <p:cNvSpPr>
            <a:spLocks noChangeArrowheads="1"/>
          </p:cNvSpPr>
          <p:nvPr/>
        </p:nvSpPr>
        <p:spPr bwMode="auto">
          <a:xfrm>
            <a:off x="1588" y="0"/>
            <a:ext cx="9144000" cy="914400"/>
          </a:xfrm>
          <a:prstGeom prst="rect">
            <a:avLst/>
          </a:prstGeom>
          <a:solidFill>
            <a:srgbClr val="D575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7171" name="Picture 6" descr="PNNL_Logo_2-Color_v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463" y="5849938"/>
            <a:ext cx="1828800" cy="79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74663" y="460375"/>
            <a:ext cx="8204200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17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2125" y="1676400"/>
            <a:ext cx="8186738" cy="357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3"/>
          </p:nvPr>
        </p:nvSpPr>
        <p:spPr bwMode="auto">
          <a:xfrm>
            <a:off x="180975" y="6424613"/>
            <a:ext cx="609600" cy="2286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tabLst>
                <a:tab pos="457200" algn="l"/>
                <a:tab pos="800100" algn="l"/>
                <a:tab pos="1257300" algn="l"/>
              </a:tabLst>
              <a:defRPr sz="900">
                <a:solidFill>
                  <a:srgbClr val="777777"/>
                </a:solidFill>
                <a:latin typeface="Arial" charset="0"/>
              </a:defRPr>
            </a:lvl1pPr>
          </a:lstStyle>
          <a:p>
            <a:pPr>
              <a:defRPr/>
            </a:pPr>
            <a:fld id="{1B622CAC-5B68-4641-88E7-10ACBC59BE01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352742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82" r:id="rId1"/>
    <p:sldLayoutId id="2147485283" r:id="rId2"/>
    <p:sldLayoutId id="2147485284" r:id="rId3"/>
    <p:sldLayoutId id="2147485285" r:id="rId4"/>
    <p:sldLayoutId id="2147485286" r:id="rId5"/>
    <p:sldLayoutId id="2147485287" r:id="rId6"/>
    <p:sldLayoutId id="2147485288" r:id="rId7"/>
    <p:sldLayoutId id="2147485289" r:id="rId8"/>
    <p:sldLayoutId id="2147485290" r:id="rId9"/>
    <p:sldLayoutId id="2147485291" r:id="rId10"/>
    <p:sldLayoutId id="2147485292" r:id="rId11"/>
    <p:sldLayoutId id="2147485293" r:id="rId12"/>
    <p:sldLayoutId id="2147485294" r:id="rId13"/>
    <p:sldLayoutId id="2147485295" r:id="rId14"/>
  </p:sldLayoutIdLst>
  <p:hf sldNum="0" hd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5pPr>
      <a:lvl6pPr marL="4572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6pPr>
      <a:lvl7pPr marL="9144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7pPr>
      <a:lvl8pPr marL="13716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8pPr>
      <a:lvl9pPr marL="18288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chemeClr val="folHlink"/>
        </a:buClr>
        <a:buBlip>
          <a:blip r:embed="rId17"/>
        </a:buBlip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chemeClr val="tx2"/>
        </a:buClr>
        <a:buSzPct val="80000"/>
        <a:buBlip>
          <a:blip r:embed="rId18"/>
        </a:buBlip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rgbClr val="737373"/>
        </a:buClr>
        <a:buSzPct val="60000"/>
        <a:buBlip>
          <a:blip r:embed="rId19"/>
        </a:buBlip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Blip>
          <a:blip r:embed="rId20"/>
        </a:buBlip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latinum_PowerPoint_Background_08-19-2011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457200" y="356613"/>
            <a:ext cx="6629400" cy="62179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28800"/>
            <a:ext cx="8229600" cy="4343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1205DB16-F3E1-7B41-BE18-DA9132C94C8C}" type="datetime4">
              <a:rPr lang="en-US" smtClean="0"/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May 21, 2014</a:t>
            </a:fld>
            <a:endParaRPr lang="en-US" dirty="0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endParaRPr lang="en-US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03722D57-58D6-9447-A6D5-A97F6C35A8FB}" type="slidenum">
              <a:rPr lang="en-US" smtClean="0"/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1232" y="128016"/>
            <a:ext cx="1444752" cy="72865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17293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99" r:id="rId1"/>
    <p:sldLayoutId id="2147485300" r:id="rId2"/>
    <p:sldLayoutId id="2147485301" r:id="rId3"/>
    <p:sldLayoutId id="2147485302" r:id="rId4"/>
    <p:sldLayoutId id="2147485303" r:id="rId5"/>
    <p:sldLayoutId id="2147485304" r:id="rId6"/>
    <p:sldLayoutId id="2147485305" r:id="rId7"/>
    <p:sldLayoutId id="2147485306" r:id="rId8"/>
    <p:sldLayoutId id="2147485307" r:id="rId9"/>
    <p:sldLayoutId id="2147485308" r:id="rId10"/>
    <p:sldLayoutId id="2147485309" r:id="rId11"/>
    <p:sldLayoutId id="2147485310" r:id="rId12"/>
    <p:sldLayoutId id="2147485311" r:id="rId13"/>
    <p:sldLayoutId id="2147485312" r:id="rId14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500" b="1" kern="1200">
          <a:solidFill>
            <a:srgbClr val="D57500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SzPct val="100000"/>
        <a:buFontTx/>
        <a:buBlip>
          <a:blip r:embed="rId18"/>
        </a:buBlip>
        <a:defRPr sz="200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SzPct val="100000"/>
        <a:buFontTx/>
        <a:buBlip>
          <a:blip r:embed="rId19"/>
        </a:buBlip>
        <a:defRPr sz="1800" kern="1200">
          <a:solidFill>
            <a:schemeClr val="tx1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SzPct val="100000"/>
        <a:buFontTx/>
        <a:buBlip>
          <a:blip r:embed="rId20"/>
        </a:buBlip>
        <a:defRPr sz="16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SzPct val="100000"/>
        <a:buFontTx/>
        <a:buBlip>
          <a:blip r:embed="rId21"/>
        </a:buBlip>
        <a:defRPr sz="14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SzPct val="100000"/>
        <a:buFontTx/>
        <a:buBlip>
          <a:blip r:embed="rId18"/>
        </a:buBlip>
        <a:defRPr sz="14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Silver_PowerPoint_Background_08-19-2011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457200" y="356614"/>
            <a:ext cx="6629400" cy="492443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28800"/>
            <a:ext cx="8229600" cy="4343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7618D9BF-6AE6-5E41-A978-E5BD65476E9F}" type="datetime4">
              <a:rPr lang="en-US" smtClean="0"/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May 21, 2014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endParaRPr 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rgbClr val="707276"/>
                </a:solidFill>
                <a:latin typeface="Arial"/>
                <a:cs typeface="Arial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03722D57-58D6-9447-A6D5-A97F6C35A8FB}" type="slidenum">
              <a:rPr lang="en-US" smtClean="0"/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7570482" y="128766"/>
            <a:ext cx="1444752" cy="72865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70558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29" r:id="rId1"/>
    <p:sldLayoutId id="2147485330" r:id="rId2"/>
    <p:sldLayoutId id="2147485331" r:id="rId3"/>
    <p:sldLayoutId id="2147485332" r:id="rId4"/>
    <p:sldLayoutId id="2147485333" r:id="rId5"/>
    <p:sldLayoutId id="2147485334" r:id="rId6"/>
    <p:sldLayoutId id="2147485335" r:id="rId7"/>
    <p:sldLayoutId id="2147485336" r:id="rId8"/>
    <p:sldLayoutId id="2147485337" r:id="rId9"/>
    <p:sldLayoutId id="2147485338" r:id="rId10"/>
    <p:sldLayoutId id="2147485339" r:id="rId11"/>
    <p:sldLayoutId id="2147485340" r:id="rId12"/>
    <p:sldLayoutId id="2147485341" r:id="rId13"/>
    <p:sldLayoutId id="2147485342" r:id="rId14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SzPct val="100000"/>
        <a:buFontTx/>
        <a:buBlip>
          <a:blip r:embed="rId18"/>
        </a:buBlip>
        <a:defRPr sz="200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SzPct val="100000"/>
        <a:buFontTx/>
        <a:buBlip>
          <a:blip r:embed="rId19"/>
        </a:buBlip>
        <a:defRPr sz="1800" kern="1200">
          <a:solidFill>
            <a:schemeClr val="tx1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SzPct val="100000"/>
        <a:buFontTx/>
        <a:buBlip>
          <a:blip r:embed="rId20"/>
        </a:buBlip>
        <a:defRPr sz="16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SzPct val="100000"/>
        <a:buFontTx/>
        <a:buBlip>
          <a:blip r:embed="rId21"/>
        </a:buBlip>
        <a:defRPr sz="14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SzPct val="100000"/>
        <a:buFontTx/>
        <a:buBlip>
          <a:blip r:embed="rId18"/>
        </a:buBlip>
        <a:defRPr sz="14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-496888" y="1308100"/>
            <a:ext cx="10429876" cy="5908675"/>
            <a:chOff x="-313" y="824"/>
            <a:chExt cx="6570" cy="3722"/>
          </a:xfrm>
        </p:grpSpPr>
        <p:sp>
          <p:nvSpPr>
            <p:cNvPr id="404483" name="Rectangle 3"/>
            <p:cNvSpPr>
              <a:spLocks noChangeArrowheads="1"/>
            </p:cNvSpPr>
            <p:nvPr userDrawn="1"/>
          </p:nvSpPr>
          <p:spPr bwMode="hidden">
            <a:xfrm rot="20798144" flipV="1">
              <a:off x="-14" y="1033"/>
              <a:ext cx="1744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404484" name="Rectangle 4"/>
            <p:cNvSpPr>
              <a:spLocks noChangeArrowheads="1"/>
            </p:cNvSpPr>
            <p:nvPr userDrawn="1"/>
          </p:nvSpPr>
          <p:spPr bwMode="hidden">
            <a:xfrm rot="20774366" flipV="1">
              <a:off x="-24" y="1127"/>
              <a:ext cx="2033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404485" name="Rectangle 5"/>
            <p:cNvSpPr>
              <a:spLocks noChangeArrowheads="1"/>
            </p:cNvSpPr>
            <p:nvPr userDrawn="1"/>
          </p:nvSpPr>
          <p:spPr bwMode="hidden">
            <a:xfrm rot="20757421" flipV="1">
              <a:off x="-27" y="1198"/>
              <a:ext cx="2246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404486" name="Rectangle 6"/>
            <p:cNvSpPr>
              <a:spLocks noChangeArrowheads="1"/>
            </p:cNvSpPr>
            <p:nvPr userDrawn="1"/>
          </p:nvSpPr>
          <p:spPr bwMode="hidden">
            <a:xfrm rot="20684206" flipV="1">
              <a:off x="-43" y="1283"/>
              <a:ext cx="2476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404487" name="Rectangle 7"/>
            <p:cNvSpPr>
              <a:spLocks noChangeArrowheads="1"/>
            </p:cNvSpPr>
            <p:nvPr userDrawn="1"/>
          </p:nvSpPr>
          <p:spPr bwMode="hidden">
            <a:xfrm rot="20631226" flipV="1">
              <a:off x="-51" y="1397"/>
              <a:ext cx="2770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404488" name="Rectangle 8"/>
            <p:cNvSpPr>
              <a:spLocks noChangeArrowheads="1"/>
            </p:cNvSpPr>
            <p:nvPr userDrawn="1"/>
          </p:nvSpPr>
          <p:spPr bwMode="hidden">
            <a:xfrm rot="20554235" flipV="1">
              <a:off x="-65" y="1523"/>
              <a:ext cx="3058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404489" name="Rectangle 9"/>
            <p:cNvSpPr>
              <a:spLocks noChangeArrowheads="1"/>
            </p:cNvSpPr>
            <p:nvPr userDrawn="1"/>
          </p:nvSpPr>
          <p:spPr bwMode="hidden">
            <a:xfrm rot="20466593" flipV="1">
              <a:off x="-93" y="1694"/>
              <a:ext cx="3403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404490" name="Rectangle 10"/>
            <p:cNvSpPr>
              <a:spLocks noChangeArrowheads="1"/>
            </p:cNvSpPr>
            <p:nvPr userDrawn="1"/>
          </p:nvSpPr>
          <p:spPr bwMode="hidden">
            <a:xfrm rot="20343219" flipV="1">
              <a:off x="-99" y="1863"/>
              <a:ext cx="3749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404491" name="Rectangle 11"/>
            <p:cNvSpPr>
              <a:spLocks noChangeArrowheads="1"/>
            </p:cNvSpPr>
            <p:nvPr userDrawn="1"/>
          </p:nvSpPr>
          <p:spPr bwMode="hidden">
            <a:xfrm rot="20211065" flipV="1">
              <a:off x="-165" y="2053"/>
              <a:ext cx="4209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404492" name="Rectangle 12"/>
            <p:cNvSpPr>
              <a:spLocks noChangeArrowheads="1"/>
            </p:cNvSpPr>
            <p:nvPr userDrawn="1"/>
          </p:nvSpPr>
          <p:spPr bwMode="hidden">
            <a:xfrm rot="20102912" flipV="1">
              <a:off x="-214" y="2289"/>
              <a:ext cx="4612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404493" name="Rectangle 13"/>
            <p:cNvSpPr>
              <a:spLocks noChangeArrowheads="1"/>
            </p:cNvSpPr>
            <p:nvPr userDrawn="1"/>
          </p:nvSpPr>
          <p:spPr bwMode="hidden">
            <a:xfrm rot="19923405" flipV="1">
              <a:off x="-313" y="2617"/>
              <a:ext cx="5200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404494" name="Rectangle 14"/>
            <p:cNvSpPr>
              <a:spLocks noChangeArrowheads="1"/>
            </p:cNvSpPr>
            <p:nvPr userDrawn="1"/>
          </p:nvSpPr>
          <p:spPr bwMode="hidden">
            <a:xfrm rot="19686284" flipV="1">
              <a:off x="9" y="2881"/>
              <a:ext cx="5401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404495" name="Rectangle 15"/>
            <p:cNvSpPr>
              <a:spLocks noChangeArrowheads="1"/>
            </p:cNvSpPr>
            <p:nvPr userDrawn="1"/>
          </p:nvSpPr>
          <p:spPr bwMode="hidden">
            <a:xfrm rot="19383534" flipV="1">
              <a:off x="1319" y="2928"/>
              <a:ext cx="4612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404496" name="Rectangle 16"/>
            <p:cNvSpPr>
              <a:spLocks noChangeArrowheads="1"/>
            </p:cNvSpPr>
            <p:nvPr userDrawn="1"/>
          </p:nvSpPr>
          <p:spPr bwMode="hidden">
            <a:xfrm rot="18994182" flipV="1">
              <a:off x="2681" y="3071"/>
              <a:ext cx="3576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404497" name="Rectangle 17"/>
            <p:cNvSpPr>
              <a:spLocks noChangeArrowheads="1"/>
            </p:cNvSpPr>
            <p:nvPr userDrawn="1"/>
          </p:nvSpPr>
          <p:spPr bwMode="hidden">
            <a:xfrm rot="18603245" flipV="1">
              <a:off x="4053" y="3503"/>
              <a:ext cx="2079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404498" name="Rectangle 18"/>
            <p:cNvSpPr>
              <a:spLocks noChangeArrowheads="1"/>
            </p:cNvSpPr>
            <p:nvPr userDrawn="1"/>
          </p:nvSpPr>
          <p:spPr bwMode="hidden">
            <a:xfrm rot="39991575" flipH="1" flipV="1">
              <a:off x="5368" y="4167"/>
              <a:ext cx="501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404499" name="Rectangle 19"/>
            <p:cNvSpPr>
              <a:spLocks noChangeArrowheads="1"/>
            </p:cNvSpPr>
            <p:nvPr userDrawn="1"/>
          </p:nvSpPr>
          <p:spPr bwMode="hidden">
            <a:xfrm rot="-20541361">
              <a:off x="-146" y="2360"/>
              <a:ext cx="6046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404500" name="Rectangle 20"/>
            <p:cNvSpPr>
              <a:spLocks noChangeArrowheads="1"/>
            </p:cNvSpPr>
            <p:nvPr userDrawn="1"/>
          </p:nvSpPr>
          <p:spPr bwMode="hidden">
            <a:xfrm rot="-20036206">
              <a:off x="-198" y="3396"/>
              <a:ext cx="4142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404501" name="Rectangle 21"/>
            <p:cNvSpPr>
              <a:spLocks noChangeArrowheads="1"/>
            </p:cNvSpPr>
            <p:nvPr userDrawn="1"/>
          </p:nvSpPr>
          <p:spPr bwMode="hidden">
            <a:xfrm rot="1732981">
              <a:off x="-165" y="3624"/>
              <a:ext cx="2804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404502" name="Rectangle 22"/>
            <p:cNvSpPr>
              <a:spLocks noChangeArrowheads="1"/>
            </p:cNvSpPr>
            <p:nvPr userDrawn="1"/>
          </p:nvSpPr>
          <p:spPr bwMode="hidden">
            <a:xfrm rot="1969083">
              <a:off x="-110" y="3922"/>
              <a:ext cx="1400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404503" name="Rectangle 23"/>
            <p:cNvSpPr>
              <a:spLocks noChangeArrowheads="1"/>
            </p:cNvSpPr>
            <p:nvPr userDrawn="1"/>
          </p:nvSpPr>
          <p:spPr bwMode="hidden">
            <a:xfrm rot="-20213826">
              <a:off x="-216" y="3221"/>
              <a:ext cx="5477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404504" name="Rectangle 24"/>
            <p:cNvSpPr>
              <a:spLocks noChangeArrowheads="1"/>
            </p:cNvSpPr>
            <p:nvPr userDrawn="1"/>
          </p:nvSpPr>
          <p:spPr bwMode="hidden">
            <a:xfrm rot="22583969">
              <a:off x="-115" y="2129"/>
              <a:ext cx="6016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404505" name="Rectangle 25"/>
            <p:cNvSpPr>
              <a:spLocks noChangeArrowheads="1"/>
            </p:cNvSpPr>
            <p:nvPr userDrawn="1"/>
          </p:nvSpPr>
          <p:spPr bwMode="hidden">
            <a:xfrm rot="930109" flipV="1">
              <a:off x="80" y="1946"/>
              <a:ext cx="5756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404506" name="Rectangle 26"/>
            <p:cNvSpPr>
              <a:spLocks noChangeArrowheads="1"/>
            </p:cNvSpPr>
            <p:nvPr userDrawn="1"/>
          </p:nvSpPr>
          <p:spPr bwMode="hidden">
            <a:xfrm rot="-20731987">
              <a:off x="374" y="1802"/>
              <a:ext cx="5475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404507" name="Rectangle 27"/>
            <p:cNvSpPr>
              <a:spLocks noChangeArrowheads="1"/>
            </p:cNvSpPr>
            <p:nvPr userDrawn="1"/>
          </p:nvSpPr>
          <p:spPr bwMode="hidden">
            <a:xfrm rot="-64024402">
              <a:off x="848" y="1582"/>
              <a:ext cx="4976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404508" name="Rectangle 28"/>
            <p:cNvSpPr>
              <a:spLocks noChangeArrowheads="1"/>
            </p:cNvSpPr>
            <p:nvPr userDrawn="1"/>
          </p:nvSpPr>
          <p:spPr bwMode="hidden">
            <a:xfrm rot="-42464612">
              <a:off x="1053" y="1476"/>
              <a:ext cx="4759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404509" name="Rectangle 29"/>
            <p:cNvSpPr>
              <a:spLocks noChangeArrowheads="1"/>
            </p:cNvSpPr>
            <p:nvPr userDrawn="1"/>
          </p:nvSpPr>
          <p:spPr bwMode="hidden">
            <a:xfrm rot="-20907336">
              <a:off x="1244" y="1377"/>
              <a:ext cx="4557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404510" name="Rectangle 30"/>
            <p:cNvSpPr>
              <a:spLocks noChangeArrowheads="1"/>
            </p:cNvSpPr>
            <p:nvPr userDrawn="1"/>
          </p:nvSpPr>
          <p:spPr bwMode="hidden">
            <a:xfrm rot="655690" flipV="1">
              <a:off x="1487" y="1305"/>
              <a:ext cx="4314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404511" name="Rectangle 31"/>
            <p:cNvSpPr>
              <a:spLocks noChangeArrowheads="1"/>
            </p:cNvSpPr>
            <p:nvPr userDrawn="1"/>
          </p:nvSpPr>
          <p:spPr bwMode="hidden">
            <a:xfrm rot="636921" flipV="1">
              <a:off x="1650" y="1218"/>
              <a:ext cx="4154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404512" name="Rectangle 32"/>
            <p:cNvSpPr>
              <a:spLocks noChangeArrowheads="1"/>
            </p:cNvSpPr>
            <p:nvPr userDrawn="1"/>
          </p:nvSpPr>
          <p:spPr bwMode="hidden">
            <a:xfrm rot="803987" flipV="1">
              <a:off x="611" y="1684"/>
              <a:ext cx="5204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404513" name="Rectangle 33"/>
            <p:cNvSpPr>
              <a:spLocks noChangeArrowheads="1"/>
            </p:cNvSpPr>
            <p:nvPr userDrawn="1"/>
          </p:nvSpPr>
          <p:spPr bwMode="hidden">
            <a:xfrm rot="1273217" flipV="1">
              <a:off x="-204" y="2976"/>
              <a:ext cx="6150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404514" name="Rectangle 34"/>
            <p:cNvSpPr>
              <a:spLocks noChangeArrowheads="1"/>
            </p:cNvSpPr>
            <p:nvPr userDrawn="1"/>
          </p:nvSpPr>
          <p:spPr bwMode="hidden">
            <a:xfrm rot="1169729" flipV="1">
              <a:off x="-174" y="2663"/>
              <a:ext cx="6104" cy="6"/>
            </a:xfrm>
            <a:prstGeom prst="rect">
              <a:avLst/>
            </a:prstGeom>
            <a:solidFill>
              <a:srgbClr val="859EC6">
                <a:alpha val="14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en-US"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  <p:sp>
          <p:nvSpPr>
            <p:cNvPr id="2102" name="Oval 35"/>
            <p:cNvSpPr>
              <a:spLocks noChangeArrowheads="1"/>
            </p:cNvSpPr>
            <p:nvPr/>
          </p:nvSpPr>
          <p:spPr bwMode="hidden">
            <a:xfrm>
              <a:off x="740" y="3359"/>
              <a:ext cx="168" cy="96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03" name="Oval 36"/>
            <p:cNvSpPr>
              <a:spLocks noChangeArrowheads="1"/>
            </p:cNvSpPr>
            <p:nvPr/>
          </p:nvSpPr>
          <p:spPr bwMode="hidden">
            <a:xfrm>
              <a:off x="236" y="3074"/>
              <a:ext cx="168" cy="9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04" name="Oval 37"/>
            <p:cNvSpPr>
              <a:spLocks noChangeArrowheads="1"/>
            </p:cNvSpPr>
            <p:nvPr/>
          </p:nvSpPr>
          <p:spPr bwMode="hidden">
            <a:xfrm>
              <a:off x="159" y="3652"/>
              <a:ext cx="196" cy="106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05" name="Oval 38"/>
            <p:cNvSpPr>
              <a:spLocks noChangeArrowheads="1"/>
            </p:cNvSpPr>
            <p:nvPr/>
          </p:nvSpPr>
          <p:spPr bwMode="hidden">
            <a:xfrm>
              <a:off x="2077" y="2661"/>
              <a:ext cx="156" cy="84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06" name="Oval 39"/>
            <p:cNvSpPr>
              <a:spLocks noChangeArrowheads="1"/>
            </p:cNvSpPr>
            <p:nvPr/>
          </p:nvSpPr>
          <p:spPr bwMode="hidden">
            <a:xfrm>
              <a:off x="1223" y="3076"/>
              <a:ext cx="168" cy="9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07" name="Oval 40"/>
            <p:cNvSpPr>
              <a:spLocks noChangeArrowheads="1"/>
            </p:cNvSpPr>
            <p:nvPr/>
          </p:nvSpPr>
          <p:spPr bwMode="hidden">
            <a:xfrm>
              <a:off x="1686" y="2857"/>
              <a:ext cx="156" cy="9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08" name="Oval 41"/>
            <p:cNvSpPr>
              <a:spLocks noChangeArrowheads="1"/>
            </p:cNvSpPr>
            <p:nvPr/>
          </p:nvSpPr>
          <p:spPr bwMode="hidden">
            <a:xfrm>
              <a:off x="750" y="2839"/>
              <a:ext cx="151" cy="89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09" name="Oval 42"/>
            <p:cNvSpPr>
              <a:spLocks noChangeArrowheads="1"/>
            </p:cNvSpPr>
            <p:nvPr/>
          </p:nvSpPr>
          <p:spPr bwMode="hidden">
            <a:xfrm>
              <a:off x="367" y="2656"/>
              <a:ext cx="150" cy="84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10" name="Oval 43"/>
            <p:cNvSpPr>
              <a:spLocks noChangeArrowheads="1"/>
            </p:cNvSpPr>
            <p:nvPr/>
          </p:nvSpPr>
          <p:spPr bwMode="hidden">
            <a:xfrm>
              <a:off x="1172" y="2642"/>
              <a:ext cx="156" cy="83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11" name="Oval 44"/>
            <p:cNvSpPr>
              <a:spLocks noChangeArrowheads="1"/>
            </p:cNvSpPr>
            <p:nvPr/>
          </p:nvSpPr>
          <p:spPr bwMode="hidden">
            <a:xfrm>
              <a:off x="2401" y="2485"/>
              <a:ext cx="156" cy="83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12" name="Oval 45"/>
            <p:cNvSpPr>
              <a:spLocks noChangeArrowheads="1"/>
            </p:cNvSpPr>
            <p:nvPr/>
          </p:nvSpPr>
          <p:spPr bwMode="hidden">
            <a:xfrm>
              <a:off x="1910" y="2314"/>
              <a:ext cx="134" cy="73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13" name="Oval 46"/>
            <p:cNvSpPr>
              <a:spLocks noChangeArrowheads="1"/>
            </p:cNvSpPr>
            <p:nvPr/>
          </p:nvSpPr>
          <p:spPr bwMode="hidden">
            <a:xfrm>
              <a:off x="2254" y="2154"/>
              <a:ext cx="134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14" name="Oval 47"/>
            <p:cNvSpPr>
              <a:spLocks noChangeArrowheads="1"/>
            </p:cNvSpPr>
            <p:nvPr/>
          </p:nvSpPr>
          <p:spPr bwMode="hidden">
            <a:xfrm>
              <a:off x="2742" y="2305"/>
              <a:ext cx="140" cy="72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15" name="Oval 48"/>
            <p:cNvSpPr>
              <a:spLocks noChangeArrowheads="1"/>
            </p:cNvSpPr>
            <p:nvPr/>
          </p:nvSpPr>
          <p:spPr bwMode="hidden">
            <a:xfrm>
              <a:off x="2812" y="1898"/>
              <a:ext cx="129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16" name="Oval 49"/>
            <p:cNvSpPr>
              <a:spLocks noChangeArrowheads="1"/>
            </p:cNvSpPr>
            <p:nvPr/>
          </p:nvSpPr>
          <p:spPr bwMode="hidden">
            <a:xfrm>
              <a:off x="3721" y="1792"/>
              <a:ext cx="128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17" name="Oval 50"/>
            <p:cNvSpPr>
              <a:spLocks noChangeArrowheads="1"/>
            </p:cNvSpPr>
            <p:nvPr/>
          </p:nvSpPr>
          <p:spPr bwMode="hidden">
            <a:xfrm>
              <a:off x="3528" y="1896"/>
              <a:ext cx="128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18" name="Oval 51"/>
            <p:cNvSpPr>
              <a:spLocks noChangeArrowheads="1"/>
            </p:cNvSpPr>
            <p:nvPr/>
          </p:nvSpPr>
          <p:spPr bwMode="hidden">
            <a:xfrm>
              <a:off x="3064" y="1778"/>
              <a:ext cx="128" cy="62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19" name="Oval 52"/>
            <p:cNvSpPr>
              <a:spLocks noChangeArrowheads="1"/>
            </p:cNvSpPr>
            <p:nvPr/>
          </p:nvSpPr>
          <p:spPr bwMode="hidden">
            <a:xfrm>
              <a:off x="3277" y="2024"/>
              <a:ext cx="134" cy="73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20" name="Oval 53"/>
            <p:cNvSpPr>
              <a:spLocks noChangeArrowheads="1"/>
            </p:cNvSpPr>
            <p:nvPr/>
          </p:nvSpPr>
          <p:spPr bwMode="hidden">
            <a:xfrm>
              <a:off x="3027" y="2160"/>
              <a:ext cx="133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21" name="Oval 54"/>
            <p:cNvSpPr>
              <a:spLocks noChangeArrowheads="1"/>
            </p:cNvSpPr>
            <p:nvPr/>
          </p:nvSpPr>
          <p:spPr bwMode="hidden">
            <a:xfrm>
              <a:off x="1569" y="2453"/>
              <a:ext cx="150" cy="9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22" name="Oval 55"/>
            <p:cNvSpPr>
              <a:spLocks noChangeArrowheads="1"/>
            </p:cNvSpPr>
            <p:nvPr/>
          </p:nvSpPr>
          <p:spPr bwMode="hidden">
            <a:xfrm>
              <a:off x="1863" y="2028"/>
              <a:ext cx="139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23" name="Oval 56"/>
            <p:cNvSpPr>
              <a:spLocks noChangeArrowheads="1"/>
            </p:cNvSpPr>
            <p:nvPr/>
          </p:nvSpPr>
          <p:spPr bwMode="hidden">
            <a:xfrm>
              <a:off x="1513" y="2175"/>
              <a:ext cx="139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24" name="Oval 57"/>
            <p:cNvSpPr>
              <a:spLocks noChangeArrowheads="1"/>
            </p:cNvSpPr>
            <p:nvPr/>
          </p:nvSpPr>
          <p:spPr bwMode="hidden">
            <a:xfrm>
              <a:off x="1191" y="2311"/>
              <a:ext cx="134" cy="72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25" name="Oval 58"/>
            <p:cNvSpPr>
              <a:spLocks noChangeArrowheads="1"/>
            </p:cNvSpPr>
            <p:nvPr/>
          </p:nvSpPr>
          <p:spPr bwMode="hidden">
            <a:xfrm>
              <a:off x="1154" y="2047"/>
              <a:ext cx="134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26" name="Oval 59"/>
            <p:cNvSpPr>
              <a:spLocks noChangeArrowheads="1"/>
            </p:cNvSpPr>
            <p:nvPr/>
          </p:nvSpPr>
          <p:spPr bwMode="hidden">
            <a:xfrm>
              <a:off x="1142" y="1803"/>
              <a:ext cx="128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27" name="Oval 60"/>
            <p:cNvSpPr>
              <a:spLocks noChangeArrowheads="1"/>
            </p:cNvSpPr>
            <p:nvPr/>
          </p:nvSpPr>
          <p:spPr bwMode="hidden">
            <a:xfrm>
              <a:off x="1500" y="1912"/>
              <a:ext cx="128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28" name="Oval 61"/>
            <p:cNvSpPr>
              <a:spLocks noChangeArrowheads="1"/>
            </p:cNvSpPr>
            <p:nvPr/>
          </p:nvSpPr>
          <p:spPr bwMode="hidden">
            <a:xfrm>
              <a:off x="1804" y="1801"/>
              <a:ext cx="128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29" name="Oval 62"/>
            <p:cNvSpPr>
              <a:spLocks noChangeArrowheads="1"/>
            </p:cNvSpPr>
            <p:nvPr/>
          </p:nvSpPr>
          <p:spPr bwMode="hidden">
            <a:xfrm>
              <a:off x="2159" y="1905"/>
              <a:ext cx="128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30" name="Oval 63"/>
            <p:cNvSpPr>
              <a:spLocks noChangeArrowheads="1"/>
            </p:cNvSpPr>
            <p:nvPr/>
          </p:nvSpPr>
          <p:spPr bwMode="hidden">
            <a:xfrm>
              <a:off x="2432" y="1787"/>
              <a:ext cx="128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31" name="Oval 64"/>
            <p:cNvSpPr>
              <a:spLocks noChangeArrowheads="1"/>
            </p:cNvSpPr>
            <p:nvPr/>
          </p:nvSpPr>
          <p:spPr bwMode="hidden">
            <a:xfrm>
              <a:off x="470" y="2032"/>
              <a:ext cx="134" cy="73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32" name="Oval 65"/>
            <p:cNvSpPr>
              <a:spLocks noChangeArrowheads="1"/>
            </p:cNvSpPr>
            <p:nvPr/>
          </p:nvSpPr>
          <p:spPr bwMode="hidden">
            <a:xfrm>
              <a:off x="68" y="2166"/>
              <a:ext cx="134" cy="73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33" name="Oval 66"/>
            <p:cNvSpPr>
              <a:spLocks noChangeArrowheads="1"/>
            </p:cNvSpPr>
            <p:nvPr/>
          </p:nvSpPr>
          <p:spPr bwMode="hidden">
            <a:xfrm>
              <a:off x="798" y="1916"/>
              <a:ext cx="128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34" name="Oval 67"/>
            <p:cNvSpPr>
              <a:spLocks noChangeArrowheads="1"/>
            </p:cNvSpPr>
            <p:nvPr/>
          </p:nvSpPr>
          <p:spPr bwMode="hidden">
            <a:xfrm>
              <a:off x="455" y="1797"/>
              <a:ext cx="128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35" name="Oval 68"/>
            <p:cNvSpPr>
              <a:spLocks noChangeArrowheads="1"/>
            </p:cNvSpPr>
            <p:nvPr/>
          </p:nvSpPr>
          <p:spPr bwMode="hidden">
            <a:xfrm>
              <a:off x="113" y="1901"/>
              <a:ext cx="128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36" name="Oval 69"/>
            <p:cNvSpPr>
              <a:spLocks noChangeArrowheads="1"/>
            </p:cNvSpPr>
            <p:nvPr/>
          </p:nvSpPr>
          <p:spPr bwMode="hidden">
            <a:xfrm>
              <a:off x="432" y="2323"/>
              <a:ext cx="139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37" name="Oval 70"/>
            <p:cNvSpPr>
              <a:spLocks noChangeArrowheads="1"/>
            </p:cNvSpPr>
            <p:nvPr/>
          </p:nvSpPr>
          <p:spPr bwMode="hidden">
            <a:xfrm>
              <a:off x="814" y="2178"/>
              <a:ext cx="134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38" name="Oval 71"/>
            <p:cNvSpPr>
              <a:spLocks noChangeArrowheads="1"/>
            </p:cNvSpPr>
            <p:nvPr/>
          </p:nvSpPr>
          <p:spPr bwMode="hidden">
            <a:xfrm>
              <a:off x="789" y="2472"/>
              <a:ext cx="156" cy="89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39" name="Oval 72"/>
            <p:cNvSpPr>
              <a:spLocks noChangeArrowheads="1"/>
            </p:cNvSpPr>
            <p:nvPr/>
          </p:nvSpPr>
          <p:spPr bwMode="hidden">
            <a:xfrm>
              <a:off x="2544" y="2015"/>
              <a:ext cx="140" cy="72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40" name="Oval 73"/>
            <p:cNvSpPr>
              <a:spLocks noChangeArrowheads="1"/>
            </p:cNvSpPr>
            <p:nvPr/>
          </p:nvSpPr>
          <p:spPr bwMode="hidden">
            <a:xfrm>
              <a:off x="1457" y="1700"/>
              <a:ext cx="123" cy="5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41" name="Oval 74"/>
            <p:cNvSpPr>
              <a:spLocks noChangeArrowheads="1"/>
            </p:cNvSpPr>
            <p:nvPr/>
          </p:nvSpPr>
          <p:spPr bwMode="hidden">
            <a:xfrm>
              <a:off x="1747" y="1599"/>
              <a:ext cx="123" cy="5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42" name="Oval 75"/>
            <p:cNvSpPr>
              <a:spLocks noChangeArrowheads="1"/>
            </p:cNvSpPr>
            <p:nvPr/>
          </p:nvSpPr>
          <p:spPr bwMode="hidden">
            <a:xfrm>
              <a:off x="1385" y="1506"/>
              <a:ext cx="123" cy="5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43" name="Oval 76"/>
            <p:cNvSpPr>
              <a:spLocks noChangeArrowheads="1"/>
            </p:cNvSpPr>
            <p:nvPr/>
          </p:nvSpPr>
          <p:spPr bwMode="hidden">
            <a:xfrm>
              <a:off x="1093" y="1595"/>
              <a:ext cx="123" cy="5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44" name="Oval 77"/>
            <p:cNvSpPr>
              <a:spLocks noChangeArrowheads="1"/>
            </p:cNvSpPr>
            <p:nvPr/>
          </p:nvSpPr>
          <p:spPr bwMode="hidden">
            <a:xfrm>
              <a:off x="792" y="1690"/>
              <a:ext cx="124" cy="5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45" name="Oval 78"/>
            <p:cNvSpPr>
              <a:spLocks noChangeArrowheads="1"/>
            </p:cNvSpPr>
            <p:nvPr/>
          </p:nvSpPr>
          <p:spPr bwMode="hidden">
            <a:xfrm>
              <a:off x="2011" y="1512"/>
              <a:ext cx="123" cy="5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46" name="Oval 79"/>
            <p:cNvSpPr>
              <a:spLocks noChangeArrowheads="1"/>
            </p:cNvSpPr>
            <p:nvPr/>
          </p:nvSpPr>
          <p:spPr bwMode="hidden">
            <a:xfrm>
              <a:off x="2087" y="1696"/>
              <a:ext cx="123" cy="5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47" name="Oval 80"/>
            <p:cNvSpPr>
              <a:spLocks noChangeArrowheads="1"/>
            </p:cNvSpPr>
            <p:nvPr/>
          </p:nvSpPr>
          <p:spPr bwMode="hidden">
            <a:xfrm>
              <a:off x="2345" y="1601"/>
              <a:ext cx="123" cy="5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48" name="Oval 81"/>
            <p:cNvSpPr>
              <a:spLocks noChangeArrowheads="1"/>
            </p:cNvSpPr>
            <p:nvPr/>
          </p:nvSpPr>
          <p:spPr bwMode="hidden">
            <a:xfrm>
              <a:off x="2684" y="1686"/>
              <a:ext cx="123" cy="5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49" name="Oval 82"/>
            <p:cNvSpPr>
              <a:spLocks noChangeArrowheads="1"/>
            </p:cNvSpPr>
            <p:nvPr/>
          </p:nvSpPr>
          <p:spPr bwMode="hidden">
            <a:xfrm>
              <a:off x="806" y="1512"/>
              <a:ext cx="123" cy="5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0" name="Oval 83"/>
            <p:cNvSpPr>
              <a:spLocks noChangeArrowheads="1"/>
            </p:cNvSpPr>
            <p:nvPr/>
          </p:nvSpPr>
          <p:spPr bwMode="hidden">
            <a:xfrm>
              <a:off x="495" y="1597"/>
              <a:ext cx="123" cy="5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1" name="Oval 84"/>
            <p:cNvSpPr>
              <a:spLocks noChangeArrowheads="1"/>
            </p:cNvSpPr>
            <p:nvPr/>
          </p:nvSpPr>
          <p:spPr bwMode="hidden">
            <a:xfrm>
              <a:off x="228" y="1508"/>
              <a:ext cx="123" cy="5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2" name="Oval 85"/>
            <p:cNvSpPr>
              <a:spLocks noChangeArrowheads="1"/>
            </p:cNvSpPr>
            <p:nvPr/>
          </p:nvSpPr>
          <p:spPr bwMode="hidden">
            <a:xfrm>
              <a:off x="157" y="1698"/>
              <a:ext cx="123" cy="5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3" name="Oval 86"/>
            <p:cNvSpPr>
              <a:spLocks noChangeArrowheads="1"/>
            </p:cNvSpPr>
            <p:nvPr/>
          </p:nvSpPr>
          <p:spPr bwMode="hidden">
            <a:xfrm>
              <a:off x="2887" y="1595"/>
              <a:ext cx="124" cy="5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4" name="Oval 87"/>
            <p:cNvSpPr>
              <a:spLocks noChangeArrowheads="1"/>
            </p:cNvSpPr>
            <p:nvPr/>
          </p:nvSpPr>
          <p:spPr bwMode="hidden">
            <a:xfrm>
              <a:off x="3079" y="1511"/>
              <a:ext cx="124" cy="5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5" name="Oval 88"/>
            <p:cNvSpPr>
              <a:spLocks noChangeArrowheads="1"/>
            </p:cNvSpPr>
            <p:nvPr/>
          </p:nvSpPr>
          <p:spPr bwMode="hidden">
            <a:xfrm>
              <a:off x="3270" y="1688"/>
              <a:ext cx="124" cy="5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6" name="Oval 89"/>
            <p:cNvSpPr>
              <a:spLocks noChangeArrowheads="1"/>
            </p:cNvSpPr>
            <p:nvPr/>
          </p:nvSpPr>
          <p:spPr bwMode="hidden">
            <a:xfrm>
              <a:off x="3453" y="1599"/>
              <a:ext cx="123" cy="5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7" name="Oval 90"/>
            <p:cNvSpPr>
              <a:spLocks noChangeArrowheads="1"/>
            </p:cNvSpPr>
            <p:nvPr/>
          </p:nvSpPr>
          <p:spPr bwMode="hidden">
            <a:xfrm>
              <a:off x="3651" y="1506"/>
              <a:ext cx="123" cy="5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8" name="Oval 91"/>
            <p:cNvSpPr>
              <a:spLocks noChangeArrowheads="1"/>
            </p:cNvSpPr>
            <p:nvPr/>
          </p:nvSpPr>
          <p:spPr bwMode="hidden">
            <a:xfrm>
              <a:off x="4251" y="1513"/>
              <a:ext cx="124" cy="5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9" name="Oval 92"/>
            <p:cNvSpPr>
              <a:spLocks noChangeArrowheads="1"/>
            </p:cNvSpPr>
            <p:nvPr/>
          </p:nvSpPr>
          <p:spPr bwMode="hidden">
            <a:xfrm>
              <a:off x="3901" y="1701"/>
              <a:ext cx="128" cy="5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60" name="Oval 93"/>
            <p:cNvSpPr>
              <a:spLocks noChangeArrowheads="1"/>
            </p:cNvSpPr>
            <p:nvPr/>
          </p:nvSpPr>
          <p:spPr bwMode="hidden">
            <a:xfrm>
              <a:off x="4086" y="1608"/>
              <a:ext cx="128" cy="5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61" name="Oval 94"/>
            <p:cNvSpPr>
              <a:spLocks noChangeArrowheads="1"/>
            </p:cNvSpPr>
            <p:nvPr/>
          </p:nvSpPr>
          <p:spPr bwMode="hidden">
            <a:xfrm>
              <a:off x="1282" y="3653"/>
              <a:ext cx="196" cy="11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62" name="Oval 95"/>
            <p:cNvSpPr>
              <a:spLocks noChangeArrowheads="1"/>
            </p:cNvSpPr>
            <p:nvPr/>
          </p:nvSpPr>
          <p:spPr bwMode="hidden">
            <a:xfrm>
              <a:off x="707" y="4014"/>
              <a:ext cx="191" cy="112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63" name="Oval 96"/>
            <p:cNvSpPr>
              <a:spLocks noChangeArrowheads="1"/>
            </p:cNvSpPr>
            <p:nvPr/>
          </p:nvSpPr>
          <p:spPr bwMode="hidden">
            <a:xfrm>
              <a:off x="2229" y="3090"/>
              <a:ext cx="168" cy="9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64" name="Oval 97"/>
            <p:cNvSpPr>
              <a:spLocks noChangeArrowheads="1"/>
            </p:cNvSpPr>
            <p:nvPr/>
          </p:nvSpPr>
          <p:spPr bwMode="hidden">
            <a:xfrm>
              <a:off x="2604" y="2867"/>
              <a:ext cx="156" cy="89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65" name="Oval 98"/>
            <p:cNvSpPr>
              <a:spLocks noChangeArrowheads="1"/>
            </p:cNvSpPr>
            <p:nvPr/>
          </p:nvSpPr>
          <p:spPr bwMode="hidden">
            <a:xfrm>
              <a:off x="2907" y="2668"/>
              <a:ext cx="156" cy="84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66" name="Oval 99"/>
            <p:cNvSpPr>
              <a:spLocks noChangeArrowheads="1"/>
            </p:cNvSpPr>
            <p:nvPr/>
          </p:nvSpPr>
          <p:spPr bwMode="hidden">
            <a:xfrm>
              <a:off x="3248" y="2454"/>
              <a:ext cx="150" cy="9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67" name="Oval 100"/>
            <p:cNvSpPr>
              <a:spLocks noChangeArrowheads="1"/>
            </p:cNvSpPr>
            <p:nvPr/>
          </p:nvSpPr>
          <p:spPr bwMode="hidden">
            <a:xfrm>
              <a:off x="1801" y="3360"/>
              <a:ext cx="168" cy="9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68" name="Oval 101"/>
            <p:cNvSpPr>
              <a:spLocks noChangeArrowheads="1"/>
            </p:cNvSpPr>
            <p:nvPr/>
          </p:nvSpPr>
          <p:spPr bwMode="hidden">
            <a:xfrm>
              <a:off x="3512" y="2302"/>
              <a:ext cx="134" cy="73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69" name="Oval 102"/>
            <p:cNvSpPr>
              <a:spLocks noChangeArrowheads="1"/>
            </p:cNvSpPr>
            <p:nvPr/>
          </p:nvSpPr>
          <p:spPr bwMode="hidden">
            <a:xfrm>
              <a:off x="3980" y="2014"/>
              <a:ext cx="134" cy="72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70" name="Oval 103"/>
            <p:cNvSpPr>
              <a:spLocks noChangeArrowheads="1"/>
            </p:cNvSpPr>
            <p:nvPr/>
          </p:nvSpPr>
          <p:spPr bwMode="hidden">
            <a:xfrm>
              <a:off x="3753" y="2158"/>
              <a:ext cx="134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71" name="Oval 104"/>
            <p:cNvSpPr>
              <a:spLocks noChangeArrowheads="1"/>
            </p:cNvSpPr>
            <p:nvPr/>
          </p:nvSpPr>
          <p:spPr bwMode="hidden">
            <a:xfrm>
              <a:off x="4176" y="1898"/>
              <a:ext cx="128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72" name="Oval 105"/>
            <p:cNvSpPr>
              <a:spLocks noChangeArrowheads="1"/>
            </p:cNvSpPr>
            <p:nvPr/>
          </p:nvSpPr>
          <p:spPr bwMode="hidden">
            <a:xfrm>
              <a:off x="4338" y="1797"/>
              <a:ext cx="129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73" name="Oval 106"/>
            <p:cNvSpPr>
              <a:spLocks noChangeArrowheads="1"/>
            </p:cNvSpPr>
            <p:nvPr/>
          </p:nvSpPr>
          <p:spPr bwMode="hidden">
            <a:xfrm>
              <a:off x="4505" y="1700"/>
              <a:ext cx="124" cy="5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74" name="Oval 107"/>
            <p:cNvSpPr>
              <a:spLocks noChangeArrowheads="1"/>
            </p:cNvSpPr>
            <p:nvPr/>
          </p:nvSpPr>
          <p:spPr bwMode="hidden">
            <a:xfrm>
              <a:off x="4661" y="1603"/>
              <a:ext cx="123" cy="5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75" name="Oval 108"/>
            <p:cNvSpPr>
              <a:spLocks noChangeArrowheads="1"/>
            </p:cNvSpPr>
            <p:nvPr/>
          </p:nvSpPr>
          <p:spPr bwMode="hidden">
            <a:xfrm>
              <a:off x="4803" y="1512"/>
              <a:ext cx="128" cy="5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76" name="Oval 109"/>
            <p:cNvSpPr>
              <a:spLocks noChangeArrowheads="1"/>
            </p:cNvSpPr>
            <p:nvPr/>
          </p:nvSpPr>
          <p:spPr bwMode="hidden">
            <a:xfrm>
              <a:off x="4930" y="1431"/>
              <a:ext cx="111" cy="5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77" name="Oval 110"/>
            <p:cNvSpPr>
              <a:spLocks noChangeArrowheads="1"/>
            </p:cNvSpPr>
            <p:nvPr/>
          </p:nvSpPr>
          <p:spPr bwMode="hidden">
            <a:xfrm>
              <a:off x="3835" y="1430"/>
              <a:ext cx="112" cy="5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78" name="Oval 111"/>
            <p:cNvSpPr>
              <a:spLocks noChangeArrowheads="1"/>
            </p:cNvSpPr>
            <p:nvPr/>
          </p:nvSpPr>
          <p:spPr bwMode="hidden">
            <a:xfrm>
              <a:off x="3286" y="1430"/>
              <a:ext cx="112" cy="5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79" name="Oval 112"/>
            <p:cNvSpPr>
              <a:spLocks noChangeArrowheads="1"/>
            </p:cNvSpPr>
            <p:nvPr/>
          </p:nvSpPr>
          <p:spPr bwMode="hidden">
            <a:xfrm>
              <a:off x="2972" y="1366"/>
              <a:ext cx="111" cy="5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80" name="Oval 113"/>
            <p:cNvSpPr>
              <a:spLocks noChangeArrowheads="1"/>
            </p:cNvSpPr>
            <p:nvPr/>
          </p:nvSpPr>
          <p:spPr bwMode="hidden">
            <a:xfrm>
              <a:off x="3152" y="1292"/>
              <a:ext cx="112" cy="5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81" name="Oval 114"/>
            <p:cNvSpPr>
              <a:spLocks noChangeArrowheads="1"/>
            </p:cNvSpPr>
            <p:nvPr/>
          </p:nvSpPr>
          <p:spPr bwMode="hidden">
            <a:xfrm>
              <a:off x="3020" y="1170"/>
              <a:ext cx="112" cy="5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82" name="Oval 115"/>
            <p:cNvSpPr>
              <a:spLocks noChangeArrowheads="1"/>
            </p:cNvSpPr>
            <p:nvPr/>
          </p:nvSpPr>
          <p:spPr bwMode="hidden">
            <a:xfrm>
              <a:off x="2443" y="1368"/>
              <a:ext cx="112" cy="5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83" name="Oval 116"/>
            <p:cNvSpPr>
              <a:spLocks noChangeArrowheads="1"/>
            </p:cNvSpPr>
            <p:nvPr/>
          </p:nvSpPr>
          <p:spPr bwMode="hidden">
            <a:xfrm>
              <a:off x="2301" y="1220"/>
              <a:ext cx="112" cy="5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84" name="Oval 117"/>
            <p:cNvSpPr>
              <a:spLocks noChangeArrowheads="1"/>
            </p:cNvSpPr>
            <p:nvPr/>
          </p:nvSpPr>
          <p:spPr bwMode="hidden">
            <a:xfrm>
              <a:off x="2095" y="1284"/>
              <a:ext cx="112" cy="5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85" name="Oval 118"/>
            <p:cNvSpPr>
              <a:spLocks noChangeArrowheads="1"/>
            </p:cNvSpPr>
            <p:nvPr/>
          </p:nvSpPr>
          <p:spPr bwMode="hidden">
            <a:xfrm>
              <a:off x="2228" y="1442"/>
              <a:ext cx="111" cy="5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86" name="Oval 119"/>
            <p:cNvSpPr>
              <a:spLocks noChangeArrowheads="1"/>
            </p:cNvSpPr>
            <p:nvPr/>
          </p:nvSpPr>
          <p:spPr bwMode="hidden">
            <a:xfrm>
              <a:off x="1109" y="1424"/>
              <a:ext cx="112" cy="5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87" name="Oval 120"/>
            <p:cNvSpPr>
              <a:spLocks noChangeArrowheads="1"/>
            </p:cNvSpPr>
            <p:nvPr/>
          </p:nvSpPr>
          <p:spPr bwMode="hidden">
            <a:xfrm>
              <a:off x="611" y="1284"/>
              <a:ext cx="111" cy="5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88" name="Oval 121"/>
            <p:cNvSpPr>
              <a:spLocks noChangeArrowheads="1"/>
            </p:cNvSpPr>
            <p:nvPr/>
          </p:nvSpPr>
          <p:spPr bwMode="hidden">
            <a:xfrm>
              <a:off x="305" y="1358"/>
              <a:ext cx="111" cy="5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89" name="Oval 122"/>
            <p:cNvSpPr>
              <a:spLocks noChangeArrowheads="1"/>
            </p:cNvSpPr>
            <p:nvPr/>
          </p:nvSpPr>
          <p:spPr bwMode="hidden">
            <a:xfrm>
              <a:off x="156" y="1154"/>
              <a:ext cx="112" cy="5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90" name="Oval 123"/>
            <p:cNvSpPr>
              <a:spLocks noChangeArrowheads="1"/>
            </p:cNvSpPr>
            <p:nvPr/>
          </p:nvSpPr>
          <p:spPr bwMode="hidden">
            <a:xfrm>
              <a:off x="4538" y="1365"/>
              <a:ext cx="106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91" name="Oval 124"/>
            <p:cNvSpPr>
              <a:spLocks noChangeArrowheads="1"/>
            </p:cNvSpPr>
            <p:nvPr/>
          </p:nvSpPr>
          <p:spPr bwMode="hidden">
            <a:xfrm>
              <a:off x="4407" y="1440"/>
              <a:ext cx="105" cy="44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92" name="Oval 125"/>
            <p:cNvSpPr>
              <a:spLocks noChangeArrowheads="1"/>
            </p:cNvSpPr>
            <p:nvPr/>
          </p:nvSpPr>
          <p:spPr bwMode="hidden">
            <a:xfrm>
              <a:off x="3992" y="1356"/>
              <a:ext cx="106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93" name="Oval 126"/>
            <p:cNvSpPr>
              <a:spLocks noChangeArrowheads="1"/>
            </p:cNvSpPr>
            <p:nvPr/>
          </p:nvSpPr>
          <p:spPr bwMode="hidden">
            <a:xfrm>
              <a:off x="3466" y="1356"/>
              <a:ext cx="106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94" name="Oval 127"/>
            <p:cNvSpPr>
              <a:spLocks noChangeArrowheads="1"/>
            </p:cNvSpPr>
            <p:nvPr/>
          </p:nvSpPr>
          <p:spPr bwMode="hidden">
            <a:xfrm>
              <a:off x="2852" y="1228"/>
              <a:ext cx="106" cy="44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95" name="Oval 128"/>
            <p:cNvSpPr>
              <a:spLocks noChangeArrowheads="1"/>
            </p:cNvSpPr>
            <p:nvPr/>
          </p:nvSpPr>
          <p:spPr bwMode="hidden">
            <a:xfrm>
              <a:off x="2678" y="1109"/>
              <a:ext cx="106" cy="44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96" name="Oval 129"/>
            <p:cNvSpPr>
              <a:spLocks noChangeArrowheads="1"/>
            </p:cNvSpPr>
            <p:nvPr/>
          </p:nvSpPr>
          <p:spPr bwMode="hidden">
            <a:xfrm>
              <a:off x="2859" y="1045"/>
              <a:ext cx="106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97" name="Oval 130"/>
            <p:cNvSpPr>
              <a:spLocks noChangeArrowheads="1"/>
            </p:cNvSpPr>
            <p:nvPr/>
          </p:nvSpPr>
          <p:spPr bwMode="hidden">
            <a:xfrm>
              <a:off x="1942" y="1040"/>
              <a:ext cx="106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98" name="Oval 131"/>
            <p:cNvSpPr>
              <a:spLocks noChangeArrowheads="1"/>
            </p:cNvSpPr>
            <p:nvPr/>
          </p:nvSpPr>
          <p:spPr bwMode="hidden">
            <a:xfrm>
              <a:off x="1088" y="1277"/>
              <a:ext cx="106" cy="44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99" name="Oval 132"/>
            <p:cNvSpPr>
              <a:spLocks noChangeArrowheads="1"/>
            </p:cNvSpPr>
            <p:nvPr/>
          </p:nvSpPr>
          <p:spPr bwMode="hidden">
            <a:xfrm>
              <a:off x="827" y="1350"/>
              <a:ext cx="106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00" name="Oval 133"/>
            <p:cNvSpPr>
              <a:spLocks noChangeArrowheads="1"/>
            </p:cNvSpPr>
            <p:nvPr/>
          </p:nvSpPr>
          <p:spPr bwMode="hidden">
            <a:xfrm>
              <a:off x="537" y="1428"/>
              <a:ext cx="106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01" name="Oval 134"/>
            <p:cNvSpPr>
              <a:spLocks noChangeArrowheads="1"/>
            </p:cNvSpPr>
            <p:nvPr/>
          </p:nvSpPr>
          <p:spPr bwMode="hidden">
            <a:xfrm>
              <a:off x="635" y="1060"/>
              <a:ext cx="106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02" name="Oval 135"/>
            <p:cNvSpPr>
              <a:spLocks noChangeArrowheads="1"/>
            </p:cNvSpPr>
            <p:nvPr/>
          </p:nvSpPr>
          <p:spPr bwMode="hidden">
            <a:xfrm>
              <a:off x="1540" y="1050"/>
              <a:ext cx="106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03" name="Oval 136"/>
            <p:cNvSpPr>
              <a:spLocks noChangeArrowheads="1"/>
            </p:cNvSpPr>
            <p:nvPr/>
          </p:nvSpPr>
          <p:spPr bwMode="hidden">
            <a:xfrm>
              <a:off x="1120" y="1063"/>
              <a:ext cx="105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04" name="Oval 137"/>
            <p:cNvSpPr>
              <a:spLocks noChangeArrowheads="1"/>
            </p:cNvSpPr>
            <p:nvPr/>
          </p:nvSpPr>
          <p:spPr bwMode="hidden">
            <a:xfrm>
              <a:off x="4131" y="1284"/>
              <a:ext cx="111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05" name="Oval 138"/>
            <p:cNvSpPr>
              <a:spLocks noChangeArrowheads="1"/>
            </p:cNvSpPr>
            <p:nvPr/>
          </p:nvSpPr>
          <p:spPr bwMode="hidden">
            <a:xfrm>
              <a:off x="3477" y="1163"/>
              <a:ext cx="112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06" name="Oval 139"/>
            <p:cNvSpPr>
              <a:spLocks noChangeArrowheads="1"/>
            </p:cNvSpPr>
            <p:nvPr/>
          </p:nvSpPr>
          <p:spPr bwMode="hidden">
            <a:xfrm>
              <a:off x="3315" y="1229"/>
              <a:ext cx="112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07" name="Oval 140"/>
            <p:cNvSpPr>
              <a:spLocks noChangeArrowheads="1"/>
            </p:cNvSpPr>
            <p:nvPr/>
          </p:nvSpPr>
          <p:spPr bwMode="hidden">
            <a:xfrm>
              <a:off x="3174" y="1112"/>
              <a:ext cx="112" cy="44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08" name="Oval 141"/>
            <p:cNvSpPr>
              <a:spLocks noChangeArrowheads="1"/>
            </p:cNvSpPr>
            <p:nvPr/>
          </p:nvSpPr>
          <p:spPr bwMode="hidden">
            <a:xfrm>
              <a:off x="2396" y="1051"/>
              <a:ext cx="112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09" name="Oval 142"/>
            <p:cNvSpPr>
              <a:spLocks noChangeArrowheads="1"/>
            </p:cNvSpPr>
            <p:nvPr/>
          </p:nvSpPr>
          <p:spPr bwMode="hidden">
            <a:xfrm>
              <a:off x="2769" y="1446"/>
              <a:ext cx="111" cy="44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10" name="Oval 143"/>
            <p:cNvSpPr>
              <a:spLocks noChangeArrowheads="1"/>
            </p:cNvSpPr>
            <p:nvPr/>
          </p:nvSpPr>
          <p:spPr bwMode="hidden">
            <a:xfrm>
              <a:off x="2656" y="1294"/>
              <a:ext cx="112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11" name="Oval 144"/>
            <p:cNvSpPr>
              <a:spLocks noChangeArrowheads="1"/>
            </p:cNvSpPr>
            <p:nvPr/>
          </p:nvSpPr>
          <p:spPr bwMode="hidden">
            <a:xfrm>
              <a:off x="2501" y="1159"/>
              <a:ext cx="111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12" name="Oval 145"/>
            <p:cNvSpPr>
              <a:spLocks noChangeArrowheads="1"/>
            </p:cNvSpPr>
            <p:nvPr/>
          </p:nvSpPr>
          <p:spPr bwMode="hidden">
            <a:xfrm>
              <a:off x="2222" y="1101"/>
              <a:ext cx="112" cy="44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13" name="Oval 146"/>
            <p:cNvSpPr>
              <a:spLocks noChangeArrowheads="1"/>
            </p:cNvSpPr>
            <p:nvPr/>
          </p:nvSpPr>
          <p:spPr bwMode="hidden">
            <a:xfrm>
              <a:off x="2029" y="1162"/>
              <a:ext cx="111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14" name="Oval 147"/>
            <p:cNvSpPr>
              <a:spLocks noChangeArrowheads="1"/>
            </p:cNvSpPr>
            <p:nvPr/>
          </p:nvSpPr>
          <p:spPr bwMode="hidden">
            <a:xfrm>
              <a:off x="1875" y="1356"/>
              <a:ext cx="112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15" name="Oval 148"/>
            <p:cNvSpPr>
              <a:spLocks noChangeArrowheads="1"/>
            </p:cNvSpPr>
            <p:nvPr/>
          </p:nvSpPr>
          <p:spPr bwMode="hidden">
            <a:xfrm>
              <a:off x="1809" y="1223"/>
              <a:ext cx="111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16" name="Oval 149"/>
            <p:cNvSpPr>
              <a:spLocks noChangeArrowheads="1"/>
            </p:cNvSpPr>
            <p:nvPr/>
          </p:nvSpPr>
          <p:spPr bwMode="hidden">
            <a:xfrm>
              <a:off x="1738" y="1098"/>
              <a:ext cx="112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17" name="Oval 150"/>
            <p:cNvSpPr>
              <a:spLocks noChangeArrowheads="1"/>
            </p:cNvSpPr>
            <p:nvPr/>
          </p:nvSpPr>
          <p:spPr bwMode="hidden">
            <a:xfrm>
              <a:off x="1583" y="1289"/>
              <a:ext cx="112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18" name="Oval 151"/>
            <p:cNvSpPr>
              <a:spLocks noChangeArrowheads="1"/>
            </p:cNvSpPr>
            <p:nvPr/>
          </p:nvSpPr>
          <p:spPr bwMode="hidden">
            <a:xfrm>
              <a:off x="1379" y="1343"/>
              <a:ext cx="112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19" name="Oval 152"/>
            <p:cNvSpPr>
              <a:spLocks noChangeArrowheads="1"/>
            </p:cNvSpPr>
            <p:nvPr/>
          </p:nvSpPr>
          <p:spPr bwMode="hidden">
            <a:xfrm>
              <a:off x="1529" y="1156"/>
              <a:ext cx="112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20" name="Oval 153"/>
            <p:cNvSpPr>
              <a:spLocks noChangeArrowheads="1"/>
            </p:cNvSpPr>
            <p:nvPr/>
          </p:nvSpPr>
          <p:spPr bwMode="hidden">
            <a:xfrm>
              <a:off x="1294" y="1222"/>
              <a:ext cx="112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21" name="Oval 154"/>
            <p:cNvSpPr>
              <a:spLocks noChangeArrowheads="1"/>
            </p:cNvSpPr>
            <p:nvPr/>
          </p:nvSpPr>
          <p:spPr bwMode="hidden">
            <a:xfrm>
              <a:off x="1314" y="1112"/>
              <a:ext cx="112" cy="44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22" name="Oval 155"/>
            <p:cNvSpPr>
              <a:spLocks noChangeArrowheads="1"/>
            </p:cNvSpPr>
            <p:nvPr/>
          </p:nvSpPr>
          <p:spPr bwMode="hidden">
            <a:xfrm>
              <a:off x="1082" y="1166"/>
              <a:ext cx="111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23" name="Oval 156"/>
            <p:cNvSpPr>
              <a:spLocks noChangeArrowheads="1"/>
            </p:cNvSpPr>
            <p:nvPr/>
          </p:nvSpPr>
          <p:spPr bwMode="hidden">
            <a:xfrm>
              <a:off x="877" y="1121"/>
              <a:ext cx="112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24" name="Oval 157"/>
            <p:cNvSpPr>
              <a:spLocks noChangeArrowheads="1"/>
            </p:cNvSpPr>
            <p:nvPr/>
          </p:nvSpPr>
          <p:spPr bwMode="hidden">
            <a:xfrm>
              <a:off x="875" y="1216"/>
              <a:ext cx="111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25" name="Oval 158"/>
            <p:cNvSpPr>
              <a:spLocks noChangeArrowheads="1"/>
            </p:cNvSpPr>
            <p:nvPr/>
          </p:nvSpPr>
          <p:spPr bwMode="hidden">
            <a:xfrm>
              <a:off x="680" y="1170"/>
              <a:ext cx="112" cy="44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26" name="Oval 159"/>
            <p:cNvSpPr>
              <a:spLocks noChangeArrowheads="1"/>
            </p:cNvSpPr>
            <p:nvPr/>
          </p:nvSpPr>
          <p:spPr bwMode="hidden">
            <a:xfrm>
              <a:off x="411" y="1232"/>
              <a:ext cx="111" cy="44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27" name="Oval 160"/>
            <p:cNvSpPr>
              <a:spLocks noChangeArrowheads="1"/>
            </p:cNvSpPr>
            <p:nvPr/>
          </p:nvSpPr>
          <p:spPr bwMode="hidden">
            <a:xfrm>
              <a:off x="434" y="1100"/>
              <a:ext cx="112" cy="44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28" name="Oval 161"/>
            <p:cNvSpPr>
              <a:spLocks noChangeArrowheads="1"/>
            </p:cNvSpPr>
            <p:nvPr/>
          </p:nvSpPr>
          <p:spPr bwMode="hidden">
            <a:xfrm>
              <a:off x="119" y="1312"/>
              <a:ext cx="111" cy="44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29" name="Oval 162"/>
            <p:cNvSpPr>
              <a:spLocks noChangeArrowheads="1"/>
            </p:cNvSpPr>
            <p:nvPr/>
          </p:nvSpPr>
          <p:spPr bwMode="hidden">
            <a:xfrm>
              <a:off x="858" y="1001"/>
              <a:ext cx="101" cy="38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30" name="Oval 163"/>
            <p:cNvSpPr>
              <a:spLocks noChangeArrowheads="1"/>
            </p:cNvSpPr>
            <p:nvPr/>
          </p:nvSpPr>
          <p:spPr bwMode="hidden">
            <a:xfrm>
              <a:off x="1341" y="1013"/>
              <a:ext cx="101" cy="39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31" name="Oval 164"/>
            <p:cNvSpPr>
              <a:spLocks noChangeArrowheads="1"/>
            </p:cNvSpPr>
            <p:nvPr/>
          </p:nvSpPr>
          <p:spPr bwMode="hidden">
            <a:xfrm>
              <a:off x="1739" y="1008"/>
              <a:ext cx="101" cy="38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32" name="Oval 165"/>
            <p:cNvSpPr>
              <a:spLocks noChangeArrowheads="1"/>
            </p:cNvSpPr>
            <p:nvPr/>
          </p:nvSpPr>
          <p:spPr bwMode="hidden">
            <a:xfrm>
              <a:off x="2116" y="1001"/>
              <a:ext cx="100" cy="39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33" name="Oval 166"/>
            <p:cNvSpPr>
              <a:spLocks noChangeArrowheads="1"/>
            </p:cNvSpPr>
            <p:nvPr/>
          </p:nvSpPr>
          <p:spPr bwMode="hidden">
            <a:xfrm>
              <a:off x="2320" y="941"/>
              <a:ext cx="101" cy="39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34" name="Oval 167"/>
            <p:cNvSpPr>
              <a:spLocks noChangeArrowheads="1"/>
            </p:cNvSpPr>
            <p:nvPr/>
          </p:nvSpPr>
          <p:spPr bwMode="hidden">
            <a:xfrm>
              <a:off x="2601" y="995"/>
              <a:ext cx="101" cy="39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35" name="Oval 168"/>
            <p:cNvSpPr>
              <a:spLocks noChangeArrowheads="1"/>
            </p:cNvSpPr>
            <p:nvPr/>
          </p:nvSpPr>
          <p:spPr bwMode="hidden">
            <a:xfrm>
              <a:off x="1667" y="1420"/>
              <a:ext cx="106" cy="5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36" name="Oval 169"/>
            <p:cNvSpPr>
              <a:spLocks noChangeArrowheads="1"/>
            </p:cNvSpPr>
            <p:nvPr/>
          </p:nvSpPr>
          <p:spPr bwMode="hidden">
            <a:xfrm>
              <a:off x="2557" y="1516"/>
              <a:ext cx="123" cy="5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37" name="Oval 170"/>
            <p:cNvSpPr>
              <a:spLocks noChangeArrowheads="1"/>
            </p:cNvSpPr>
            <p:nvPr/>
          </p:nvSpPr>
          <p:spPr bwMode="hidden">
            <a:xfrm>
              <a:off x="3619" y="1287"/>
              <a:ext cx="112" cy="5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38" name="Oval 171"/>
            <p:cNvSpPr>
              <a:spLocks noChangeArrowheads="1"/>
            </p:cNvSpPr>
            <p:nvPr/>
          </p:nvSpPr>
          <p:spPr bwMode="hidden">
            <a:xfrm>
              <a:off x="3791" y="1212"/>
              <a:ext cx="111" cy="5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39" name="Oval 172"/>
            <p:cNvSpPr>
              <a:spLocks noChangeArrowheads="1"/>
            </p:cNvSpPr>
            <p:nvPr/>
          </p:nvSpPr>
          <p:spPr bwMode="hidden">
            <a:xfrm>
              <a:off x="2134" y="908"/>
              <a:ext cx="79" cy="34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40" name="Oval 173"/>
            <p:cNvSpPr>
              <a:spLocks noChangeArrowheads="1"/>
            </p:cNvSpPr>
            <p:nvPr/>
          </p:nvSpPr>
          <p:spPr bwMode="hidden">
            <a:xfrm>
              <a:off x="1264" y="908"/>
              <a:ext cx="79" cy="34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41" name="Oval 174"/>
            <p:cNvSpPr>
              <a:spLocks noChangeArrowheads="1"/>
            </p:cNvSpPr>
            <p:nvPr/>
          </p:nvSpPr>
          <p:spPr bwMode="hidden">
            <a:xfrm>
              <a:off x="1471" y="869"/>
              <a:ext cx="79" cy="34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42" name="Oval 175"/>
            <p:cNvSpPr>
              <a:spLocks noChangeArrowheads="1"/>
            </p:cNvSpPr>
            <p:nvPr/>
          </p:nvSpPr>
          <p:spPr bwMode="hidden">
            <a:xfrm>
              <a:off x="1650" y="824"/>
              <a:ext cx="83" cy="34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43" name="Oval 176"/>
            <p:cNvSpPr>
              <a:spLocks noChangeArrowheads="1"/>
            </p:cNvSpPr>
            <p:nvPr/>
          </p:nvSpPr>
          <p:spPr bwMode="hidden">
            <a:xfrm>
              <a:off x="1918" y="869"/>
              <a:ext cx="84" cy="34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44" name="Oval 177"/>
            <p:cNvSpPr>
              <a:spLocks noChangeArrowheads="1"/>
            </p:cNvSpPr>
            <p:nvPr/>
          </p:nvSpPr>
          <p:spPr bwMode="hidden">
            <a:xfrm>
              <a:off x="1720" y="923"/>
              <a:ext cx="83" cy="34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45" name="Oval 178"/>
            <p:cNvSpPr>
              <a:spLocks noChangeArrowheads="1"/>
            </p:cNvSpPr>
            <p:nvPr/>
          </p:nvSpPr>
          <p:spPr bwMode="hidden">
            <a:xfrm>
              <a:off x="1913" y="957"/>
              <a:ext cx="95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46" name="Oval 179"/>
            <p:cNvSpPr>
              <a:spLocks noChangeArrowheads="1"/>
            </p:cNvSpPr>
            <p:nvPr/>
          </p:nvSpPr>
          <p:spPr bwMode="hidden">
            <a:xfrm>
              <a:off x="1541" y="962"/>
              <a:ext cx="89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47" name="Oval 180"/>
            <p:cNvSpPr>
              <a:spLocks noChangeArrowheads="1"/>
            </p:cNvSpPr>
            <p:nvPr/>
          </p:nvSpPr>
          <p:spPr bwMode="hidden">
            <a:xfrm>
              <a:off x="1076" y="953"/>
              <a:ext cx="101" cy="4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48" name="Oval 181"/>
            <p:cNvSpPr>
              <a:spLocks noChangeArrowheads="1"/>
            </p:cNvSpPr>
            <p:nvPr/>
          </p:nvSpPr>
          <p:spPr bwMode="hidden">
            <a:xfrm>
              <a:off x="1983" y="4027"/>
              <a:ext cx="195" cy="10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49" name="Oval 182"/>
            <p:cNvSpPr>
              <a:spLocks noChangeArrowheads="1"/>
            </p:cNvSpPr>
            <p:nvPr/>
          </p:nvSpPr>
          <p:spPr bwMode="hidden">
            <a:xfrm>
              <a:off x="2460" y="3671"/>
              <a:ext cx="196" cy="112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50" name="Oval 183"/>
            <p:cNvSpPr>
              <a:spLocks noChangeArrowheads="1"/>
            </p:cNvSpPr>
            <p:nvPr/>
          </p:nvSpPr>
          <p:spPr bwMode="hidden">
            <a:xfrm>
              <a:off x="3238" y="3121"/>
              <a:ext cx="168" cy="9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51" name="Oval 184"/>
            <p:cNvSpPr>
              <a:spLocks noChangeArrowheads="1"/>
            </p:cNvSpPr>
            <p:nvPr/>
          </p:nvSpPr>
          <p:spPr bwMode="hidden">
            <a:xfrm>
              <a:off x="3550" y="2880"/>
              <a:ext cx="157" cy="89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52" name="Oval 185"/>
            <p:cNvSpPr>
              <a:spLocks noChangeArrowheads="1"/>
            </p:cNvSpPr>
            <p:nvPr/>
          </p:nvSpPr>
          <p:spPr bwMode="hidden">
            <a:xfrm>
              <a:off x="2892" y="3377"/>
              <a:ext cx="168" cy="9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53" name="Oval 186"/>
            <p:cNvSpPr>
              <a:spLocks noChangeArrowheads="1"/>
            </p:cNvSpPr>
            <p:nvPr/>
          </p:nvSpPr>
          <p:spPr bwMode="hidden">
            <a:xfrm>
              <a:off x="3869" y="2657"/>
              <a:ext cx="151" cy="84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54" name="Oval 187"/>
            <p:cNvSpPr>
              <a:spLocks noChangeArrowheads="1"/>
            </p:cNvSpPr>
            <p:nvPr/>
          </p:nvSpPr>
          <p:spPr bwMode="hidden">
            <a:xfrm>
              <a:off x="4090" y="2475"/>
              <a:ext cx="156" cy="89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55" name="Oval 188"/>
            <p:cNvSpPr>
              <a:spLocks noChangeArrowheads="1"/>
            </p:cNvSpPr>
            <p:nvPr/>
          </p:nvSpPr>
          <p:spPr bwMode="hidden">
            <a:xfrm>
              <a:off x="4327" y="2314"/>
              <a:ext cx="134" cy="72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56" name="Oval 189"/>
            <p:cNvSpPr>
              <a:spLocks noChangeArrowheads="1"/>
            </p:cNvSpPr>
            <p:nvPr/>
          </p:nvSpPr>
          <p:spPr bwMode="hidden">
            <a:xfrm>
              <a:off x="4712" y="2022"/>
              <a:ext cx="134" cy="73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57" name="Oval 190"/>
            <p:cNvSpPr>
              <a:spLocks noChangeArrowheads="1"/>
            </p:cNvSpPr>
            <p:nvPr/>
          </p:nvSpPr>
          <p:spPr bwMode="hidden">
            <a:xfrm>
              <a:off x="4533" y="2162"/>
              <a:ext cx="139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58" name="Oval 191"/>
            <p:cNvSpPr>
              <a:spLocks noChangeArrowheads="1"/>
            </p:cNvSpPr>
            <p:nvPr/>
          </p:nvSpPr>
          <p:spPr bwMode="hidden">
            <a:xfrm>
              <a:off x="4863" y="1920"/>
              <a:ext cx="128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59" name="Oval 192"/>
            <p:cNvSpPr>
              <a:spLocks noChangeArrowheads="1"/>
            </p:cNvSpPr>
            <p:nvPr/>
          </p:nvSpPr>
          <p:spPr bwMode="hidden">
            <a:xfrm>
              <a:off x="5009" y="1807"/>
              <a:ext cx="128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60" name="Oval 193"/>
            <p:cNvSpPr>
              <a:spLocks noChangeArrowheads="1"/>
            </p:cNvSpPr>
            <p:nvPr/>
          </p:nvSpPr>
          <p:spPr bwMode="hidden">
            <a:xfrm>
              <a:off x="5161" y="1702"/>
              <a:ext cx="123" cy="50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61" name="Oval 194"/>
            <p:cNvSpPr>
              <a:spLocks noChangeArrowheads="1"/>
            </p:cNvSpPr>
            <p:nvPr/>
          </p:nvSpPr>
          <p:spPr bwMode="hidden">
            <a:xfrm>
              <a:off x="5277" y="1614"/>
              <a:ext cx="124" cy="5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62" name="Oval 195"/>
            <p:cNvSpPr>
              <a:spLocks noChangeArrowheads="1"/>
            </p:cNvSpPr>
            <p:nvPr/>
          </p:nvSpPr>
          <p:spPr bwMode="hidden">
            <a:xfrm>
              <a:off x="5398" y="1521"/>
              <a:ext cx="123" cy="5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63" name="Oval 196"/>
            <p:cNvSpPr>
              <a:spLocks noChangeArrowheads="1"/>
            </p:cNvSpPr>
            <p:nvPr/>
          </p:nvSpPr>
          <p:spPr bwMode="hidden">
            <a:xfrm>
              <a:off x="3255" y="4071"/>
              <a:ext cx="196" cy="106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64" name="Oval 197"/>
            <p:cNvSpPr>
              <a:spLocks noChangeArrowheads="1"/>
            </p:cNvSpPr>
            <p:nvPr/>
          </p:nvSpPr>
          <p:spPr bwMode="hidden">
            <a:xfrm>
              <a:off x="3651" y="3693"/>
              <a:ext cx="196" cy="11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65" name="Oval 198"/>
            <p:cNvSpPr>
              <a:spLocks noChangeArrowheads="1"/>
            </p:cNvSpPr>
            <p:nvPr/>
          </p:nvSpPr>
          <p:spPr bwMode="hidden">
            <a:xfrm>
              <a:off x="4773" y="3705"/>
              <a:ext cx="201" cy="106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66" name="Oval 199"/>
            <p:cNvSpPr>
              <a:spLocks noChangeArrowheads="1"/>
            </p:cNvSpPr>
            <p:nvPr/>
          </p:nvSpPr>
          <p:spPr bwMode="hidden">
            <a:xfrm>
              <a:off x="4491" y="4049"/>
              <a:ext cx="196" cy="10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67" name="Oval 200"/>
            <p:cNvSpPr>
              <a:spLocks noChangeArrowheads="1"/>
            </p:cNvSpPr>
            <p:nvPr/>
          </p:nvSpPr>
          <p:spPr bwMode="hidden">
            <a:xfrm>
              <a:off x="3989" y="3396"/>
              <a:ext cx="168" cy="96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68" name="Oval 201"/>
            <p:cNvSpPr>
              <a:spLocks noChangeArrowheads="1"/>
            </p:cNvSpPr>
            <p:nvPr/>
          </p:nvSpPr>
          <p:spPr bwMode="hidden">
            <a:xfrm>
              <a:off x="4263" y="3141"/>
              <a:ext cx="167" cy="9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69" name="Oval 202"/>
            <p:cNvSpPr>
              <a:spLocks noChangeArrowheads="1"/>
            </p:cNvSpPr>
            <p:nvPr/>
          </p:nvSpPr>
          <p:spPr bwMode="hidden">
            <a:xfrm>
              <a:off x="5044" y="3418"/>
              <a:ext cx="167" cy="9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70" name="Oval 203"/>
            <p:cNvSpPr>
              <a:spLocks noChangeArrowheads="1"/>
            </p:cNvSpPr>
            <p:nvPr/>
          </p:nvSpPr>
          <p:spPr bwMode="hidden">
            <a:xfrm>
              <a:off x="4553" y="2873"/>
              <a:ext cx="156" cy="83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71" name="Oval 204"/>
            <p:cNvSpPr>
              <a:spLocks noChangeArrowheads="1"/>
            </p:cNvSpPr>
            <p:nvPr/>
          </p:nvSpPr>
          <p:spPr bwMode="hidden">
            <a:xfrm>
              <a:off x="5293" y="3116"/>
              <a:ext cx="168" cy="95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72" name="Oval 205"/>
            <p:cNvSpPr>
              <a:spLocks noChangeArrowheads="1"/>
            </p:cNvSpPr>
            <p:nvPr/>
          </p:nvSpPr>
          <p:spPr bwMode="hidden">
            <a:xfrm>
              <a:off x="5497" y="2879"/>
              <a:ext cx="156" cy="89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73" name="Oval 206"/>
            <p:cNvSpPr>
              <a:spLocks noChangeArrowheads="1"/>
            </p:cNvSpPr>
            <p:nvPr/>
          </p:nvSpPr>
          <p:spPr bwMode="hidden">
            <a:xfrm>
              <a:off x="4772" y="2673"/>
              <a:ext cx="156" cy="83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74" name="Oval 207"/>
            <p:cNvSpPr>
              <a:spLocks noChangeArrowheads="1"/>
            </p:cNvSpPr>
            <p:nvPr/>
          </p:nvSpPr>
          <p:spPr bwMode="hidden">
            <a:xfrm>
              <a:off x="4966" y="2488"/>
              <a:ext cx="156" cy="84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75" name="Oval 208"/>
            <p:cNvSpPr>
              <a:spLocks noChangeArrowheads="1"/>
            </p:cNvSpPr>
            <p:nvPr/>
          </p:nvSpPr>
          <p:spPr bwMode="hidden">
            <a:xfrm>
              <a:off x="5444" y="2052"/>
              <a:ext cx="134" cy="73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76" name="Oval 209"/>
            <p:cNvSpPr>
              <a:spLocks noChangeArrowheads="1"/>
            </p:cNvSpPr>
            <p:nvPr/>
          </p:nvSpPr>
          <p:spPr bwMode="hidden">
            <a:xfrm>
              <a:off x="5161" y="2314"/>
              <a:ext cx="140" cy="73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77" name="Oval 210"/>
            <p:cNvSpPr>
              <a:spLocks noChangeArrowheads="1"/>
            </p:cNvSpPr>
            <p:nvPr/>
          </p:nvSpPr>
          <p:spPr bwMode="hidden">
            <a:xfrm>
              <a:off x="5318" y="2176"/>
              <a:ext cx="134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78" name="Oval 211"/>
            <p:cNvSpPr>
              <a:spLocks noChangeArrowheads="1"/>
            </p:cNvSpPr>
            <p:nvPr/>
          </p:nvSpPr>
          <p:spPr bwMode="hidden">
            <a:xfrm>
              <a:off x="5581" y="1933"/>
              <a:ext cx="128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79" name="Oval 212"/>
            <p:cNvSpPr>
              <a:spLocks noChangeArrowheads="1"/>
            </p:cNvSpPr>
            <p:nvPr/>
          </p:nvSpPr>
          <p:spPr bwMode="hidden">
            <a:xfrm>
              <a:off x="5689" y="1811"/>
              <a:ext cx="128" cy="61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80" name="Oval 213"/>
            <p:cNvSpPr>
              <a:spLocks noChangeArrowheads="1"/>
            </p:cNvSpPr>
            <p:nvPr/>
          </p:nvSpPr>
          <p:spPr bwMode="hidden">
            <a:xfrm>
              <a:off x="5663" y="2680"/>
              <a:ext cx="156" cy="83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81" name="Oval 214"/>
            <p:cNvSpPr>
              <a:spLocks noChangeArrowheads="1"/>
            </p:cNvSpPr>
            <p:nvPr/>
          </p:nvSpPr>
          <p:spPr bwMode="hidden">
            <a:xfrm>
              <a:off x="-65" y="2865"/>
              <a:ext cx="150" cy="89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82" name="Oval 215"/>
            <p:cNvSpPr>
              <a:spLocks noChangeArrowheads="1"/>
            </p:cNvSpPr>
            <p:nvPr/>
          </p:nvSpPr>
          <p:spPr bwMode="hidden">
            <a:xfrm>
              <a:off x="2" y="2477"/>
              <a:ext cx="156" cy="89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83" name="Oval 216"/>
            <p:cNvSpPr>
              <a:spLocks noChangeArrowheads="1"/>
            </p:cNvSpPr>
            <p:nvPr/>
          </p:nvSpPr>
          <p:spPr bwMode="hidden">
            <a:xfrm>
              <a:off x="-9" y="1436"/>
              <a:ext cx="106" cy="44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84" name="Oval 217"/>
            <p:cNvSpPr>
              <a:spLocks noChangeArrowheads="1"/>
            </p:cNvSpPr>
            <p:nvPr/>
          </p:nvSpPr>
          <p:spPr bwMode="hidden">
            <a:xfrm>
              <a:off x="5624" y="4010"/>
              <a:ext cx="201" cy="106"/>
            </a:xfrm>
            <a:prstGeom prst="ellipse">
              <a:avLst/>
            </a:prstGeom>
            <a:solidFill>
              <a:srgbClr val="859EC6">
                <a:alpha val="14902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51" name="Rectangle 218"/>
          <p:cNvSpPr>
            <a:spLocks noGrp="1" noChangeArrowheads="1"/>
          </p:cNvSpPr>
          <p:nvPr>
            <p:ph type="title"/>
          </p:nvPr>
        </p:nvSpPr>
        <p:spPr bwMode="auto">
          <a:xfrm>
            <a:off x="714375" y="468313"/>
            <a:ext cx="8186738" cy="1055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2" name="Rectangle 2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3" name="Rectangle 220"/>
          <p:cNvSpPr>
            <a:spLocks noChangeArrowheads="1"/>
          </p:cNvSpPr>
          <p:nvPr/>
        </p:nvSpPr>
        <p:spPr bwMode="auto">
          <a:xfrm>
            <a:off x="0" y="6477000"/>
            <a:ext cx="1752600" cy="381000"/>
          </a:xfrm>
          <a:prstGeom prst="rect">
            <a:avLst/>
          </a:prstGeom>
          <a:solidFill>
            <a:srgbClr val="00415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221"/>
          <p:cNvSpPr>
            <a:spLocks noChangeArrowheads="1"/>
          </p:cNvSpPr>
          <p:nvPr/>
        </p:nvSpPr>
        <p:spPr bwMode="auto">
          <a:xfrm>
            <a:off x="0" y="6553200"/>
            <a:ext cx="1752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1200" b="1">
                <a:solidFill>
                  <a:schemeClr val="bg1"/>
                </a:solidFill>
              </a:rPr>
              <a:t>1 Aug 08</a:t>
            </a:r>
          </a:p>
        </p:txBody>
      </p:sp>
      <p:sp>
        <p:nvSpPr>
          <p:cNvPr id="2055" name="Rectangle 222"/>
          <p:cNvSpPr>
            <a:spLocks noChangeArrowheads="1"/>
          </p:cNvSpPr>
          <p:nvPr/>
        </p:nvSpPr>
        <p:spPr bwMode="auto">
          <a:xfrm>
            <a:off x="0" y="0"/>
            <a:ext cx="4572000" cy="381000"/>
          </a:xfrm>
          <a:prstGeom prst="rect">
            <a:avLst/>
          </a:prstGeom>
          <a:solidFill>
            <a:srgbClr val="617CA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6" name="Rectangle 223"/>
          <p:cNvSpPr>
            <a:spLocks noChangeArrowheads="1"/>
          </p:cNvSpPr>
          <p:nvPr/>
        </p:nvSpPr>
        <p:spPr bwMode="auto">
          <a:xfrm>
            <a:off x="4572000" y="0"/>
            <a:ext cx="4572000" cy="381000"/>
          </a:xfrm>
          <a:prstGeom prst="rect">
            <a:avLst/>
          </a:prstGeom>
          <a:solidFill>
            <a:srgbClr val="859EC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7" name="Rectangle 224"/>
          <p:cNvSpPr>
            <a:spLocks noChangeArrowheads="1"/>
          </p:cNvSpPr>
          <p:nvPr/>
        </p:nvSpPr>
        <p:spPr bwMode="auto">
          <a:xfrm>
            <a:off x="0" y="381000"/>
            <a:ext cx="9144000" cy="55563"/>
          </a:xfrm>
          <a:prstGeom prst="rect">
            <a:avLst/>
          </a:prstGeom>
          <a:solidFill>
            <a:srgbClr val="A2A93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8" name="Rectangle 225"/>
          <p:cNvSpPr>
            <a:spLocks noChangeArrowheads="1"/>
          </p:cNvSpPr>
          <p:nvPr/>
        </p:nvSpPr>
        <p:spPr bwMode="auto">
          <a:xfrm>
            <a:off x="5257800" y="6477000"/>
            <a:ext cx="2286000" cy="381000"/>
          </a:xfrm>
          <a:prstGeom prst="rect">
            <a:avLst/>
          </a:prstGeom>
          <a:solidFill>
            <a:srgbClr val="00415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9" name="Rectangle 226"/>
          <p:cNvSpPr>
            <a:spLocks noChangeArrowheads="1"/>
          </p:cNvSpPr>
          <p:nvPr/>
        </p:nvSpPr>
        <p:spPr bwMode="auto">
          <a:xfrm>
            <a:off x="7543800" y="6477000"/>
            <a:ext cx="1600200" cy="381000"/>
          </a:xfrm>
          <a:prstGeom prst="rect">
            <a:avLst/>
          </a:prstGeom>
          <a:solidFill>
            <a:srgbClr val="00415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0" name="Rectangle 227"/>
          <p:cNvSpPr>
            <a:spLocks noChangeArrowheads="1"/>
          </p:cNvSpPr>
          <p:nvPr/>
        </p:nvSpPr>
        <p:spPr bwMode="auto">
          <a:xfrm>
            <a:off x="1752600" y="6477000"/>
            <a:ext cx="1752600" cy="381000"/>
          </a:xfrm>
          <a:prstGeom prst="rect">
            <a:avLst/>
          </a:prstGeom>
          <a:solidFill>
            <a:srgbClr val="859EC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1" name="Rectangle 228"/>
          <p:cNvSpPr>
            <a:spLocks noChangeArrowheads="1"/>
          </p:cNvSpPr>
          <p:nvPr/>
        </p:nvSpPr>
        <p:spPr bwMode="auto">
          <a:xfrm>
            <a:off x="3505200" y="6477000"/>
            <a:ext cx="1752600" cy="381000"/>
          </a:xfrm>
          <a:prstGeom prst="rect">
            <a:avLst/>
          </a:prstGeom>
          <a:solidFill>
            <a:srgbClr val="617CA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2" name="Rectangle 229"/>
          <p:cNvSpPr>
            <a:spLocks noChangeArrowheads="1"/>
          </p:cNvSpPr>
          <p:nvPr/>
        </p:nvSpPr>
        <p:spPr bwMode="auto">
          <a:xfrm>
            <a:off x="0" y="6421438"/>
            <a:ext cx="9144000" cy="55562"/>
          </a:xfrm>
          <a:prstGeom prst="rect">
            <a:avLst/>
          </a:prstGeom>
          <a:solidFill>
            <a:srgbClr val="F8E1A7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3" name="Rectangle 230"/>
          <p:cNvSpPr>
            <a:spLocks noChangeArrowheads="1"/>
          </p:cNvSpPr>
          <p:nvPr/>
        </p:nvSpPr>
        <p:spPr bwMode="auto">
          <a:xfrm>
            <a:off x="7239000" y="6477000"/>
            <a:ext cx="17526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/>
            <a:fld id="{9388F084-195F-47C4-B3A3-9EB6465747E0}" type="slidenum">
              <a:rPr lang="en-US" sz="1200">
                <a:solidFill>
                  <a:schemeClr val="bg1"/>
                </a:solidFill>
              </a:rPr>
              <a:pPr algn="r"/>
              <a:t>‹#›</a:t>
            </a:fld>
            <a:endParaRPr lang="en-US" sz="1200">
              <a:solidFill>
                <a:schemeClr val="bg1"/>
              </a:solidFill>
            </a:endParaRPr>
          </a:p>
        </p:txBody>
      </p:sp>
      <p:sp>
        <p:nvSpPr>
          <p:cNvPr id="2064" name="Rectangle 231"/>
          <p:cNvSpPr>
            <a:spLocks noChangeArrowheads="1"/>
          </p:cNvSpPr>
          <p:nvPr/>
        </p:nvSpPr>
        <p:spPr bwMode="auto">
          <a:xfrm>
            <a:off x="5257800" y="6477000"/>
            <a:ext cx="25908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z="1200">
              <a:solidFill>
                <a:schemeClr val="bg1"/>
              </a:solidFill>
            </a:endParaRPr>
          </a:p>
        </p:txBody>
      </p:sp>
      <p:pic>
        <p:nvPicPr>
          <p:cNvPr id="2065" name="Picture 232" descr="gridwise_white_TM_2--transp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3" y="26988"/>
            <a:ext cx="6858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66" name="Oval 233"/>
          <p:cNvSpPr>
            <a:spLocks noChangeArrowheads="1"/>
          </p:cNvSpPr>
          <p:nvPr/>
        </p:nvSpPr>
        <p:spPr bwMode="auto">
          <a:xfrm>
            <a:off x="357188" y="884238"/>
            <a:ext cx="215900" cy="215900"/>
          </a:xfrm>
          <a:prstGeom prst="ellipse">
            <a:avLst/>
          </a:prstGeom>
          <a:solidFill>
            <a:srgbClr val="A8A81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7" name="Oval 234"/>
          <p:cNvSpPr>
            <a:spLocks noChangeAspect="1" noChangeArrowheads="1"/>
          </p:cNvSpPr>
          <p:nvPr/>
        </p:nvSpPr>
        <p:spPr bwMode="auto">
          <a:xfrm>
            <a:off x="379413" y="906463"/>
            <a:ext cx="173037" cy="173037"/>
          </a:xfrm>
          <a:prstGeom prst="ellipse">
            <a:avLst/>
          </a:prstGeom>
          <a:solidFill>
            <a:srgbClr val="FFF5C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8" name="Oval 235"/>
          <p:cNvSpPr>
            <a:spLocks noChangeAspect="1" noChangeArrowheads="1"/>
          </p:cNvSpPr>
          <p:nvPr/>
        </p:nvSpPr>
        <p:spPr bwMode="auto">
          <a:xfrm>
            <a:off x="433388" y="960438"/>
            <a:ext cx="63500" cy="63500"/>
          </a:xfrm>
          <a:prstGeom prst="ellipse">
            <a:avLst/>
          </a:prstGeom>
          <a:solidFill>
            <a:srgbClr val="A8A81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9" name="Line 236"/>
          <p:cNvSpPr>
            <a:spLocks noChangeShapeType="1"/>
          </p:cNvSpPr>
          <p:nvPr/>
        </p:nvSpPr>
        <p:spPr bwMode="auto">
          <a:xfrm flipH="1">
            <a:off x="0" y="990600"/>
            <a:ext cx="352425" cy="0"/>
          </a:xfrm>
          <a:prstGeom prst="line">
            <a:avLst/>
          </a:prstGeom>
          <a:noFill/>
          <a:ln w="9525">
            <a:solidFill>
              <a:srgbClr val="9AAD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08" r:id="rId1"/>
    <p:sldLayoutId id="2147484976" r:id="rId2"/>
    <p:sldLayoutId id="2147484977" r:id="rId3"/>
    <p:sldLayoutId id="2147484978" r:id="rId4"/>
    <p:sldLayoutId id="2147484979" r:id="rId5"/>
    <p:sldLayoutId id="2147484980" r:id="rId6"/>
    <p:sldLayoutId id="2147484981" r:id="rId7"/>
    <p:sldLayoutId id="2147484982" r:id="rId8"/>
    <p:sldLayoutId id="2147484983" r:id="rId9"/>
    <p:sldLayoutId id="2147484984" r:id="rId10"/>
    <p:sldLayoutId id="2147484985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74663" y="460375"/>
            <a:ext cx="8204200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2125" y="1676400"/>
            <a:ext cx="8186738" cy="357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86" r:id="rId1"/>
    <p:sldLayoutId id="2147484987" r:id="rId2"/>
    <p:sldLayoutId id="2147484988" r:id="rId3"/>
    <p:sldLayoutId id="2147484989" r:id="rId4"/>
    <p:sldLayoutId id="2147484990" r:id="rId5"/>
    <p:sldLayoutId id="2147484991" r:id="rId6"/>
    <p:sldLayoutId id="2147484992" r:id="rId7"/>
    <p:sldLayoutId id="2147484993" r:id="rId8"/>
    <p:sldLayoutId id="2147484994" r:id="rId9"/>
    <p:sldLayoutId id="2147484995" r:id="rId10"/>
    <p:sldLayoutId id="2147484996" r:id="rId11"/>
    <p:sldLayoutId id="2147485296" r:id="rId12"/>
    <p:sldLayoutId id="2147485297" r:id="rId13"/>
  </p:sldLayoutIdLst>
  <p:hf sldNum="0" hd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5pPr>
      <a:lvl6pPr marL="4572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6pPr>
      <a:lvl7pPr marL="9144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7pPr>
      <a:lvl8pPr marL="13716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8pPr>
      <a:lvl9pPr marL="18288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chemeClr val="folHlink"/>
        </a:buClr>
        <a:buBlip>
          <a:blip r:embed="rId16"/>
        </a:buBlip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chemeClr val="tx2"/>
        </a:buClr>
        <a:buSzPct val="80000"/>
        <a:buBlip>
          <a:blip r:embed="rId17"/>
        </a:buBlip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rgbClr val="737373"/>
        </a:buClr>
        <a:buSzPct val="60000"/>
        <a:buBlip>
          <a:blip r:embed="rId18"/>
        </a:buBlip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Blip>
          <a:blip r:embed="rId19"/>
        </a:buBlip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74663" y="460375"/>
            <a:ext cx="8204200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2125" y="1676400"/>
            <a:ext cx="8186738" cy="357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0975" y="6424613"/>
            <a:ext cx="609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tabLst>
                <a:tab pos="457200" algn="l"/>
                <a:tab pos="800100" algn="l"/>
                <a:tab pos="1257300" algn="l"/>
              </a:tabLst>
              <a:defRPr sz="900">
                <a:solidFill>
                  <a:srgbClr val="777777"/>
                </a:solidFill>
              </a:defRPr>
            </a:lvl1pPr>
          </a:lstStyle>
          <a:p>
            <a:pPr>
              <a:defRPr/>
            </a:pPr>
            <a:fld id="{99A36A3A-A70C-4E17-8B15-6E67E6CB52DC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97" r:id="rId1"/>
    <p:sldLayoutId id="2147484998" r:id="rId2"/>
    <p:sldLayoutId id="2147484999" r:id="rId3"/>
    <p:sldLayoutId id="2147485000" r:id="rId4"/>
    <p:sldLayoutId id="2147485001" r:id="rId5"/>
    <p:sldLayoutId id="2147485002" r:id="rId6"/>
    <p:sldLayoutId id="2147485003" r:id="rId7"/>
    <p:sldLayoutId id="2147485004" r:id="rId8"/>
    <p:sldLayoutId id="2147485005" r:id="rId9"/>
    <p:sldLayoutId id="2147485006" r:id="rId10"/>
    <p:sldLayoutId id="2147485007" r:id="rId11"/>
  </p:sldLayoutIdLst>
  <p:hf sldNum="0" hd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5pPr>
      <a:lvl6pPr marL="4572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6pPr>
      <a:lvl7pPr marL="9144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7pPr>
      <a:lvl8pPr marL="13716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8pPr>
      <a:lvl9pPr marL="18288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chemeClr val="folHlink"/>
        </a:buClr>
        <a:buBlip>
          <a:blip r:embed="rId13"/>
        </a:buBlip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chemeClr val="tx2"/>
        </a:buClr>
        <a:buSzPct val="80000"/>
        <a:buBlip>
          <a:blip r:embed="rId14"/>
        </a:buBlip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rgbClr val="737373"/>
        </a:buClr>
        <a:buSzPct val="60000"/>
        <a:buBlip>
          <a:blip r:embed="rId15"/>
        </a:buBlip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Blip>
          <a:blip r:embed="rId16"/>
        </a:buBlip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3"/>
        </a:buBlip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Blip>
          <a:blip r:embed="rId13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Blip>
          <a:blip r:embed="rId13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Blip>
          <a:blip r:embed="rId13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Blip>
          <a:blip r:embed="rId13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0" descr="PowerPoint_Path_Footer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5487988"/>
            <a:ext cx="9140825" cy="137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7" descr="PNNL_Logo_2-Color_v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29463" y="5849938"/>
            <a:ext cx="1828800" cy="79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74663" y="460375"/>
            <a:ext cx="8204200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12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2125" y="1676400"/>
            <a:ext cx="8186738" cy="357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3"/>
          </p:nvPr>
        </p:nvSpPr>
        <p:spPr bwMode="auto">
          <a:xfrm>
            <a:off x="180975" y="6424613"/>
            <a:ext cx="609600" cy="2286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tabLst>
                <a:tab pos="457200" algn="l"/>
                <a:tab pos="800100" algn="l"/>
                <a:tab pos="1257300" algn="l"/>
              </a:tabLst>
              <a:defRPr sz="900">
                <a:solidFill>
                  <a:srgbClr val="777777"/>
                </a:solidFill>
              </a:defRPr>
            </a:lvl1pPr>
          </a:lstStyle>
          <a:p>
            <a:pPr>
              <a:defRPr/>
            </a:pPr>
            <a:fld id="{89BD460A-23F3-4100-8857-49FAE080671F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08" r:id="rId1"/>
    <p:sldLayoutId id="2147485009" r:id="rId2"/>
    <p:sldLayoutId id="2147485010" r:id="rId3"/>
    <p:sldLayoutId id="2147485011" r:id="rId4"/>
    <p:sldLayoutId id="2147485012" r:id="rId5"/>
    <p:sldLayoutId id="2147485013" r:id="rId6"/>
    <p:sldLayoutId id="2147485014" r:id="rId7"/>
    <p:sldLayoutId id="2147485015" r:id="rId8"/>
    <p:sldLayoutId id="2147485016" r:id="rId9"/>
    <p:sldLayoutId id="2147485017" r:id="rId10"/>
    <p:sldLayoutId id="2147485018" r:id="rId11"/>
  </p:sldLayoutIdLst>
  <p:hf sldNum="0" hd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5pPr>
      <a:lvl6pPr marL="4572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6pPr>
      <a:lvl7pPr marL="9144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7pPr>
      <a:lvl8pPr marL="13716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8pPr>
      <a:lvl9pPr marL="18288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chemeClr val="folHlink"/>
        </a:buClr>
        <a:buBlip>
          <a:blip r:embed="rId15"/>
        </a:buBlip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chemeClr val="tx2"/>
        </a:buClr>
        <a:buSzPct val="80000"/>
        <a:buBlip>
          <a:blip r:embed="rId16"/>
        </a:buBlip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rgbClr val="737373"/>
        </a:buClr>
        <a:buSzPct val="60000"/>
        <a:buBlip>
          <a:blip r:embed="rId17"/>
        </a:buBlip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9" descr="PowerPoint_Path_Footer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487988"/>
            <a:ext cx="9140825" cy="137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7" descr="PNNL_Logo_2-Color_v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29463" y="5849938"/>
            <a:ext cx="1828800" cy="79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Rectangle 6"/>
          <p:cNvSpPr>
            <a:spLocks noChangeArrowheads="1"/>
          </p:cNvSpPr>
          <p:nvPr/>
        </p:nvSpPr>
        <p:spPr bwMode="auto">
          <a:xfrm>
            <a:off x="0" y="0"/>
            <a:ext cx="9144000" cy="914400"/>
          </a:xfrm>
          <a:prstGeom prst="rect">
            <a:avLst/>
          </a:prstGeom>
          <a:solidFill>
            <a:srgbClr val="D575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74663" y="460375"/>
            <a:ext cx="8204200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5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2125" y="1676400"/>
            <a:ext cx="8186738" cy="357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3"/>
          </p:nvPr>
        </p:nvSpPr>
        <p:spPr bwMode="auto">
          <a:xfrm>
            <a:off x="180975" y="6424613"/>
            <a:ext cx="609600" cy="2286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tabLst>
                <a:tab pos="457200" algn="l"/>
                <a:tab pos="800100" algn="l"/>
                <a:tab pos="1257300" algn="l"/>
              </a:tabLst>
              <a:defRPr sz="900">
                <a:solidFill>
                  <a:srgbClr val="777777"/>
                </a:solidFill>
              </a:defRPr>
            </a:lvl1pPr>
          </a:lstStyle>
          <a:p>
            <a:pPr>
              <a:defRPr/>
            </a:pPr>
            <a:fld id="{6ED12B74-6619-42CD-8418-AC26B5EAD2D6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19" r:id="rId1"/>
    <p:sldLayoutId id="2147485020" r:id="rId2"/>
    <p:sldLayoutId id="2147485021" r:id="rId3"/>
    <p:sldLayoutId id="2147485022" r:id="rId4"/>
    <p:sldLayoutId id="2147485023" r:id="rId5"/>
    <p:sldLayoutId id="2147485024" r:id="rId6"/>
    <p:sldLayoutId id="2147485025" r:id="rId7"/>
    <p:sldLayoutId id="2147485026" r:id="rId8"/>
    <p:sldLayoutId id="2147485027" r:id="rId9"/>
    <p:sldLayoutId id="2147485028" r:id="rId10"/>
    <p:sldLayoutId id="2147485029" r:id="rId11"/>
  </p:sldLayoutIdLst>
  <p:hf sldNum="0" hd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5pPr>
      <a:lvl6pPr marL="4572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6pPr>
      <a:lvl7pPr marL="9144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7pPr>
      <a:lvl8pPr marL="13716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8pPr>
      <a:lvl9pPr marL="18288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chemeClr val="folHlink"/>
        </a:buClr>
        <a:buBlip>
          <a:blip r:embed="rId15"/>
        </a:buBlip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chemeClr val="tx2"/>
        </a:buClr>
        <a:buSzPct val="80000"/>
        <a:buBlip>
          <a:blip r:embed="rId16"/>
        </a:buBlip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rgbClr val="737373"/>
        </a:buClr>
        <a:buSzPct val="60000"/>
        <a:buBlip>
          <a:blip r:embed="rId17"/>
        </a:buBlip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5"/>
          <p:cNvSpPr>
            <a:spLocks noChangeArrowheads="1"/>
          </p:cNvSpPr>
          <p:nvPr/>
        </p:nvSpPr>
        <p:spPr bwMode="auto">
          <a:xfrm>
            <a:off x="1588" y="0"/>
            <a:ext cx="9144000" cy="914400"/>
          </a:xfrm>
          <a:prstGeom prst="rect">
            <a:avLst/>
          </a:prstGeom>
          <a:solidFill>
            <a:srgbClr val="D575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7171" name="Picture 6" descr="PNNL_Logo_2-Color_v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29463" y="5849938"/>
            <a:ext cx="1828800" cy="79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74663" y="460375"/>
            <a:ext cx="8204200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17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2125" y="1676400"/>
            <a:ext cx="8186738" cy="357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3"/>
          </p:nvPr>
        </p:nvSpPr>
        <p:spPr bwMode="auto">
          <a:xfrm>
            <a:off x="180975" y="6424613"/>
            <a:ext cx="609600" cy="2286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tabLst>
                <a:tab pos="457200" algn="l"/>
                <a:tab pos="800100" algn="l"/>
                <a:tab pos="1257300" algn="l"/>
              </a:tabLst>
              <a:defRPr sz="900">
                <a:solidFill>
                  <a:srgbClr val="777777"/>
                </a:solidFill>
              </a:defRPr>
            </a:lvl1pPr>
          </a:lstStyle>
          <a:p>
            <a:pPr>
              <a:defRPr/>
            </a:pPr>
            <a:fld id="{85817D37-4EFE-49C7-8950-2F32A7DACD52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30" r:id="rId1"/>
    <p:sldLayoutId id="2147485031" r:id="rId2"/>
    <p:sldLayoutId id="2147485032" r:id="rId3"/>
    <p:sldLayoutId id="2147485033" r:id="rId4"/>
    <p:sldLayoutId id="2147485034" r:id="rId5"/>
    <p:sldLayoutId id="2147485035" r:id="rId6"/>
    <p:sldLayoutId id="2147485036" r:id="rId7"/>
    <p:sldLayoutId id="2147485037" r:id="rId8"/>
    <p:sldLayoutId id="2147485038" r:id="rId9"/>
    <p:sldLayoutId id="2147485039" r:id="rId10"/>
    <p:sldLayoutId id="2147485040" r:id="rId11"/>
  </p:sldLayoutIdLst>
  <p:hf sldNum="0" hd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5pPr>
      <a:lvl6pPr marL="4572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6pPr>
      <a:lvl7pPr marL="9144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7pPr>
      <a:lvl8pPr marL="13716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8pPr>
      <a:lvl9pPr marL="18288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chemeClr val="folHlink"/>
        </a:buClr>
        <a:buBlip>
          <a:blip r:embed="rId14"/>
        </a:buBlip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chemeClr val="tx2"/>
        </a:buClr>
        <a:buSzPct val="80000"/>
        <a:buBlip>
          <a:blip r:embed="rId15"/>
        </a:buBlip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rgbClr val="737373"/>
        </a:buClr>
        <a:buSzPct val="60000"/>
        <a:buBlip>
          <a:blip r:embed="rId16"/>
        </a:buBlip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Blip>
          <a:blip r:embed="rId17"/>
        </a:buBlip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5"/>
          <p:cNvSpPr>
            <a:spLocks noChangeArrowheads="1"/>
          </p:cNvSpPr>
          <p:nvPr/>
        </p:nvSpPr>
        <p:spPr bwMode="auto">
          <a:xfrm>
            <a:off x="0" y="0"/>
            <a:ext cx="9144000" cy="1311275"/>
          </a:xfrm>
          <a:prstGeom prst="rect">
            <a:avLst/>
          </a:prstGeom>
          <a:solidFill>
            <a:srgbClr val="D575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8195" name="Picture 6" descr="PNNL_Logo_2-Color_v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29463" y="5849938"/>
            <a:ext cx="1828800" cy="79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74663" y="460375"/>
            <a:ext cx="8204200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19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2125" y="1676400"/>
            <a:ext cx="8186738" cy="357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3"/>
          </p:nvPr>
        </p:nvSpPr>
        <p:spPr bwMode="auto">
          <a:xfrm>
            <a:off x="180975" y="6424613"/>
            <a:ext cx="609600" cy="2286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tabLst>
                <a:tab pos="457200" algn="l"/>
                <a:tab pos="800100" algn="l"/>
                <a:tab pos="1257300" algn="l"/>
              </a:tabLst>
              <a:defRPr sz="900">
                <a:solidFill>
                  <a:srgbClr val="777777"/>
                </a:solidFill>
              </a:defRPr>
            </a:lvl1pPr>
          </a:lstStyle>
          <a:p>
            <a:pPr>
              <a:defRPr/>
            </a:pPr>
            <a:fld id="{58FCA2E9-EAC2-4E53-8B86-96218323DDC9}" type="slidenum">
              <a:rPr lang="en-US"/>
              <a:pPr>
                <a:defRPr/>
              </a:pPr>
              <a:t>‹#›</a:t>
            </a:fld>
            <a:r>
              <a:rPr lang="en-US">
                <a:latin typeface="Times New Roman" pitchFamily="-80" charset="0"/>
              </a:rPr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41" r:id="rId1"/>
    <p:sldLayoutId id="2147485042" r:id="rId2"/>
    <p:sldLayoutId id="2147485043" r:id="rId3"/>
    <p:sldLayoutId id="2147485044" r:id="rId4"/>
    <p:sldLayoutId id="2147485045" r:id="rId5"/>
    <p:sldLayoutId id="2147485046" r:id="rId6"/>
    <p:sldLayoutId id="2147485047" r:id="rId7"/>
    <p:sldLayoutId id="2147485048" r:id="rId8"/>
    <p:sldLayoutId id="2147485049" r:id="rId9"/>
    <p:sldLayoutId id="2147485050" r:id="rId10"/>
    <p:sldLayoutId id="2147485051" r:id="rId11"/>
  </p:sldLayoutIdLst>
  <p:hf sldNum="0" hd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5pPr>
      <a:lvl6pPr marL="4572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6pPr>
      <a:lvl7pPr marL="9144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7pPr>
      <a:lvl8pPr marL="13716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8pPr>
      <a:lvl9pPr marL="18288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000" b="1">
          <a:solidFill>
            <a:srgbClr val="CB7023"/>
          </a:solidFill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chemeClr val="folHlink"/>
        </a:buClr>
        <a:buBlip>
          <a:blip r:embed="rId14"/>
        </a:buBlip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chemeClr val="tx2"/>
        </a:buClr>
        <a:buSzPct val="80000"/>
        <a:buBlip>
          <a:blip r:embed="rId15"/>
        </a:buBlip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Clr>
          <a:srgbClr val="737373"/>
        </a:buClr>
        <a:buSzPct val="60000"/>
        <a:buBlip>
          <a:blip r:embed="rId16"/>
        </a:buBlip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30000"/>
        </a:spcBef>
        <a:spcAft>
          <a:spcPct val="0"/>
        </a:spcAft>
        <a:buBlip>
          <a:blip r:embed="rId17"/>
        </a:buBlip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3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NNL_Title_Background_v4_Silver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0" y="2259450"/>
            <a:ext cx="9015234" cy="2339102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sz="3600" dirty="0"/>
              <a:t>Transactive Control </a:t>
            </a:r>
            <a:r>
              <a:rPr lang="en-US" sz="3600" dirty="0" smtClean="0"/>
              <a:t>&amp; Coordination:</a:t>
            </a:r>
            <a:br>
              <a:rPr lang="en-US" sz="3600" dirty="0" smtClean="0"/>
            </a:br>
            <a:r>
              <a:rPr lang="en-US" sz="2800" i="1" dirty="0" smtClean="0"/>
              <a:t>Automated Economic Dispatch of Distributed Smart Grid Assets for Tomorrow’s Grid</a:t>
            </a:r>
            <a:endParaRPr lang="en-US" sz="3200" i="1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457200" y="4508069"/>
            <a:ext cx="8558034" cy="640705"/>
          </a:xfrm>
        </p:spPr>
        <p:txBody>
          <a:bodyPr/>
          <a:lstStyle/>
          <a:p>
            <a:r>
              <a:rPr lang="en-US" sz="2000" dirty="0"/>
              <a:t>Rob </a:t>
            </a:r>
            <a:r>
              <a:rPr lang="en-US" sz="2000" dirty="0" smtClean="0"/>
              <a:t>Pratt, Manager </a:t>
            </a:r>
            <a:endParaRPr lang="en-US" sz="2000" dirty="0"/>
          </a:p>
          <a:p>
            <a:r>
              <a:rPr lang="en-US" sz="2000" dirty="0" smtClean="0"/>
              <a:t>Distribution &amp; Demand Response Business Line</a:t>
            </a:r>
            <a:endParaRPr lang="en-US" sz="20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smtClean="0"/>
              <a:t>Energy and Environment Directorate 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smtClean="0"/>
              <a:t>Richland, WA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D6C1E-151F-9E4C-8B40-3562138882DE}" type="datetime4">
              <a:rPr lang="en-US" smtClean="0"/>
              <a:pPr/>
              <a:t>May 21, 2014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22D57-58D6-9447-A6D5-A97F6C35A8FB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70482" y="128766"/>
            <a:ext cx="1444752" cy="72865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259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DemandResponse_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4530" y="2452715"/>
            <a:ext cx="3540663" cy="3155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5461" y="134941"/>
            <a:ext cx="6629400" cy="769441"/>
          </a:xfrm>
        </p:spPr>
        <p:txBody>
          <a:bodyPr/>
          <a:lstStyle/>
          <a:p>
            <a:r>
              <a:rPr lang="en-US" dirty="0" smtClean="0"/>
              <a:t>Transactive Control &amp; Coordination:  </a:t>
            </a:r>
            <a:br>
              <a:rPr lang="en-US" dirty="0" smtClean="0"/>
            </a:br>
            <a:r>
              <a:rPr lang="en-US" dirty="0" smtClean="0"/>
              <a:t>an Operating System for Smart Grids</a:t>
            </a:r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idx="4294967295"/>
          </p:nvPr>
        </p:nvSpPr>
        <p:spPr>
          <a:xfrm>
            <a:off x="407430" y="1206282"/>
            <a:ext cx="7962900" cy="5546210"/>
          </a:xfrm>
        </p:spPr>
        <p:txBody>
          <a:bodyPr>
            <a:no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EAEAEA"/>
              </a:buClr>
              <a:buNone/>
            </a:pPr>
            <a:r>
              <a:rPr lang="en-US" sz="2400" i="1" dirty="0" smtClean="0">
                <a:solidFill>
                  <a:srgbClr val="000000"/>
                </a:solidFill>
                <a:latin typeface="Arial" charset="0"/>
                <a:cs typeface="+mn-cs"/>
              </a:rPr>
              <a:t>Blends </a:t>
            </a:r>
            <a:r>
              <a:rPr lang="en-US" sz="2400" i="1" dirty="0">
                <a:solidFill>
                  <a:srgbClr val="000000"/>
                </a:solidFill>
                <a:latin typeface="Arial" charset="0"/>
                <a:cs typeface="+mn-cs"/>
              </a:rPr>
              <a:t>notions of </a:t>
            </a:r>
            <a:r>
              <a:rPr lang="en-US" sz="2400" i="1" dirty="0" smtClean="0">
                <a:solidFill>
                  <a:srgbClr val="000000"/>
                </a:solidFill>
                <a:latin typeface="Arial" charset="0"/>
                <a:cs typeface="+mn-cs"/>
              </a:rPr>
              <a:t>power </a:t>
            </a:r>
            <a:r>
              <a:rPr lang="en-US" sz="2400" i="1" dirty="0">
                <a:solidFill>
                  <a:srgbClr val="000000"/>
                </a:solidFill>
                <a:latin typeface="Arial" charset="0"/>
                <a:cs typeface="+mn-cs"/>
              </a:rPr>
              <a:t>markets </a:t>
            </a:r>
            <a:r>
              <a:rPr lang="en-US" sz="2400" i="1" dirty="0" smtClean="0">
                <a:solidFill>
                  <a:srgbClr val="000000"/>
                </a:solidFill>
                <a:latin typeface="Arial" charset="0"/>
                <a:cs typeface="+mn-cs"/>
              </a:rPr>
              <a:t>and power systems control to form </a:t>
            </a:r>
            <a:r>
              <a:rPr lang="en-US" sz="2400" i="1" dirty="0">
                <a:solidFill>
                  <a:srgbClr val="000000"/>
                </a:solidFill>
                <a:latin typeface="Arial" charset="0"/>
                <a:cs typeface="+mn-cs"/>
              </a:rPr>
              <a:t>a transactive </a:t>
            </a:r>
            <a:r>
              <a:rPr lang="en-US" sz="2400" i="1" dirty="0" smtClean="0">
                <a:solidFill>
                  <a:srgbClr val="000000"/>
                </a:solidFill>
                <a:latin typeface="Arial" charset="0"/>
                <a:cs typeface="+mn-cs"/>
              </a:rPr>
              <a:t>network that</a:t>
            </a:r>
            <a:endParaRPr lang="en-US" sz="2400" i="1" dirty="0">
              <a:solidFill>
                <a:srgbClr val="000000"/>
              </a:solidFill>
              <a:latin typeface="Arial" charset="0"/>
              <a:cs typeface="+mn-cs"/>
            </a:endParaRPr>
          </a:p>
          <a:p>
            <a:pPr lvl="0" eaLnBrk="0" hangingPunct="0">
              <a:lnSpc>
                <a:spcPct val="120000"/>
              </a:lnSpc>
              <a:spcBef>
                <a:spcPts val="600"/>
              </a:spcBef>
              <a:buClr>
                <a:srgbClr val="CB7023"/>
              </a:buClr>
            </a:pPr>
            <a:r>
              <a:rPr lang="en-US" sz="1800" dirty="0">
                <a:solidFill>
                  <a:prstClr val="black"/>
                </a:solidFill>
              </a:rPr>
              <a:t>M</a:t>
            </a:r>
            <a:r>
              <a:rPr lang="en-US" sz="1800" dirty="0" smtClean="0">
                <a:solidFill>
                  <a:prstClr val="black"/>
                </a:solidFill>
              </a:rPr>
              <a:t>anages large-scale deployments of millions of new distributed smart grid assets*</a:t>
            </a:r>
          </a:p>
          <a:p>
            <a:pPr lvl="0" eaLnBrk="0" hangingPunct="0">
              <a:lnSpc>
                <a:spcPct val="120000"/>
              </a:lnSpc>
              <a:spcBef>
                <a:spcPts val="600"/>
              </a:spcBef>
              <a:buClr>
                <a:srgbClr val="CB7023"/>
              </a:buClr>
            </a:pPr>
            <a:r>
              <a:rPr lang="en-US" sz="1800" dirty="0">
                <a:solidFill>
                  <a:prstClr val="black"/>
                </a:solidFill>
              </a:rPr>
              <a:t>U</a:t>
            </a:r>
            <a:r>
              <a:rPr lang="en-US" sz="1800" dirty="0" smtClean="0">
                <a:solidFill>
                  <a:prstClr val="black"/>
                </a:solidFill>
              </a:rPr>
              <a:t>ses decentralized decision-making &amp; value-based </a:t>
            </a:r>
            <a:br>
              <a:rPr lang="en-US" sz="1800" dirty="0" smtClean="0">
                <a:solidFill>
                  <a:prstClr val="black"/>
                </a:solidFill>
              </a:rPr>
            </a:br>
            <a:r>
              <a:rPr lang="en-US" sz="1800" dirty="0" smtClean="0">
                <a:solidFill>
                  <a:prstClr val="black"/>
                </a:solidFill>
              </a:rPr>
              <a:t>incentives to coordinate them</a:t>
            </a:r>
          </a:p>
          <a:p>
            <a:pPr eaLnBrk="0" hangingPunct="0">
              <a:lnSpc>
                <a:spcPct val="120000"/>
              </a:lnSpc>
              <a:spcBef>
                <a:spcPts val="600"/>
              </a:spcBef>
              <a:buClr>
                <a:srgbClr val="CB7023"/>
              </a:buClr>
            </a:pPr>
            <a:r>
              <a:rPr lang="en-US" sz="1800" dirty="0" smtClean="0">
                <a:solidFill>
                  <a:prstClr val="black"/>
                </a:solidFill>
              </a:rPr>
              <a:t>Results in a virtual control system with</a:t>
            </a:r>
            <a:br>
              <a:rPr lang="en-US" sz="1800" dirty="0" smtClean="0">
                <a:solidFill>
                  <a:prstClr val="black"/>
                </a:solidFill>
              </a:rPr>
            </a:br>
            <a:r>
              <a:rPr lang="en-US" sz="1800" dirty="0" smtClean="0">
                <a:solidFill>
                  <a:prstClr val="black"/>
                </a:solidFill>
              </a:rPr>
              <a:t>smooth, stable, predictable response </a:t>
            </a:r>
            <a:br>
              <a:rPr lang="en-US" sz="1800" dirty="0" smtClean="0">
                <a:solidFill>
                  <a:prstClr val="black"/>
                </a:solidFill>
              </a:rPr>
            </a:br>
            <a:r>
              <a:rPr lang="en-US" sz="1800" dirty="0" smtClean="0">
                <a:solidFill>
                  <a:prstClr val="black"/>
                </a:solidFill>
              </a:rPr>
              <a:t>required by grid operators</a:t>
            </a:r>
          </a:p>
          <a:p>
            <a:pPr lvl="1" eaLnBrk="0" hangingPunct="0">
              <a:lnSpc>
                <a:spcPct val="120000"/>
              </a:lnSpc>
              <a:spcBef>
                <a:spcPts val="600"/>
              </a:spcBef>
              <a:buClr>
                <a:srgbClr val="CB7023"/>
              </a:buClr>
            </a:pPr>
            <a:r>
              <a:rPr lang="en-US" sz="1600" dirty="0" smtClean="0">
                <a:solidFill>
                  <a:prstClr val="black"/>
                </a:solidFill>
              </a:rPr>
              <a:t>despite </a:t>
            </a:r>
            <a:r>
              <a:rPr lang="en-US" sz="1600" dirty="0">
                <a:solidFill>
                  <a:prstClr val="black"/>
                </a:solidFill>
              </a:rPr>
              <a:t>their being largely </a:t>
            </a:r>
            <a:r>
              <a:rPr lang="en-US" sz="1600" dirty="0" smtClean="0">
                <a:solidFill>
                  <a:prstClr val="black"/>
                </a:solidFill>
              </a:rPr>
              <a:t>owned </a:t>
            </a:r>
            <a:r>
              <a:rPr lang="en-US" sz="1600" dirty="0">
                <a:solidFill>
                  <a:prstClr val="black"/>
                </a:solidFill>
              </a:rPr>
              <a:t>&amp; operated </a:t>
            </a:r>
            <a:r>
              <a:rPr lang="en-US" sz="1600" dirty="0" smtClean="0">
                <a:solidFill>
                  <a:prstClr val="black"/>
                </a:solidFill>
              </a:rPr>
              <a:t/>
            </a:r>
            <a:br>
              <a:rPr lang="en-US" sz="1600" dirty="0" smtClean="0">
                <a:solidFill>
                  <a:prstClr val="black"/>
                </a:solidFill>
              </a:rPr>
            </a:br>
            <a:r>
              <a:rPr lang="en-US" sz="1600" dirty="0" smtClean="0">
                <a:solidFill>
                  <a:prstClr val="black"/>
                </a:solidFill>
              </a:rPr>
              <a:t>by consumers &amp; </a:t>
            </a:r>
            <a:r>
              <a:rPr lang="en-US" sz="1600" dirty="0">
                <a:solidFill>
                  <a:prstClr val="black"/>
                </a:solidFill>
              </a:rPr>
              <a:t>3rd </a:t>
            </a:r>
            <a:r>
              <a:rPr lang="en-US" sz="1600" dirty="0" smtClean="0">
                <a:solidFill>
                  <a:prstClr val="black"/>
                </a:solidFill>
              </a:rPr>
              <a:t>parties</a:t>
            </a:r>
          </a:p>
          <a:p>
            <a:pPr eaLnBrk="0" hangingPunct="0">
              <a:lnSpc>
                <a:spcPct val="120000"/>
              </a:lnSpc>
              <a:spcBef>
                <a:spcPts val="600"/>
              </a:spcBef>
              <a:buClr>
                <a:srgbClr val="CB7023"/>
              </a:buClr>
            </a:pPr>
            <a:r>
              <a:rPr lang="en-US" sz="1800" dirty="0" smtClean="0">
                <a:solidFill>
                  <a:prstClr val="black"/>
                </a:solidFill>
              </a:rPr>
              <a:t>Seamlessly integrates </a:t>
            </a:r>
            <a:r>
              <a:rPr lang="en-US" sz="1800" dirty="0">
                <a:solidFill>
                  <a:prstClr val="black"/>
                </a:solidFill>
              </a:rPr>
              <a:t>their use </a:t>
            </a:r>
            <a:r>
              <a:rPr lang="en-US" sz="1800" dirty="0" smtClean="0">
                <a:solidFill>
                  <a:prstClr val="black"/>
                </a:solidFill>
              </a:rPr>
              <a:t>with </a:t>
            </a:r>
            <a:r>
              <a:rPr lang="en-US" sz="1800" dirty="0">
                <a:solidFill>
                  <a:prstClr val="black"/>
                </a:solidFill>
              </a:rPr>
              <a:t>traditional grid </a:t>
            </a:r>
            <a:r>
              <a:rPr lang="en-US" sz="1800" dirty="0" smtClean="0">
                <a:solidFill>
                  <a:prstClr val="black"/>
                </a:solidFill>
              </a:rPr>
              <a:t/>
            </a:r>
            <a:br>
              <a:rPr lang="en-US" sz="1800" dirty="0" smtClean="0">
                <a:solidFill>
                  <a:prstClr val="black"/>
                </a:solidFill>
              </a:rPr>
            </a:br>
            <a:r>
              <a:rPr lang="en-US" sz="1800" dirty="0" smtClean="0">
                <a:solidFill>
                  <a:prstClr val="black"/>
                </a:solidFill>
              </a:rPr>
              <a:t>assets </a:t>
            </a:r>
          </a:p>
          <a:p>
            <a:pPr eaLnBrk="0" hangingPunct="0">
              <a:lnSpc>
                <a:spcPct val="120000"/>
              </a:lnSpc>
              <a:spcBef>
                <a:spcPts val="600"/>
              </a:spcBef>
              <a:buClr>
                <a:srgbClr val="CB7023"/>
              </a:buClr>
            </a:pPr>
            <a:r>
              <a:rPr lang="en-US" sz="1800" dirty="0" smtClean="0">
                <a:solidFill>
                  <a:prstClr val="black"/>
                </a:solidFill>
              </a:rPr>
              <a:t>Achieves cost savings for the grid, consumers, &amp; </a:t>
            </a:r>
            <a:br>
              <a:rPr lang="en-US" sz="1800" dirty="0" smtClean="0">
                <a:solidFill>
                  <a:prstClr val="black"/>
                </a:solidFill>
              </a:rPr>
            </a:br>
            <a:r>
              <a:rPr lang="en-US" sz="1800" dirty="0" smtClean="0">
                <a:solidFill>
                  <a:prstClr val="black"/>
                </a:solidFill>
              </a:rPr>
              <a:t>asset owners while improving grid flexibility and reliability</a:t>
            </a:r>
          </a:p>
          <a:p>
            <a:pPr eaLnBrk="0" hangingPunct="0">
              <a:lnSpc>
                <a:spcPct val="120000"/>
              </a:lnSpc>
              <a:spcBef>
                <a:spcPts val="600"/>
              </a:spcBef>
              <a:buClr>
                <a:srgbClr val="CB7023"/>
              </a:buClr>
            </a:pPr>
            <a:endParaRPr lang="en-US" sz="1800" dirty="0">
              <a:solidFill>
                <a:prstClr val="black"/>
              </a:solidFill>
            </a:endParaRPr>
          </a:p>
          <a:p>
            <a:pPr eaLnBrk="0" hangingPunct="0">
              <a:lnSpc>
                <a:spcPct val="120000"/>
              </a:lnSpc>
              <a:spcBef>
                <a:spcPts val="600"/>
              </a:spcBef>
              <a:buClr>
                <a:srgbClr val="CB7023"/>
              </a:buClr>
            </a:pPr>
            <a:endParaRPr lang="en-US" sz="1800" dirty="0" smtClean="0">
              <a:solidFill>
                <a:prstClr val="black"/>
              </a:solidFill>
            </a:endParaRPr>
          </a:p>
          <a:p>
            <a:pPr>
              <a:lnSpc>
                <a:spcPct val="100000"/>
              </a:lnSpc>
            </a:pP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457067" y="5595450"/>
            <a:ext cx="2686929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2713" lvl="1" indent="-106363" eaLnBrk="0" hangingPunct="0">
              <a:lnSpc>
                <a:spcPct val="120000"/>
              </a:lnSpc>
              <a:spcBef>
                <a:spcPts val="600"/>
              </a:spcBef>
              <a:buClr>
                <a:srgbClr val="CB7023"/>
              </a:buClr>
            </a:pPr>
            <a:r>
              <a:rPr lang="en-US" sz="1400" dirty="0" smtClean="0">
                <a:solidFill>
                  <a:prstClr val="black"/>
                </a:solidFill>
              </a:rPr>
              <a:t>*	demand </a:t>
            </a:r>
            <a:r>
              <a:rPr lang="en-US" sz="1400" dirty="0">
                <a:solidFill>
                  <a:prstClr val="black"/>
                </a:solidFill>
              </a:rPr>
              <a:t>response, distributed generation &amp; storage, electric vehicles, inverters</a:t>
            </a:r>
          </a:p>
        </p:txBody>
      </p:sp>
    </p:spTree>
    <p:extLst>
      <p:ext uri="{BB962C8B-B14F-4D97-AF65-F5344CB8AC3E}">
        <p14:creationId xmlns="" xmlns:p14="http://schemas.microsoft.com/office/powerpoint/2010/main" val="3363129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6729" y="110184"/>
            <a:ext cx="7124218" cy="769441"/>
          </a:xfr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dirty="0"/>
              <a:t>Coordinating Assets </a:t>
            </a:r>
            <a:r>
              <a:rPr lang="en-US" dirty="0" smtClean="0"/>
              <a:t>for Multiple </a:t>
            </a:r>
            <a:r>
              <a:rPr lang="en-US" dirty="0"/>
              <a:t>Objectives is Key to </a:t>
            </a:r>
            <a:r>
              <a:rPr lang="en-US" dirty="0" smtClean="0"/>
              <a:t>Smart Grid Cost Effectiveness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847" y="1108700"/>
            <a:ext cx="8558981" cy="5287601"/>
          </a:xfrm>
        </p:spPr>
        <p:txBody>
          <a:bodyPr/>
          <a:lstStyle/>
          <a:p>
            <a:pPr marL="0" lvl="0" indent="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2400" dirty="0" smtClean="0"/>
              <a:t>Engage </a:t>
            </a:r>
            <a:r>
              <a:rPr lang="en-US" sz="2400" b="1" i="1" dirty="0" smtClean="0"/>
              <a:t>all types of distributed assets</a:t>
            </a:r>
            <a:r>
              <a:rPr lang="en-US" sz="2400" b="1" dirty="0" smtClean="0"/>
              <a:t> </a:t>
            </a:r>
            <a:br>
              <a:rPr lang="en-US" sz="2400" b="1" dirty="0" smtClean="0"/>
            </a:br>
            <a:r>
              <a:rPr lang="en-US" sz="2400" dirty="0" smtClean="0"/>
              <a:t>to address </a:t>
            </a:r>
            <a:r>
              <a:rPr lang="en-US" sz="2400" b="1" i="1" dirty="0" smtClean="0"/>
              <a:t>all </a:t>
            </a:r>
            <a:r>
              <a:rPr lang="en-US" sz="2400" b="1" i="1" dirty="0"/>
              <a:t>viable value </a:t>
            </a:r>
            <a:r>
              <a:rPr lang="en-US" sz="2400" b="1" i="1" dirty="0" smtClean="0"/>
              <a:t>streams 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dirty="0" smtClean="0"/>
              <a:t>at </a:t>
            </a:r>
            <a:r>
              <a:rPr lang="en-US" sz="2400" b="1" i="1" dirty="0"/>
              <a:t>all levels of the </a:t>
            </a:r>
            <a:r>
              <a:rPr lang="en-US" sz="2400" b="1" i="1" dirty="0" smtClean="0"/>
              <a:t>system </a:t>
            </a:r>
            <a:r>
              <a:rPr lang="en-US" sz="2400" dirty="0" smtClean="0"/>
              <a:t>(G, T &amp; D)</a:t>
            </a:r>
            <a:br>
              <a:rPr lang="en-US" sz="2400" dirty="0" smtClean="0"/>
            </a:br>
            <a:r>
              <a:rPr lang="en-US" sz="2400" dirty="0" smtClean="0"/>
              <a:t>on </a:t>
            </a:r>
            <a:r>
              <a:rPr lang="en-US" sz="2400" dirty="0"/>
              <a:t>a </a:t>
            </a:r>
            <a:r>
              <a:rPr lang="en-US" sz="2400" b="1" i="1" dirty="0"/>
              <a:t>level </a:t>
            </a:r>
            <a:r>
              <a:rPr lang="en-US" sz="2400" b="1" i="1" dirty="0" smtClean="0"/>
              <a:t>economic playing field</a:t>
            </a:r>
            <a:r>
              <a:rPr lang="en-US" sz="2400" b="1" dirty="0" smtClean="0"/>
              <a:t> </a:t>
            </a:r>
            <a:r>
              <a:rPr lang="en-US" sz="2400" dirty="0" smtClean="0"/>
              <a:t>with traditional assets:</a:t>
            </a:r>
            <a:endParaRPr lang="en-US" sz="2400" i="1" u="sng" dirty="0"/>
          </a:p>
          <a:p>
            <a:pPr lvl="0">
              <a:lnSpc>
                <a:spcPct val="110000"/>
              </a:lnSpc>
              <a:spcBef>
                <a:spcPts val="600"/>
              </a:spcBef>
            </a:pPr>
            <a:r>
              <a:rPr lang="en-US" dirty="0" smtClean="0"/>
              <a:t>Reduce </a:t>
            </a:r>
            <a:r>
              <a:rPr lang="en-US" dirty="0"/>
              <a:t>peak loads (minimize new capacity, maximize asset utilization) 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dirty="0" smtClean="0"/>
              <a:t>Minimize wholesale prices &amp; power production </a:t>
            </a:r>
            <a:r>
              <a:rPr lang="en-US" dirty="0"/>
              <a:t>costs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dirty="0" smtClean="0"/>
              <a:t>Reduce </a:t>
            </a:r>
            <a:r>
              <a:rPr lang="en-US" dirty="0"/>
              <a:t>transmission congestion costs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dirty="0"/>
              <a:t>Provide ancillary services, ramping, &amp; balancing, especially as renewables increase demand for them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dirty="0" smtClean="0"/>
              <a:t>Free </a:t>
            </a:r>
            <a:r>
              <a:rPr lang="en-US" dirty="0"/>
              <a:t>up transmission </a:t>
            </a:r>
            <a:r>
              <a:rPr lang="en-US" dirty="0" smtClean="0"/>
              <a:t>for renewables by stabilizing dynamically-constrained paths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dirty="0" smtClean="0"/>
              <a:t>Manage distribution voltages when rooftop solar PV system output fluctuates rapidly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fld id="{8B9CEF31-BC4F-413C-9392-E05EF6969AEB}" type="slidenum">
              <a:rPr lang="en-US" smtClean="0"/>
              <a:pPr>
                <a:defRPr/>
              </a:pPr>
              <a:t>3</a:t>
            </a:fld>
            <a:r>
              <a:rPr lang="en-US" dirty="0" smtClean="0">
                <a:latin typeface="Times New Roman" pitchFamily="-80" charset="0"/>
              </a:rPr>
              <a:t> </a:t>
            </a:r>
            <a:endParaRPr lang="en-US" dirty="0">
              <a:latin typeface="Times New Roman" pitchFamily="-80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8421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7892" y="140677"/>
            <a:ext cx="7383427" cy="738664"/>
          </a:xfrm>
        </p:spPr>
        <p:txBody>
          <a:bodyPr/>
          <a:lstStyle/>
          <a:p>
            <a:r>
              <a:rPr lang="en-US" sz="2400" dirty="0" smtClean="0"/>
              <a:t>How Transactive Control &amp; Coordination Works:  </a:t>
            </a:r>
            <a:br>
              <a:rPr lang="en-US" sz="2400" dirty="0" smtClean="0"/>
            </a:br>
            <a:r>
              <a:rPr lang="en-US" sz="2400" i="1" dirty="0" smtClean="0"/>
              <a:t>An Illustrated Example</a:t>
            </a:r>
            <a:endParaRPr lang="en-US" sz="2400" i="1" dirty="0"/>
          </a:p>
        </p:txBody>
      </p:sp>
      <p:grpSp>
        <p:nvGrpSpPr>
          <p:cNvPr id="28" name="Group 27"/>
          <p:cNvGrpSpPr/>
          <p:nvPr/>
        </p:nvGrpSpPr>
        <p:grpSpPr>
          <a:xfrm>
            <a:off x="4289033" y="1779522"/>
            <a:ext cx="2617450" cy="1266879"/>
            <a:chOff x="4739739" y="1779522"/>
            <a:chExt cx="2617450" cy="1266879"/>
          </a:xfrm>
        </p:grpSpPr>
        <p:sp>
          <p:nvSpPr>
            <p:cNvPr id="232" name="Rectangle 231"/>
            <p:cNvSpPr/>
            <p:nvPr/>
          </p:nvSpPr>
          <p:spPr>
            <a:xfrm>
              <a:off x="4799949" y="1779522"/>
              <a:ext cx="2557240" cy="1266879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b="1" dirty="0" smtClean="0">
                  <a:solidFill>
                    <a:schemeClr val="accent2"/>
                  </a:solidFill>
                </a:rPr>
                <a:t>Refrigerator</a:t>
              </a:r>
              <a:endParaRPr 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26" name="Group 25"/>
            <p:cNvGrpSpPr/>
            <p:nvPr/>
          </p:nvGrpSpPr>
          <p:grpSpPr>
            <a:xfrm>
              <a:off x="4739739" y="2201406"/>
              <a:ext cx="2596552" cy="816423"/>
              <a:chOff x="4739739" y="1946235"/>
              <a:chExt cx="2596552" cy="1010287"/>
            </a:xfrm>
          </p:grpSpPr>
          <p:cxnSp>
            <p:nvCxnSpPr>
              <p:cNvPr id="19" name="Straight Connector 18"/>
              <p:cNvCxnSpPr/>
              <p:nvPr/>
            </p:nvCxnSpPr>
            <p:spPr>
              <a:xfrm>
                <a:off x="6014127" y="2704518"/>
                <a:ext cx="1" cy="110209"/>
              </a:xfrm>
              <a:prstGeom prst="line">
                <a:avLst/>
              </a:prstGeom>
              <a:ln w="127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34" name="Straight Connector 233"/>
              <p:cNvCxnSpPr/>
              <p:nvPr/>
            </p:nvCxnSpPr>
            <p:spPr>
              <a:xfrm>
                <a:off x="6126582" y="2698348"/>
                <a:ext cx="1" cy="110209"/>
              </a:xfrm>
              <a:prstGeom prst="line">
                <a:avLst/>
              </a:prstGeom>
              <a:ln w="127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235" name="Group 234"/>
              <p:cNvGrpSpPr/>
              <p:nvPr/>
            </p:nvGrpSpPr>
            <p:grpSpPr>
              <a:xfrm>
                <a:off x="4739739" y="1946235"/>
                <a:ext cx="2596552" cy="1010287"/>
                <a:chOff x="2763985" y="4294810"/>
                <a:chExt cx="4370822" cy="1674389"/>
              </a:xfrm>
            </p:grpSpPr>
            <p:cxnSp>
              <p:nvCxnSpPr>
                <p:cNvPr id="236" name="Straight Arrow Connector 235"/>
                <p:cNvCxnSpPr/>
                <p:nvPr/>
              </p:nvCxnSpPr>
              <p:spPr bwMode="auto">
                <a:xfrm>
                  <a:off x="3757744" y="5761953"/>
                  <a:ext cx="2122551" cy="1"/>
                </a:xfrm>
                <a:prstGeom prst="straightConnector1">
                  <a:avLst/>
                </a:prstGeom>
                <a:ln w="2540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7" name="Straight Arrow Connector 236"/>
                <p:cNvCxnSpPr/>
                <p:nvPr/>
              </p:nvCxnSpPr>
              <p:spPr bwMode="auto">
                <a:xfrm flipH="1" flipV="1">
                  <a:off x="3757745" y="4294810"/>
                  <a:ext cx="1" cy="1467145"/>
                </a:xfrm>
                <a:prstGeom prst="straightConnector1">
                  <a:avLst/>
                </a:prstGeom>
                <a:ln w="3175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38" name="TextBox 18"/>
                <p:cNvSpPr txBox="1">
                  <a:spLocks noChangeArrowheads="1"/>
                </p:cNvSpPr>
                <p:nvPr/>
              </p:nvSpPr>
              <p:spPr bwMode="auto">
                <a:xfrm>
                  <a:off x="5880293" y="5204063"/>
                  <a:ext cx="1254514" cy="76513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r>
                    <a:rPr lang="en-US" sz="1200" b="1" dirty="0">
                      <a:solidFill>
                        <a:srgbClr val="000000"/>
                      </a:solidFill>
                    </a:rPr>
                    <a:t>Price ($/kWh</a:t>
                  </a:r>
                  <a:r>
                    <a:rPr lang="en-US" sz="1200" b="1" dirty="0" smtClean="0">
                      <a:solidFill>
                        <a:srgbClr val="000000"/>
                      </a:solidFill>
                    </a:rPr>
                    <a:t>)</a:t>
                  </a:r>
                  <a:endParaRPr lang="en-US" sz="1200" b="1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9" name="TextBox 238"/>
                <p:cNvSpPr txBox="1">
                  <a:spLocks noChangeArrowheads="1"/>
                </p:cNvSpPr>
                <p:nvPr/>
              </p:nvSpPr>
              <p:spPr bwMode="auto">
                <a:xfrm>
                  <a:off x="2763985" y="4332043"/>
                  <a:ext cx="993759" cy="66474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rgbClr val="000000"/>
                      </a:solidFill>
                    </a:rPr>
                    <a:t>Load </a:t>
                  </a:r>
                  <a:r>
                    <a:rPr lang="en-US" sz="1200" b="1" dirty="0" smtClean="0">
                      <a:solidFill>
                        <a:srgbClr val="000000"/>
                      </a:solidFill>
                    </a:rPr>
                    <a:t>(kW)</a:t>
                  </a:r>
                  <a:endParaRPr lang="en-US" sz="1200" b="1" dirty="0">
                    <a:solidFill>
                      <a:srgbClr val="000000"/>
                    </a:solidFill>
                  </a:endParaRPr>
                </a:p>
              </p:txBody>
            </p:sp>
          </p:grpSp>
          <p:cxnSp>
            <p:nvCxnSpPr>
              <p:cNvPr id="240" name="Elbow Connector 239"/>
              <p:cNvCxnSpPr/>
              <p:nvPr/>
            </p:nvCxnSpPr>
            <p:spPr>
              <a:xfrm>
                <a:off x="5330098" y="2169247"/>
                <a:ext cx="1068091" cy="613672"/>
              </a:xfrm>
              <a:prstGeom prst="bentConnector3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4" name="Group 1787"/>
            <p:cNvGrpSpPr>
              <a:grpSpLocks/>
            </p:cNvGrpSpPr>
            <p:nvPr/>
          </p:nvGrpSpPr>
          <p:grpSpPr bwMode="auto">
            <a:xfrm>
              <a:off x="6694280" y="1881277"/>
              <a:ext cx="475974" cy="746968"/>
              <a:chOff x="3936" y="2352"/>
              <a:chExt cx="816" cy="1344"/>
            </a:xfrm>
          </p:grpSpPr>
          <p:sp>
            <p:nvSpPr>
              <p:cNvPr id="142" name="Rectangle 1788"/>
              <p:cNvSpPr>
                <a:spLocks noChangeArrowheads="1"/>
              </p:cNvSpPr>
              <p:nvPr/>
            </p:nvSpPr>
            <p:spPr bwMode="auto">
              <a:xfrm>
                <a:off x="3936" y="2544"/>
                <a:ext cx="576" cy="115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3" name="Line 1789"/>
              <p:cNvSpPr>
                <a:spLocks noChangeShapeType="1"/>
              </p:cNvSpPr>
              <p:nvPr/>
            </p:nvSpPr>
            <p:spPr bwMode="auto">
              <a:xfrm>
                <a:off x="3936" y="2928"/>
                <a:ext cx="57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4" name="Line 1790"/>
              <p:cNvSpPr>
                <a:spLocks noChangeShapeType="1"/>
              </p:cNvSpPr>
              <p:nvPr/>
            </p:nvSpPr>
            <p:spPr bwMode="auto">
              <a:xfrm>
                <a:off x="4464" y="2640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5" name="Line 1791"/>
              <p:cNvSpPr>
                <a:spLocks noChangeShapeType="1"/>
              </p:cNvSpPr>
              <p:nvPr/>
            </p:nvSpPr>
            <p:spPr bwMode="auto">
              <a:xfrm>
                <a:off x="4464" y="307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6" name="AutoShape 1792"/>
              <p:cNvSpPr>
                <a:spLocks noChangeArrowheads="1"/>
              </p:cNvSpPr>
              <p:nvPr/>
            </p:nvSpPr>
            <p:spPr bwMode="auto">
              <a:xfrm>
                <a:off x="3936" y="2352"/>
                <a:ext cx="816" cy="192"/>
              </a:xfrm>
              <a:prstGeom prst="parallelogram">
                <a:avLst>
                  <a:gd name="adj" fmla="val 132084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7" name="AutoShape 1793"/>
              <p:cNvSpPr>
                <a:spLocks noChangeArrowheads="1"/>
              </p:cNvSpPr>
              <p:nvPr/>
            </p:nvSpPr>
            <p:spPr bwMode="auto">
              <a:xfrm rot="16200000" flipV="1">
                <a:off x="3960" y="2904"/>
                <a:ext cx="1344" cy="240"/>
              </a:xfrm>
              <a:prstGeom prst="parallelogram">
                <a:avLst>
                  <a:gd name="adj" fmla="val 80370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17" name="Group 16"/>
          <p:cNvGrpSpPr/>
          <p:nvPr/>
        </p:nvGrpSpPr>
        <p:grpSpPr>
          <a:xfrm>
            <a:off x="3340166" y="2447924"/>
            <a:ext cx="2557240" cy="1266879"/>
            <a:chOff x="3790872" y="2364306"/>
            <a:chExt cx="2557240" cy="1350498"/>
          </a:xfrm>
        </p:grpSpPr>
        <p:sp>
          <p:nvSpPr>
            <p:cNvPr id="211" name="Rectangle 210"/>
            <p:cNvSpPr/>
            <p:nvPr/>
          </p:nvSpPr>
          <p:spPr>
            <a:xfrm>
              <a:off x="3790872" y="2364306"/>
              <a:ext cx="2557240" cy="135049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b="1" dirty="0" smtClean="0">
                  <a:solidFill>
                    <a:schemeClr val="accent2"/>
                  </a:solidFill>
                </a:rPr>
                <a:t>Water Heater</a:t>
              </a:r>
              <a:endParaRPr lang="en-US" b="1" dirty="0">
                <a:solidFill>
                  <a:schemeClr val="accent2"/>
                </a:solidFill>
              </a:endParaRPr>
            </a:p>
          </p:txBody>
        </p:sp>
        <p:sp>
          <p:nvSpPr>
            <p:cNvPr id="135" name="AutoShape 1794"/>
            <p:cNvSpPr>
              <a:spLocks noChangeArrowheads="1"/>
            </p:cNvSpPr>
            <p:nvPr/>
          </p:nvSpPr>
          <p:spPr bwMode="auto">
            <a:xfrm>
              <a:off x="5938555" y="2709726"/>
              <a:ext cx="267442" cy="625967"/>
            </a:xfrm>
            <a:prstGeom prst="can">
              <a:avLst>
                <a:gd name="adj" fmla="val 29634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213" name="Group 212"/>
          <p:cNvGrpSpPr/>
          <p:nvPr/>
        </p:nvGrpSpPr>
        <p:grpSpPr>
          <a:xfrm>
            <a:off x="3300853" y="2771957"/>
            <a:ext cx="2262568" cy="942848"/>
            <a:chOff x="2763985" y="4294810"/>
            <a:chExt cx="4370822" cy="1674389"/>
          </a:xfrm>
        </p:grpSpPr>
        <p:cxnSp>
          <p:nvCxnSpPr>
            <p:cNvPr id="215" name="Straight Arrow Connector 214"/>
            <p:cNvCxnSpPr/>
            <p:nvPr/>
          </p:nvCxnSpPr>
          <p:spPr bwMode="auto">
            <a:xfrm>
              <a:off x="3757744" y="5761953"/>
              <a:ext cx="2122551" cy="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Arrow Connector 215"/>
            <p:cNvCxnSpPr/>
            <p:nvPr/>
          </p:nvCxnSpPr>
          <p:spPr bwMode="auto">
            <a:xfrm flipH="1" flipV="1">
              <a:off x="3757745" y="4294810"/>
              <a:ext cx="1" cy="1467145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7" name="TextBox 18"/>
            <p:cNvSpPr txBox="1">
              <a:spLocks noChangeArrowheads="1"/>
            </p:cNvSpPr>
            <p:nvPr/>
          </p:nvSpPr>
          <p:spPr bwMode="auto">
            <a:xfrm>
              <a:off x="5880293" y="5204063"/>
              <a:ext cx="1254514" cy="765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200" b="1" dirty="0">
                  <a:solidFill>
                    <a:srgbClr val="000000"/>
                  </a:solidFill>
                </a:rPr>
                <a:t>Price ($/kWh</a:t>
              </a:r>
              <a:r>
                <a:rPr lang="en-US" sz="1200" b="1" dirty="0" smtClean="0">
                  <a:solidFill>
                    <a:srgbClr val="000000"/>
                  </a:solidFill>
                </a:rPr>
                <a:t>)</a:t>
              </a:r>
              <a:endParaRPr lang="en-US" sz="1200" b="1" dirty="0">
                <a:solidFill>
                  <a:srgbClr val="000000"/>
                </a:solidFill>
              </a:endParaRPr>
            </a:p>
          </p:txBody>
        </p:sp>
        <p:sp>
          <p:nvSpPr>
            <p:cNvPr id="218" name="TextBox 217"/>
            <p:cNvSpPr txBox="1">
              <a:spLocks noChangeArrowheads="1"/>
            </p:cNvSpPr>
            <p:nvPr/>
          </p:nvSpPr>
          <p:spPr bwMode="auto">
            <a:xfrm>
              <a:off x="2763985" y="4332043"/>
              <a:ext cx="993759" cy="6647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rgbClr val="000000"/>
                  </a:solidFill>
                </a:rPr>
                <a:t>Load </a:t>
              </a:r>
              <a:r>
                <a:rPr lang="en-US" sz="1200" b="1" dirty="0" smtClean="0">
                  <a:solidFill>
                    <a:srgbClr val="000000"/>
                  </a:solidFill>
                </a:rPr>
                <a:t>(kW)</a:t>
              </a:r>
              <a:endParaRPr lang="en-US" sz="1200" b="1" dirty="0">
                <a:solidFill>
                  <a:srgbClr val="000000"/>
                </a:solidFill>
              </a:endParaRPr>
            </a:p>
          </p:txBody>
        </p:sp>
      </p:grpSp>
      <p:cxnSp>
        <p:nvCxnSpPr>
          <p:cNvPr id="214" name="Elbow Connector 213"/>
          <p:cNvCxnSpPr/>
          <p:nvPr/>
        </p:nvCxnSpPr>
        <p:spPr>
          <a:xfrm>
            <a:off x="3891212" y="2927530"/>
            <a:ext cx="1068091" cy="613672"/>
          </a:xfrm>
          <a:prstGeom prst="bentConnector3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Rectangle 66"/>
          <p:cNvSpPr/>
          <p:nvPr/>
        </p:nvSpPr>
        <p:spPr>
          <a:xfrm>
            <a:off x="229070" y="4545923"/>
            <a:ext cx="3289821" cy="231207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b="1" dirty="0" smtClean="0">
                <a:solidFill>
                  <a:srgbClr val="00B050"/>
                </a:solidFill>
              </a:rPr>
              <a:t>Price-Discovery Mechanism</a:t>
            </a:r>
            <a:endParaRPr lang="en-US" b="1" dirty="0">
              <a:solidFill>
                <a:srgbClr val="00B050"/>
              </a:solidFill>
            </a:endParaRPr>
          </a:p>
        </p:txBody>
      </p:sp>
      <p:cxnSp>
        <p:nvCxnSpPr>
          <p:cNvPr id="48" name="Straight Connector 47"/>
          <p:cNvCxnSpPr/>
          <p:nvPr/>
        </p:nvCxnSpPr>
        <p:spPr bwMode="auto">
          <a:xfrm flipV="1">
            <a:off x="1895417" y="5958085"/>
            <a:ext cx="0" cy="565766"/>
          </a:xfrm>
          <a:prstGeom prst="line">
            <a:avLst/>
          </a:prstGeom>
          <a:ln w="25400">
            <a:solidFill>
              <a:srgbClr val="00B05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 bwMode="auto">
          <a:xfrm>
            <a:off x="1008398" y="6523850"/>
            <a:ext cx="1637203" cy="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 bwMode="auto">
          <a:xfrm flipV="1">
            <a:off x="1008398" y="5387261"/>
            <a:ext cx="1" cy="1146322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 bwMode="auto">
          <a:xfrm flipH="1">
            <a:off x="2199093" y="5555285"/>
            <a:ext cx="402189" cy="425536"/>
          </a:xfrm>
          <a:prstGeom prst="straightConnector1">
            <a:avLst/>
          </a:prstGeom>
          <a:ln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18"/>
          <p:cNvSpPr txBox="1">
            <a:spLocks noChangeArrowheads="1"/>
          </p:cNvSpPr>
          <p:nvPr/>
        </p:nvSpPr>
        <p:spPr bwMode="auto">
          <a:xfrm>
            <a:off x="308821" y="5245749"/>
            <a:ext cx="57832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b="1" dirty="0" smtClean="0">
                <a:solidFill>
                  <a:srgbClr val="000000"/>
                </a:solidFill>
              </a:rPr>
              <a:t>Load (kW</a:t>
            </a:r>
            <a:r>
              <a:rPr lang="en-US" sz="1200" b="1" dirty="0">
                <a:solidFill>
                  <a:srgbClr val="000000"/>
                </a:solidFill>
              </a:rPr>
              <a:t>)</a:t>
            </a:r>
          </a:p>
        </p:txBody>
      </p:sp>
      <p:sp>
        <p:nvSpPr>
          <p:cNvPr id="56" name="TextBox 18"/>
          <p:cNvSpPr txBox="1">
            <a:spLocks noChangeArrowheads="1"/>
          </p:cNvSpPr>
          <p:nvPr/>
        </p:nvSpPr>
        <p:spPr bwMode="auto">
          <a:xfrm>
            <a:off x="2693591" y="6302751"/>
            <a:ext cx="79541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000000"/>
                </a:solidFill>
              </a:rPr>
              <a:t>Price ($/</a:t>
            </a:r>
            <a:r>
              <a:rPr lang="en-US" sz="1200" b="1" dirty="0">
                <a:solidFill>
                  <a:srgbClr val="000000"/>
                </a:solidFill>
              </a:rPr>
              <a:t>k</a:t>
            </a:r>
            <a:r>
              <a:rPr lang="en-US" sz="1200" b="1" dirty="0" smtClean="0">
                <a:solidFill>
                  <a:srgbClr val="000000"/>
                </a:solidFill>
              </a:rPr>
              <a:t>Wh</a:t>
            </a:r>
            <a:r>
              <a:rPr lang="en-US" sz="1200" b="1" dirty="0">
                <a:solidFill>
                  <a:srgbClr val="000000"/>
                </a:solidFill>
              </a:rPr>
              <a:t>)</a:t>
            </a:r>
          </a:p>
        </p:txBody>
      </p:sp>
      <p:sp>
        <p:nvSpPr>
          <p:cNvPr id="57" name="TextBox 18"/>
          <p:cNvSpPr txBox="1">
            <a:spLocks noChangeArrowheads="1"/>
          </p:cNvSpPr>
          <p:nvPr/>
        </p:nvSpPr>
        <p:spPr bwMode="auto">
          <a:xfrm>
            <a:off x="2199093" y="5016415"/>
            <a:ext cx="1249760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en-US" sz="1100" b="1" i="1" dirty="0" smtClean="0">
                <a:solidFill>
                  <a:srgbClr val="0070C0"/>
                </a:solidFill>
              </a:rPr>
              <a:t>Aggregate Demand Curve </a:t>
            </a:r>
            <a:br>
              <a:rPr lang="en-US" sz="1100" b="1" i="1" dirty="0" smtClean="0">
                <a:solidFill>
                  <a:srgbClr val="0070C0"/>
                </a:solidFill>
              </a:rPr>
            </a:br>
            <a:r>
              <a:rPr lang="en-US" sz="1100" b="1" i="1" dirty="0" smtClean="0">
                <a:solidFill>
                  <a:srgbClr val="0070C0"/>
                </a:solidFill>
              </a:rPr>
              <a:t>(all customers)</a:t>
            </a:r>
            <a:endParaRPr lang="en-US" sz="1100" b="1" i="1" dirty="0">
              <a:solidFill>
                <a:srgbClr val="0070C0"/>
              </a:solidFill>
            </a:endParaRPr>
          </a:p>
        </p:txBody>
      </p:sp>
      <p:sp>
        <p:nvSpPr>
          <p:cNvPr id="58" name="TextBox 19"/>
          <p:cNvSpPr txBox="1">
            <a:spLocks noChangeArrowheads="1"/>
          </p:cNvSpPr>
          <p:nvPr/>
        </p:nvSpPr>
        <p:spPr bwMode="auto">
          <a:xfrm>
            <a:off x="1591741" y="6547009"/>
            <a:ext cx="607351" cy="20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en-US" sz="1600" b="1" i="1" dirty="0" err="1">
                <a:solidFill>
                  <a:srgbClr val="339933"/>
                </a:solidFill>
                <a:latin typeface="Calibri" pitchFamily="34" charset="0"/>
              </a:rPr>
              <a:t>P</a:t>
            </a:r>
            <a:r>
              <a:rPr lang="en-US" sz="1600" b="1" i="1" baseline="-25000" dirty="0" err="1">
                <a:solidFill>
                  <a:srgbClr val="339933"/>
                </a:solidFill>
                <a:latin typeface="Calibri" pitchFamily="34" charset="0"/>
              </a:rPr>
              <a:t>clear</a:t>
            </a:r>
            <a:endParaRPr lang="en-US" sz="1600" b="1" i="1" baseline="-25000" dirty="0">
              <a:solidFill>
                <a:srgbClr val="339933"/>
              </a:solidFill>
              <a:latin typeface="Calibri" pitchFamily="34" charset="0"/>
            </a:endParaRPr>
          </a:p>
        </p:txBody>
      </p:sp>
      <p:sp>
        <p:nvSpPr>
          <p:cNvPr id="59" name="TextBox 19"/>
          <p:cNvSpPr txBox="1">
            <a:spLocks noChangeArrowheads="1"/>
          </p:cNvSpPr>
          <p:nvPr/>
        </p:nvSpPr>
        <p:spPr bwMode="auto">
          <a:xfrm>
            <a:off x="258939" y="5814119"/>
            <a:ext cx="67808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600" b="1" i="1" dirty="0" err="1" smtClean="0">
                <a:solidFill>
                  <a:srgbClr val="FF0000"/>
                </a:solidFill>
                <a:latin typeface="Calibri" pitchFamily="34" charset="0"/>
              </a:rPr>
              <a:t>Q</a:t>
            </a:r>
            <a:r>
              <a:rPr lang="en-US" sz="1600" b="1" i="1" baseline="-25000" dirty="0" err="1" smtClean="0">
                <a:solidFill>
                  <a:srgbClr val="FF0000"/>
                </a:solidFill>
                <a:latin typeface="Calibri" pitchFamily="34" charset="0"/>
              </a:rPr>
              <a:t>capacity</a:t>
            </a:r>
            <a:endParaRPr lang="en-US" sz="1600" b="1" i="1" baseline="-25000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62" name="TextBox 19"/>
          <p:cNvSpPr txBox="1">
            <a:spLocks noChangeArrowheads="1"/>
          </p:cNvSpPr>
          <p:nvPr/>
        </p:nvSpPr>
        <p:spPr bwMode="auto">
          <a:xfrm>
            <a:off x="430274" y="4948195"/>
            <a:ext cx="913740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1200" b="1" i="1" dirty="0" smtClean="0">
                <a:solidFill>
                  <a:srgbClr val="FF0000"/>
                </a:solidFill>
                <a:latin typeface="Calibri" pitchFamily="34" charset="0"/>
              </a:rPr>
              <a:t>Supply Limit</a:t>
            </a:r>
            <a:endParaRPr lang="en-US" sz="1200" b="1" i="1" dirty="0">
              <a:solidFill>
                <a:srgbClr val="FF0000"/>
              </a:solidFill>
              <a:latin typeface="Calibri" pitchFamily="34" charset="0"/>
            </a:endParaRPr>
          </a:p>
        </p:txBody>
      </p:sp>
      <p:cxnSp>
        <p:nvCxnSpPr>
          <p:cNvPr id="63" name="Straight Arrow Connector 62"/>
          <p:cNvCxnSpPr/>
          <p:nvPr/>
        </p:nvCxnSpPr>
        <p:spPr bwMode="auto">
          <a:xfrm>
            <a:off x="1128141" y="5162200"/>
            <a:ext cx="247988" cy="79588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Group 67"/>
          <p:cNvGrpSpPr/>
          <p:nvPr/>
        </p:nvGrpSpPr>
        <p:grpSpPr>
          <a:xfrm>
            <a:off x="5572121" y="4744188"/>
            <a:ext cx="2978401" cy="1953148"/>
            <a:chOff x="3991217" y="2424496"/>
            <a:chExt cx="5313319" cy="3864696"/>
          </a:xfrm>
        </p:grpSpPr>
        <p:cxnSp>
          <p:nvCxnSpPr>
            <p:cNvPr id="70" name="Straight Connector 69"/>
            <p:cNvCxnSpPr/>
            <p:nvPr/>
          </p:nvCxnSpPr>
          <p:spPr>
            <a:xfrm>
              <a:off x="7386302" y="5215481"/>
              <a:ext cx="0" cy="455181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2" name="Group 71"/>
            <p:cNvGrpSpPr/>
            <p:nvPr/>
          </p:nvGrpSpPr>
          <p:grpSpPr>
            <a:xfrm>
              <a:off x="3991217" y="2424496"/>
              <a:ext cx="5313319" cy="3864696"/>
              <a:chOff x="3370593" y="3929933"/>
              <a:chExt cx="3453268" cy="1988441"/>
            </a:xfrm>
          </p:grpSpPr>
          <p:cxnSp>
            <p:nvCxnSpPr>
              <p:cNvPr id="81" name="Straight Arrow Connector 80"/>
              <p:cNvCxnSpPr/>
              <p:nvPr/>
            </p:nvCxnSpPr>
            <p:spPr bwMode="auto">
              <a:xfrm>
                <a:off x="3757744" y="5761953"/>
                <a:ext cx="2122551" cy="1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Arrow Connector 81"/>
              <p:cNvCxnSpPr/>
              <p:nvPr/>
            </p:nvCxnSpPr>
            <p:spPr bwMode="auto">
              <a:xfrm flipH="1" flipV="1">
                <a:off x="3757744" y="4405947"/>
                <a:ext cx="1" cy="1356007"/>
              </a:xfrm>
              <a:prstGeom prst="straightConnector1">
                <a:avLst/>
              </a:prstGeom>
              <a:ln w="3175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Arrow Connector 82"/>
              <p:cNvCxnSpPr/>
              <p:nvPr/>
            </p:nvCxnSpPr>
            <p:spPr bwMode="auto">
              <a:xfrm flipH="1">
                <a:off x="4110349" y="4653352"/>
                <a:ext cx="245252" cy="0"/>
              </a:xfrm>
              <a:prstGeom prst="straightConnector1">
                <a:avLst/>
              </a:prstGeom>
              <a:ln>
                <a:solidFill>
                  <a:srgbClr val="0070C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4" name="TextBox 18"/>
              <p:cNvSpPr txBox="1">
                <a:spLocks noChangeArrowheads="1"/>
              </p:cNvSpPr>
              <p:nvPr/>
            </p:nvSpPr>
            <p:spPr bwMode="auto">
              <a:xfrm>
                <a:off x="5880294" y="5448367"/>
                <a:ext cx="943567" cy="4700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sz="1200" b="1" dirty="0">
                    <a:solidFill>
                      <a:srgbClr val="000000"/>
                    </a:solidFill>
                  </a:rPr>
                  <a:t>Price ($/kWh</a:t>
                </a:r>
                <a:r>
                  <a:rPr lang="en-US" sz="1200" b="1" dirty="0" smtClean="0">
                    <a:solidFill>
                      <a:srgbClr val="000000"/>
                    </a:solidFill>
                  </a:rPr>
                  <a:t>)</a:t>
                </a:r>
                <a:endParaRPr lang="en-US" sz="12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85" name="TextBox 84"/>
              <p:cNvSpPr txBox="1">
                <a:spLocks noChangeArrowheads="1"/>
              </p:cNvSpPr>
              <p:nvPr/>
            </p:nvSpPr>
            <p:spPr bwMode="auto">
              <a:xfrm>
                <a:off x="3370593" y="3929933"/>
                <a:ext cx="685340" cy="4700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rgbClr val="000000"/>
                    </a:solidFill>
                  </a:rPr>
                  <a:t>Load </a:t>
                </a:r>
                <a:r>
                  <a:rPr lang="en-US" sz="1200" b="1" dirty="0" smtClean="0">
                    <a:solidFill>
                      <a:srgbClr val="000000"/>
                    </a:solidFill>
                  </a:rPr>
                  <a:t>(kW)</a:t>
                </a:r>
                <a:endParaRPr lang="en-US" sz="12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86" name="TextBox 18"/>
              <p:cNvSpPr txBox="1">
                <a:spLocks noChangeArrowheads="1"/>
              </p:cNvSpPr>
              <p:nvPr/>
            </p:nvSpPr>
            <p:spPr bwMode="auto">
              <a:xfrm>
                <a:off x="4350172" y="4569271"/>
                <a:ext cx="1524874" cy="1723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sz="1100" b="1" i="1" dirty="0" smtClean="0">
                    <a:solidFill>
                      <a:srgbClr val="0070C0"/>
                    </a:solidFill>
                  </a:rPr>
                  <a:t>Charge battery</a:t>
                </a:r>
                <a:endParaRPr lang="en-US" sz="1100" b="1" i="1" dirty="0">
                  <a:solidFill>
                    <a:srgbClr val="0070C0"/>
                  </a:solidFill>
                </a:endParaRPr>
              </a:p>
            </p:txBody>
          </p:sp>
          <p:cxnSp>
            <p:nvCxnSpPr>
              <p:cNvPr id="87" name="Straight Arrow Connector 86"/>
              <p:cNvCxnSpPr/>
              <p:nvPr/>
            </p:nvCxnSpPr>
            <p:spPr bwMode="auto">
              <a:xfrm>
                <a:off x="5294286" y="5514026"/>
                <a:ext cx="245252" cy="0"/>
              </a:xfrm>
              <a:prstGeom prst="straightConnector1">
                <a:avLst/>
              </a:prstGeom>
              <a:ln>
                <a:solidFill>
                  <a:srgbClr val="0070C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8" name="TextBox 18"/>
              <p:cNvSpPr txBox="1">
                <a:spLocks noChangeArrowheads="1"/>
              </p:cNvSpPr>
              <p:nvPr/>
            </p:nvSpPr>
            <p:spPr bwMode="auto">
              <a:xfrm>
                <a:off x="3909386" y="5427796"/>
                <a:ext cx="1472450" cy="1723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sz="1100" b="1" i="1" dirty="0" smtClean="0">
                    <a:solidFill>
                      <a:srgbClr val="0070C0"/>
                    </a:solidFill>
                  </a:rPr>
                  <a:t>Discharge battery</a:t>
                </a:r>
                <a:endParaRPr lang="en-US" sz="1100" b="1" i="1" dirty="0">
                  <a:solidFill>
                    <a:srgbClr val="0070C0"/>
                  </a:solidFill>
                </a:endParaRPr>
              </a:p>
            </p:txBody>
          </p:sp>
          <p:cxnSp>
            <p:nvCxnSpPr>
              <p:cNvPr id="89" name="Straight Arrow Connector 88"/>
              <p:cNvCxnSpPr/>
              <p:nvPr/>
            </p:nvCxnSpPr>
            <p:spPr bwMode="auto">
              <a:xfrm flipH="1">
                <a:off x="4381935" y="4945462"/>
                <a:ext cx="245252" cy="0"/>
              </a:xfrm>
              <a:prstGeom prst="straightConnector1">
                <a:avLst/>
              </a:prstGeom>
              <a:ln>
                <a:solidFill>
                  <a:srgbClr val="0070C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0" name="TextBox 18"/>
              <p:cNvSpPr txBox="1">
                <a:spLocks noChangeArrowheads="1"/>
              </p:cNvSpPr>
              <p:nvPr/>
            </p:nvSpPr>
            <p:spPr bwMode="auto">
              <a:xfrm>
                <a:off x="4627186" y="4859294"/>
                <a:ext cx="1535482" cy="1723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sz="1100" b="1" i="1" dirty="0">
                    <a:solidFill>
                      <a:srgbClr val="0070C0"/>
                    </a:solidFill>
                  </a:rPr>
                  <a:t>W</a:t>
                </a:r>
                <a:r>
                  <a:rPr lang="en-US" sz="1100" b="1" i="1" dirty="0" smtClean="0">
                    <a:solidFill>
                      <a:srgbClr val="0070C0"/>
                    </a:solidFill>
                  </a:rPr>
                  <a:t>ater heater</a:t>
                </a:r>
                <a:endParaRPr lang="en-US" sz="1100" b="1" i="1" dirty="0">
                  <a:solidFill>
                    <a:srgbClr val="0070C0"/>
                  </a:solidFill>
                </a:endParaRPr>
              </a:p>
            </p:txBody>
          </p:sp>
          <p:cxnSp>
            <p:nvCxnSpPr>
              <p:cNvPr id="91" name="Straight Arrow Connector 90"/>
              <p:cNvCxnSpPr>
                <a:stCxn id="92" idx="1"/>
              </p:cNvCxnSpPr>
              <p:nvPr/>
            </p:nvCxnSpPr>
            <p:spPr bwMode="auto">
              <a:xfrm flipH="1">
                <a:off x="5179049" y="5238180"/>
                <a:ext cx="405573" cy="996"/>
              </a:xfrm>
              <a:prstGeom prst="straightConnector1">
                <a:avLst/>
              </a:prstGeom>
              <a:ln>
                <a:solidFill>
                  <a:srgbClr val="0070C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2" name="TextBox 18"/>
              <p:cNvSpPr txBox="1">
                <a:spLocks noChangeArrowheads="1"/>
              </p:cNvSpPr>
              <p:nvPr/>
            </p:nvSpPr>
            <p:spPr bwMode="auto">
              <a:xfrm>
                <a:off x="5584622" y="5152012"/>
                <a:ext cx="288199" cy="1723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sz="1100" b="1" i="1" dirty="0" smtClean="0">
                    <a:solidFill>
                      <a:srgbClr val="0070C0"/>
                    </a:solidFill>
                  </a:rPr>
                  <a:t>AC</a:t>
                </a:r>
                <a:endParaRPr lang="en-US" sz="1100" b="1" i="1" dirty="0">
                  <a:solidFill>
                    <a:srgbClr val="0070C0"/>
                  </a:solidFill>
                </a:endParaRPr>
              </a:p>
            </p:txBody>
          </p:sp>
        </p:grpSp>
        <p:cxnSp>
          <p:nvCxnSpPr>
            <p:cNvPr id="73" name="Straight Connector 72"/>
            <p:cNvCxnSpPr/>
            <p:nvPr/>
          </p:nvCxnSpPr>
          <p:spPr>
            <a:xfrm>
              <a:off x="4586901" y="3606988"/>
              <a:ext cx="458804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flipV="1">
              <a:off x="7386302" y="5670662"/>
              <a:ext cx="466430" cy="1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flipH="1">
              <a:off x="5045705" y="3606988"/>
              <a:ext cx="1" cy="455181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>
              <a:off x="5506784" y="4055802"/>
              <a:ext cx="0" cy="681044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>
              <a:off x="6769146" y="4736846"/>
              <a:ext cx="0" cy="46067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>
              <a:off x="5045705" y="4055802"/>
              <a:ext cx="458804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>
              <a:off x="5506784" y="4736846"/>
              <a:ext cx="1262362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flipV="1">
              <a:off x="6769146" y="5197516"/>
              <a:ext cx="617156" cy="1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3" name="Rectangle 92"/>
          <p:cNvSpPr/>
          <p:nvPr/>
        </p:nvSpPr>
        <p:spPr>
          <a:xfrm>
            <a:off x="5415939" y="4545923"/>
            <a:ext cx="3501113" cy="231207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b="1" dirty="0" smtClean="0">
                <a:solidFill>
                  <a:schemeClr val="accent4"/>
                </a:solidFill>
              </a:rPr>
              <a:t>Customer Price-Flexibility Curve*</a:t>
            </a:r>
            <a:endParaRPr lang="en-US" b="1" dirty="0">
              <a:solidFill>
                <a:schemeClr val="accent4"/>
              </a:solidFill>
            </a:endParaRPr>
          </a:p>
        </p:txBody>
      </p:sp>
      <p:sp>
        <p:nvSpPr>
          <p:cNvPr id="5" name="Circular Arrow 4"/>
          <p:cNvSpPr/>
          <p:nvPr/>
        </p:nvSpPr>
        <p:spPr>
          <a:xfrm>
            <a:off x="4901666" y="3046401"/>
            <a:ext cx="2505538" cy="2766542"/>
          </a:xfrm>
          <a:prstGeom prst="circularArrow">
            <a:avLst>
              <a:gd name="adj1" fmla="val 12818"/>
              <a:gd name="adj2" fmla="val 1596686"/>
              <a:gd name="adj3" fmla="val 19864281"/>
              <a:gd name="adj4" fmla="val 16191199"/>
              <a:gd name="adj5" fmla="val 20303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4" name="Circular Arrow 93"/>
          <p:cNvSpPr/>
          <p:nvPr/>
        </p:nvSpPr>
        <p:spPr>
          <a:xfrm rot="16200000">
            <a:off x="1302370" y="2860342"/>
            <a:ext cx="2513790" cy="3026050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6191199"/>
              <a:gd name="adj5" fmla="val 125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95" name="Group 94"/>
          <p:cNvGrpSpPr/>
          <p:nvPr/>
        </p:nvGrpSpPr>
        <p:grpSpPr>
          <a:xfrm>
            <a:off x="5674055" y="4905910"/>
            <a:ext cx="3114454" cy="1889893"/>
            <a:chOff x="3748506" y="2549659"/>
            <a:chExt cx="5556031" cy="3739533"/>
          </a:xfrm>
        </p:grpSpPr>
        <p:cxnSp>
          <p:nvCxnSpPr>
            <p:cNvPr id="96" name="Straight Connector 95"/>
            <p:cNvCxnSpPr/>
            <p:nvPr/>
          </p:nvCxnSpPr>
          <p:spPr>
            <a:xfrm>
              <a:off x="7386302" y="5215481"/>
              <a:ext cx="0" cy="455181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7" name="Group 96"/>
            <p:cNvGrpSpPr/>
            <p:nvPr/>
          </p:nvGrpSpPr>
          <p:grpSpPr>
            <a:xfrm>
              <a:off x="3748506" y="2549659"/>
              <a:ext cx="5556031" cy="3739533"/>
              <a:chOff x="3212848" y="3994331"/>
              <a:chExt cx="3611013" cy="1924043"/>
            </a:xfrm>
          </p:grpSpPr>
          <p:cxnSp>
            <p:nvCxnSpPr>
              <p:cNvPr id="106" name="Straight Arrow Connector 105"/>
              <p:cNvCxnSpPr/>
              <p:nvPr/>
            </p:nvCxnSpPr>
            <p:spPr bwMode="auto">
              <a:xfrm>
                <a:off x="3757744" y="5761953"/>
                <a:ext cx="2122551" cy="1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Straight Arrow Connector 106"/>
              <p:cNvCxnSpPr/>
              <p:nvPr/>
            </p:nvCxnSpPr>
            <p:spPr bwMode="auto">
              <a:xfrm flipH="1" flipV="1">
                <a:off x="3757745" y="4294810"/>
                <a:ext cx="1" cy="1467145"/>
              </a:xfrm>
              <a:prstGeom prst="straightConnector1">
                <a:avLst/>
              </a:prstGeom>
              <a:ln w="3175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Straight Arrow Connector 107"/>
              <p:cNvCxnSpPr/>
              <p:nvPr/>
            </p:nvCxnSpPr>
            <p:spPr bwMode="auto">
              <a:xfrm flipH="1">
                <a:off x="4110349" y="4653352"/>
                <a:ext cx="245252" cy="0"/>
              </a:xfrm>
              <a:prstGeom prst="straightConnector1">
                <a:avLst/>
              </a:prstGeom>
              <a:ln>
                <a:solidFill>
                  <a:srgbClr val="0070C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9" name="TextBox 18"/>
              <p:cNvSpPr txBox="1">
                <a:spLocks noChangeArrowheads="1"/>
              </p:cNvSpPr>
              <p:nvPr/>
            </p:nvSpPr>
            <p:spPr bwMode="auto">
              <a:xfrm>
                <a:off x="5880294" y="5448367"/>
                <a:ext cx="943567" cy="4700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sz="1200" b="1" dirty="0">
                    <a:solidFill>
                      <a:srgbClr val="000000"/>
                    </a:solidFill>
                  </a:rPr>
                  <a:t>Price ($/kWh</a:t>
                </a:r>
                <a:r>
                  <a:rPr lang="en-US" sz="1200" b="1" dirty="0" smtClean="0">
                    <a:solidFill>
                      <a:srgbClr val="000000"/>
                    </a:solidFill>
                  </a:rPr>
                  <a:t>)</a:t>
                </a:r>
                <a:endParaRPr lang="en-US" sz="12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0" name="TextBox 109"/>
              <p:cNvSpPr txBox="1">
                <a:spLocks noChangeArrowheads="1"/>
              </p:cNvSpPr>
              <p:nvPr/>
            </p:nvSpPr>
            <p:spPr bwMode="auto">
              <a:xfrm>
                <a:off x="3212848" y="3994331"/>
                <a:ext cx="1146076" cy="2820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rgbClr val="000000"/>
                    </a:solidFill>
                  </a:rPr>
                  <a:t>Load </a:t>
                </a:r>
                <a:r>
                  <a:rPr lang="en-US" sz="1200" b="1" dirty="0" smtClean="0">
                    <a:solidFill>
                      <a:srgbClr val="000000"/>
                    </a:solidFill>
                  </a:rPr>
                  <a:t>(kW)</a:t>
                </a:r>
                <a:endParaRPr lang="en-US" sz="12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1" name="TextBox 18"/>
              <p:cNvSpPr txBox="1">
                <a:spLocks noChangeArrowheads="1"/>
              </p:cNvSpPr>
              <p:nvPr/>
            </p:nvSpPr>
            <p:spPr bwMode="auto">
              <a:xfrm>
                <a:off x="4350172" y="4569271"/>
                <a:ext cx="1524874" cy="1723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sz="1100" b="1" i="1" dirty="0" smtClean="0">
                    <a:solidFill>
                      <a:srgbClr val="0070C0"/>
                    </a:solidFill>
                  </a:rPr>
                  <a:t>Charge battery</a:t>
                </a:r>
                <a:endParaRPr lang="en-US" sz="1100" b="1" i="1" dirty="0">
                  <a:solidFill>
                    <a:srgbClr val="0070C0"/>
                  </a:solidFill>
                </a:endParaRPr>
              </a:p>
            </p:txBody>
          </p:sp>
          <p:cxnSp>
            <p:nvCxnSpPr>
              <p:cNvPr id="112" name="Straight Arrow Connector 111"/>
              <p:cNvCxnSpPr/>
              <p:nvPr/>
            </p:nvCxnSpPr>
            <p:spPr bwMode="auto">
              <a:xfrm>
                <a:off x="5294286" y="5514026"/>
                <a:ext cx="245252" cy="0"/>
              </a:xfrm>
              <a:prstGeom prst="straightConnector1">
                <a:avLst/>
              </a:prstGeom>
              <a:ln>
                <a:solidFill>
                  <a:srgbClr val="0070C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3" name="TextBox 18"/>
              <p:cNvSpPr txBox="1">
                <a:spLocks noChangeArrowheads="1"/>
              </p:cNvSpPr>
              <p:nvPr/>
            </p:nvSpPr>
            <p:spPr bwMode="auto">
              <a:xfrm>
                <a:off x="3909386" y="5427796"/>
                <a:ext cx="1472450" cy="1723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sz="1100" b="1" i="1" dirty="0" smtClean="0">
                    <a:solidFill>
                      <a:srgbClr val="0070C0"/>
                    </a:solidFill>
                  </a:rPr>
                  <a:t>Discharge battery</a:t>
                </a:r>
                <a:endParaRPr lang="en-US" sz="1100" b="1" i="1" dirty="0">
                  <a:solidFill>
                    <a:srgbClr val="0070C0"/>
                  </a:solidFill>
                </a:endParaRPr>
              </a:p>
            </p:txBody>
          </p:sp>
          <p:cxnSp>
            <p:nvCxnSpPr>
              <p:cNvPr id="114" name="Straight Arrow Connector 113"/>
              <p:cNvCxnSpPr/>
              <p:nvPr/>
            </p:nvCxnSpPr>
            <p:spPr bwMode="auto">
              <a:xfrm flipH="1">
                <a:off x="4381935" y="4945462"/>
                <a:ext cx="245252" cy="0"/>
              </a:xfrm>
              <a:prstGeom prst="straightConnector1">
                <a:avLst/>
              </a:prstGeom>
              <a:ln>
                <a:solidFill>
                  <a:srgbClr val="0070C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5" name="TextBox 18"/>
              <p:cNvSpPr txBox="1">
                <a:spLocks noChangeArrowheads="1"/>
              </p:cNvSpPr>
              <p:nvPr/>
            </p:nvSpPr>
            <p:spPr bwMode="auto">
              <a:xfrm>
                <a:off x="4627186" y="4859294"/>
                <a:ext cx="1535482" cy="1723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sz="1100" b="1" i="1" dirty="0">
                    <a:solidFill>
                      <a:srgbClr val="0070C0"/>
                    </a:solidFill>
                  </a:rPr>
                  <a:t>W</a:t>
                </a:r>
                <a:r>
                  <a:rPr lang="en-US" sz="1100" b="1" i="1" dirty="0" smtClean="0">
                    <a:solidFill>
                      <a:srgbClr val="0070C0"/>
                    </a:solidFill>
                  </a:rPr>
                  <a:t>ater heater</a:t>
                </a:r>
                <a:endParaRPr lang="en-US" sz="1100" b="1" i="1" dirty="0">
                  <a:solidFill>
                    <a:srgbClr val="0070C0"/>
                  </a:solidFill>
                </a:endParaRPr>
              </a:p>
            </p:txBody>
          </p:sp>
          <p:cxnSp>
            <p:nvCxnSpPr>
              <p:cNvPr id="116" name="Straight Arrow Connector 115"/>
              <p:cNvCxnSpPr>
                <a:stCxn id="117" idx="1"/>
              </p:cNvCxnSpPr>
              <p:nvPr/>
            </p:nvCxnSpPr>
            <p:spPr bwMode="auto">
              <a:xfrm flipH="1">
                <a:off x="5179049" y="5238180"/>
                <a:ext cx="405573" cy="996"/>
              </a:xfrm>
              <a:prstGeom prst="straightConnector1">
                <a:avLst/>
              </a:prstGeom>
              <a:ln>
                <a:solidFill>
                  <a:srgbClr val="0070C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7" name="TextBox 18"/>
              <p:cNvSpPr txBox="1">
                <a:spLocks noChangeArrowheads="1"/>
              </p:cNvSpPr>
              <p:nvPr/>
            </p:nvSpPr>
            <p:spPr bwMode="auto">
              <a:xfrm>
                <a:off x="5584622" y="5152012"/>
                <a:ext cx="288199" cy="1723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sz="1100" b="1" i="1" dirty="0" smtClean="0">
                    <a:solidFill>
                      <a:srgbClr val="0070C0"/>
                    </a:solidFill>
                  </a:rPr>
                  <a:t>AC</a:t>
                </a:r>
                <a:endParaRPr lang="en-US" sz="1100" b="1" i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118" name="TextBox 18"/>
              <p:cNvSpPr txBox="1">
                <a:spLocks noChangeArrowheads="1"/>
              </p:cNvSpPr>
              <p:nvPr/>
            </p:nvSpPr>
            <p:spPr bwMode="auto">
              <a:xfrm>
                <a:off x="3256405" y="4376209"/>
                <a:ext cx="608563" cy="3446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sz="1100" b="1" i="1" dirty="0" smtClean="0">
                    <a:solidFill>
                      <a:srgbClr val="0070C0"/>
                    </a:solidFill>
                  </a:rPr>
                  <a:t>Max Load</a:t>
                </a:r>
                <a:endParaRPr lang="en-US" sz="1100" b="1" i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119" name="TextBox 18"/>
              <p:cNvSpPr txBox="1">
                <a:spLocks noChangeArrowheads="1"/>
              </p:cNvSpPr>
              <p:nvPr/>
            </p:nvSpPr>
            <p:spPr bwMode="auto">
              <a:xfrm>
                <a:off x="3256405" y="5205291"/>
                <a:ext cx="411505" cy="3446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sz="1100" b="1" i="1" dirty="0" smtClean="0">
                    <a:solidFill>
                      <a:srgbClr val="0070C0"/>
                    </a:solidFill>
                  </a:rPr>
                  <a:t>Base Load</a:t>
                </a:r>
                <a:endParaRPr lang="en-US" sz="1100" b="1" i="1" dirty="0">
                  <a:solidFill>
                    <a:srgbClr val="0070C0"/>
                  </a:solidFill>
                </a:endParaRPr>
              </a:p>
            </p:txBody>
          </p:sp>
        </p:grpSp>
        <p:cxnSp>
          <p:nvCxnSpPr>
            <p:cNvPr id="98" name="Straight Connector 97"/>
            <p:cNvCxnSpPr/>
            <p:nvPr/>
          </p:nvCxnSpPr>
          <p:spPr>
            <a:xfrm>
              <a:off x="4586901" y="3606988"/>
              <a:ext cx="458804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/>
            <p:cNvCxnSpPr/>
            <p:nvPr/>
          </p:nvCxnSpPr>
          <p:spPr>
            <a:xfrm flipV="1">
              <a:off x="7386302" y="5670662"/>
              <a:ext cx="466430" cy="1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/>
            <p:cNvCxnSpPr/>
            <p:nvPr/>
          </p:nvCxnSpPr>
          <p:spPr>
            <a:xfrm flipH="1">
              <a:off x="5045705" y="3606988"/>
              <a:ext cx="1" cy="455181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/>
            <p:cNvCxnSpPr/>
            <p:nvPr/>
          </p:nvCxnSpPr>
          <p:spPr>
            <a:xfrm>
              <a:off x="5506784" y="4055802"/>
              <a:ext cx="0" cy="681044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/>
            <p:nvPr/>
          </p:nvCxnSpPr>
          <p:spPr>
            <a:xfrm>
              <a:off x="6769146" y="4736846"/>
              <a:ext cx="0" cy="46067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/>
            <p:cNvCxnSpPr/>
            <p:nvPr/>
          </p:nvCxnSpPr>
          <p:spPr>
            <a:xfrm>
              <a:off x="5045705" y="4055802"/>
              <a:ext cx="458804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/>
            <p:cNvCxnSpPr/>
            <p:nvPr/>
          </p:nvCxnSpPr>
          <p:spPr>
            <a:xfrm>
              <a:off x="5506784" y="4736846"/>
              <a:ext cx="1262362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/>
            <p:cNvCxnSpPr/>
            <p:nvPr/>
          </p:nvCxnSpPr>
          <p:spPr>
            <a:xfrm flipV="1">
              <a:off x="6769146" y="5197516"/>
              <a:ext cx="617156" cy="1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Right Arrow 6"/>
          <p:cNvSpPr/>
          <p:nvPr/>
        </p:nvSpPr>
        <p:spPr>
          <a:xfrm flipH="1">
            <a:off x="3738636" y="4618486"/>
            <a:ext cx="1429454" cy="56718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/>
          <p:cNvCxnSpPr/>
          <p:nvPr/>
        </p:nvCxnSpPr>
        <p:spPr>
          <a:xfrm flipH="1">
            <a:off x="6124044" y="6228418"/>
            <a:ext cx="1223266" cy="5855"/>
          </a:xfrm>
          <a:prstGeom prst="line">
            <a:avLst/>
          </a:prstGeom>
          <a:ln w="12700">
            <a:prstDash val="lg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0" name="TextBox 119"/>
          <p:cNvSpPr txBox="1"/>
          <p:nvPr/>
        </p:nvSpPr>
        <p:spPr>
          <a:xfrm>
            <a:off x="20783" y="1898172"/>
            <a:ext cx="252793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225425" indent="-225425">
              <a:defRPr b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4. Utility determines price </a:t>
            </a:r>
            <a:r>
              <a:rPr lang="en-US" dirty="0"/>
              <a:t>at which </a:t>
            </a:r>
            <a:r>
              <a:rPr lang="en-US" dirty="0" smtClean="0"/>
              <a:t>grid </a:t>
            </a:r>
            <a:r>
              <a:rPr lang="en-US" dirty="0"/>
              <a:t>objective </a:t>
            </a:r>
            <a:r>
              <a:rPr lang="en-US" dirty="0" smtClean="0"/>
              <a:t>achieved, broadcasts it to consumers</a:t>
            </a:r>
            <a:endParaRPr lang="en-US" dirty="0"/>
          </a:p>
        </p:txBody>
      </p:sp>
      <p:sp>
        <p:nvSpPr>
          <p:cNvPr id="121" name="TextBox 120"/>
          <p:cNvSpPr txBox="1"/>
          <p:nvPr/>
        </p:nvSpPr>
        <p:spPr>
          <a:xfrm>
            <a:off x="7184582" y="2244829"/>
            <a:ext cx="216944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5425" indent="-225425"/>
            <a:r>
              <a:rPr lang="en-US" b="1" dirty="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	Customer system aggregates responses to form overall </a:t>
            </a:r>
            <a:r>
              <a:rPr lang="en-US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price </a:t>
            </a:r>
            <a:r>
              <a:rPr lang="en-US" b="1" dirty="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flexibility curve</a:t>
            </a:r>
            <a:endParaRPr lang="en-US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3628103" y="5267817"/>
            <a:ext cx="167791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280988" indent="-280988">
              <a:defRPr b="1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225425" indent="-225425"/>
            <a:r>
              <a:rPr lang="en-US" dirty="0" smtClean="0">
                <a:solidFill>
                  <a:srgbClr val="00B050"/>
                </a:solidFill>
              </a:rPr>
              <a:t>3.	Utility </a:t>
            </a:r>
            <a:r>
              <a:rPr lang="en-US" dirty="0">
                <a:solidFill>
                  <a:srgbClr val="00B050"/>
                </a:solidFill>
              </a:rPr>
              <a:t>aggregates </a:t>
            </a:r>
            <a:r>
              <a:rPr lang="en-US" dirty="0" smtClean="0">
                <a:solidFill>
                  <a:srgbClr val="00B050"/>
                </a:solidFill>
              </a:rPr>
              <a:t>curves from </a:t>
            </a:r>
            <a:r>
              <a:rPr lang="en-US" dirty="0">
                <a:solidFill>
                  <a:srgbClr val="00B050"/>
                </a:solidFill>
              </a:rPr>
              <a:t>all customers</a:t>
            </a:r>
          </a:p>
        </p:txBody>
      </p:sp>
      <p:sp>
        <p:nvSpPr>
          <p:cNvPr id="2" name="Rectangle 1"/>
          <p:cNvSpPr/>
          <p:nvPr/>
        </p:nvSpPr>
        <p:spPr>
          <a:xfrm>
            <a:off x="2967287" y="1023513"/>
            <a:ext cx="5158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5425" indent="-225425"/>
            <a:r>
              <a:rPr lang="en-US" b="1" dirty="0" smtClean="0">
                <a:solidFill>
                  <a:schemeClr val="accent2"/>
                </a:solidFill>
              </a:rPr>
              <a:t>1.	Automated, price-responsive device controls express customer’s flexibility</a:t>
            </a:r>
            <a:endParaRPr lang="en-US" b="1" dirty="0">
              <a:solidFill>
                <a:schemeClr val="accent2"/>
              </a:solidFill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2749807" y="2883877"/>
            <a:ext cx="2557240" cy="1350498"/>
            <a:chOff x="3200513" y="2883877"/>
            <a:chExt cx="2557240" cy="1350498"/>
          </a:xfrm>
        </p:grpSpPr>
        <p:sp>
          <p:nvSpPr>
            <p:cNvPr id="4" name="Rectangle 3"/>
            <p:cNvSpPr/>
            <p:nvPr/>
          </p:nvSpPr>
          <p:spPr>
            <a:xfrm>
              <a:off x="3200513" y="2883877"/>
              <a:ext cx="2557240" cy="135049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b="1" dirty="0" smtClean="0">
                  <a:solidFill>
                    <a:schemeClr val="accent2"/>
                  </a:solidFill>
                </a:rPr>
                <a:t>Air Conditioner</a:t>
              </a:r>
              <a:endParaRPr lang="en-US" b="1" dirty="0">
                <a:solidFill>
                  <a:schemeClr val="accent2"/>
                </a:solidFill>
              </a:endParaRPr>
            </a:p>
          </p:txBody>
        </p:sp>
        <p:grpSp>
          <p:nvGrpSpPr>
            <p:cNvPr id="133" name="Group 1774"/>
            <p:cNvGrpSpPr>
              <a:grpSpLocks/>
            </p:cNvGrpSpPr>
            <p:nvPr/>
          </p:nvGrpSpPr>
          <p:grpSpPr bwMode="auto">
            <a:xfrm>
              <a:off x="4927265" y="3116472"/>
              <a:ext cx="636873" cy="397867"/>
              <a:chOff x="4735" y="3740"/>
              <a:chExt cx="249" cy="192"/>
            </a:xfrm>
          </p:grpSpPr>
          <p:sp>
            <p:nvSpPr>
              <p:cNvPr id="148" name="AutoShape 1775"/>
              <p:cNvSpPr>
                <a:spLocks noChangeArrowheads="1"/>
              </p:cNvSpPr>
              <p:nvPr/>
            </p:nvSpPr>
            <p:spPr bwMode="auto">
              <a:xfrm>
                <a:off x="4735" y="3740"/>
                <a:ext cx="249" cy="192"/>
              </a:xfrm>
              <a:prstGeom prst="cube">
                <a:avLst>
                  <a:gd name="adj" fmla="val 25000"/>
                </a:avLst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9" name="Line 1776"/>
              <p:cNvSpPr>
                <a:spLocks noChangeShapeType="1"/>
              </p:cNvSpPr>
              <p:nvPr/>
            </p:nvSpPr>
            <p:spPr bwMode="auto">
              <a:xfrm>
                <a:off x="4762" y="3815"/>
                <a:ext cx="14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0" name="Line 1777"/>
              <p:cNvSpPr>
                <a:spLocks noChangeShapeType="1"/>
              </p:cNvSpPr>
              <p:nvPr/>
            </p:nvSpPr>
            <p:spPr bwMode="auto">
              <a:xfrm>
                <a:off x="4761" y="3833"/>
                <a:ext cx="14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1" name="Line 1778"/>
              <p:cNvSpPr>
                <a:spLocks noChangeShapeType="1"/>
              </p:cNvSpPr>
              <p:nvPr/>
            </p:nvSpPr>
            <p:spPr bwMode="auto">
              <a:xfrm>
                <a:off x="4760" y="3851"/>
                <a:ext cx="14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2" name="Line 1779"/>
              <p:cNvSpPr>
                <a:spLocks noChangeShapeType="1"/>
              </p:cNvSpPr>
              <p:nvPr/>
            </p:nvSpPr>
            <p:spPr bwMode="auto">
              <a:xfrm>
                <a:off x="4759" y="3869"/>
                <a:ext cx="14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3" name="Line 1780"/>
              <p:cNvSpPr>
                <a:spLocks noChangeShapeType="1"/>
              </p:cNvSpPr>
              <p:nvPr/>
            </p:nvSpPr>
            <p:spPr bwMode="auto">
              <a:xfrm>
                <a:off x="4758" y="3887"/>
                <a:ext cx="14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4" name="Line 1781"/>
              <p:cNvSpPr>
                <a:spLocks noChangeShapeType="1"/>
              </p:cNvSpPr>
              <p:nvPr/>
            </p:nvSpPr>
            <p:spPr bwMode="auto">
              <a:xfrm>
                <a:off x="4757" y="3905"/>
                <a:ext cx="14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5" name="Line 1782"/>
              <p:cNvSpPr>
                <a:spLocks noChangeShapeType="1"/>
              </p:cNvSpPr>
              <p:nvPr/>
            </p:nvSpPr>
            <p:spPr bwMode="auto">
              <a:xfrm flipV="1">
                <a:off x="4945" y="3775"/>
                <a:ext cx="27" cy="2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6" name="Line 1783"/>
              <p:cNvSpPr>
                <a:spLocks noChangeShapeType="1"/>
              </p:cNvSpPr>
              <p:nvPr/>
            </p:nvSpPr>
            <p:spPr bwMode="auto">
              <a:xfrm flipV="1">
                <a:off x="4945" y="3796"/>
                <a:ext cx="27" cy="2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7" name="Line 1784"/>
              <p:cNvSpPr>
                <a:spLocks noChangeShapeType="1"/>
              </p:cNvSpPr>
              <p:nvPr/>
            </p:nvSpPr>
            <p:spPr bwMode="auto">
              <a:xfrm flipV="1">
                <a:off x="4945" y="3819"/>
                <a:ext cx="27" cy="2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8" name="Line 1785"/>
              <p:cNvSpPr>
                <a:spLocks noChangeShapeType="1"/>
              </p:cNvSpPr>
              <p:nvPr/>
            </p:nvSpPr>
            <p:spPr bwMode="auto">
              <a:xfrm flipV="1">
                <a:off x="4945" y="3842"/>
                <a:ext cx="27" cy="2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9" name="Line 1786"/>
              <p:cNvSpPr>
                <a:spLocks noChangeShapeType="1"/>
              </p:cNvSpPr>
              <p:nvPr/>
            </p:nvSpPr>
            <p:spPr bwMode="auto">
              <a:xfrm flipV="1">
                <a:off x="4945" y="3865"/>
                <a:ext cx="27" cy="2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162" name="Group 161"/>
          <p:cNvGrpSpPr/>
          <p:nvPr/>
        </p:nvGrpSpPr>
        <p:grpSpPr>
          <a:xfrm>
            <a:off x="2710494" y="3224089"/>
            <a:ext cx="2596552" cy="1010287"/>
            <a:chOff x="2763985" y="4294810"/>
            <a:chExt cx="4370822" cy="1674389"/>
          </a:xfrm>
        </p:grpSpPr>
        <p:cxnSp>
          <p:nvCxnSpPr>
            <p:cNvPr id="171" name="Straight Arrow Connector 170"/>
            <p:cNvCxnSpPr/>
            <p:nvPr/>
          </p:nvCxnSpPr>
          <p:spPr bwMode="auto">
            <a:xfrm>
              <a:off x="3757744" y="5761953"/>
              <a:ext cx="2122551" cy="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Arrow Connector 171"/>
            <p:cNvCxnSpPr/>
            <p:nvPr/>
          </p:nvCxnSpPr>
          <p:spPr bwMode="auto">
            <a:xfrm flipH="1" flipV="1">
              <a:off x="3757745" y="4294810"/>
              <a:ext cx="1" cy="1467145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4" name="TextBox 18"/>
            <p:cNvSpPr txBox="1">
              <a:spLocks noChangeArrowheads="1"/>
            </p:cNvSpPr>
            <p:nvPr/>
          </p:nvSpPr>
          <p:spPr bwMode="auto">
            <a:xfrm>
              <a:off x="5880293" y="5204063"/>
              <a:ext cx="1254514" cy="765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1200" b="1" dirty="0">
                  <a:solidFill>
                    <a:srgbClr val="000000"/>
                  </a:solidFill>
                </a:rPr>
                <a:t>Price ($/kWh</a:t>
              </a:r>
              <a:r>
                <a:rPr lang="en-US" sz="1200" b="1" dirty="0" smtClean="0">
                  <a:solidFill>
                    <a:srgbClr val="000000"/>
                  </a:solidFill>
                </a:rPr>
                <a:t>)</a:t>
              </a:r>
              <a:endParaRPr lang="en-US" sz="1200" b="1" dirty="0">
                <a:solidFill>
                  <a:srgbClr val="000000"/>
                </a:solidFill>
              </a:endParaRPr>
            </a:p>
          </p:txBody>
        </p:sp>
        <p:sp>
          <p:nvSpPr>
            <p:cNvPr id="175" name="TextBox 174"/>
            <p:cNvSpPr txBox="1">
              <a:spLocks noChangeArrowheads="1"/>
            </p:cNvSpPr>
            <p:nvPr/>
          </p:nvSpPr>
          <p:spPr bwMode="auto">
            <a:xfrm>
              <a:off x="2763985" y="4332043"/>
              <a:ext cx="993759" cy="6647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rgbClr val="000000"/>
                  </a:solidFill>
                </a:rPr>
                <a:t>Load </a:t>
              </a:r>
              <a:r>
                <a:rPr lang="en-US" sz="1200" b="1" dirty="0" smtClean="0">
                  <a:solidFill>
                    <a:srgbClr val="000000"/>
                  </a:solidFill>
                </a:rPr>
                <a:t>(kW)</a:t>
              </a:r>
              <a:endParaRPr lang="en-US" sz="1200" b="1" dirty="0">
                <a:solidFill>
                  <a:srgbClr val="000000"/>
                </a:solidFill>
              </a:endParaRPr>
            </a:p>
          </p:txBody>
        </p:sp>
      </p:grpSp>
      <p:cxnSp>
        <p:nvCxnSpPr>
          <p:cNvPr id="9" name="Elbow Connector 8"/>
          <p:cNvCxnSpPr/>
          <p:nvPr/>
        </p:nvCxnSpPr>
        <p:spPr>
          <a:xfrm>
            <a:off x="3300853" y="3447101"/>
            <a:ext cx="1068091" cy="613672"/>
          </a:xfrm>
          <a:prstGeom prst="bentConnector3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 rot="18910974">
            <a:off x="3554451" y="1778259"/>
            <a:ext cx="7537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. . .</a:t>
            </a:r>
            <a:endParaRPr lang="en-US" sz="3200" b="1" dirty="0"/>
          </a:p>
        </p:txBody>
      </p:sp>
      <p:grpSp>
        <p:nvGrpSpPr>
          <p:cNvPr id="242" name="Group 445"/>
          <p:cNvGrpSpPr>
            <a:grpSpLocks/>
          </p:cNvGrpSpPr>
          <p:nvPr/>
        </p:nvGrpSpPr>
        <p:grpSpPr bwMode="auto">
          <a:xfrm>
            <a:off x="7296496" y="4874686"/>
            <a:ext cx="1503432" cy="557425"/>
            <a:chOff x="4634" y="3212"/>
            <a:chExt cx="493" cy="95"/>
          </a:xfrm>
        </p:grpSpPr>
        <p:sp>
          <p:nvSpPr>
            <p:cNvPr id="482" name="Rectangle 446"/>
            <p:cNvSpPr>
              <a:spLocks noChangeArrowheads="1"/>
            </p:cNvSpPr>
            <p:nvPr/>
          </p:nvSpPr>
          <p:spPr bwMode="auto">
            <a:xfrm>
              <a:off x="4987" y="3249"/>
              <a:ext cx="136" cy="56"/>
            </a:xfrm>
            <a:prstGeom prst="rect">
              <a:avLst/>
            </a:prstGeom>
            <a:solidFill>
              <a:srgbClr val="FFA04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483" name="Rectangle 447"/>
            <p:cNvSpPr>
              <a:spLocks noChangeArrowheads="1"/>
            </p:cNvSpPr>
            <p:nvPr/>
          </p:nvSpPr>
          <p:spPr bwMode="auto">
            <a:xfrm>
              <a:off x="4987" y="3275"/>
              <a:ext cx="136" cy="1"/>
            </a:xfrm>
            <a:prstGeom prst="rect">
              <a:avLst/>
            </a:prstGeom>
            <a:solidFill>
              <a:srgbClr val="FF8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484" name="Rectangle 448"/>
            <p:cNvSpPr>
              <a:spLocks noChangeArrowheads="1"/>
            </p:cNvSpPr>
            <p:nvPr/>
          </p:nvSpPr>
          <p:spPr bwMode="auto">
            <a:xfrm>
              <a:off x="4987" y="3283"/>
              <a:ext cx="136" cy="1"/>
            </a:xfrm>
            <a:prstGeom prst="rect">
              <a:avLst/>
            </a:prstGeom>
            <a:solidFill>
              <a:srgbClr val="FF8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485" name="Rectangle 449"/>
            <p:cNvSpPr>
              <a:spLocks noChangeArrowheads="1"/>
            </p:cNvSpPr>
            <p:nvPr/>
          </p:nvSpPr>
          <p:spPr bwMode="auto">
            <a:xfrm>
              <a:off x="4987" y="3291"/>
              <a:ext cx="136" cy="1"/>
            </a:xfrm>
            <a:prstGeom prst="rect">
              <a:avLst/>
            </a:prstGeom>
            <a:solidFill>
              <a:srgbClr val="FF8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486" name="Rectangle 450"/>
            <p:cNvSpPr>
              <a:spLocks noChangeArrowheads="1"/>
            </p:cNvSpPr>
            <p:nvPr/>
          </p:nvSpPr>
          <p:spPr bwMode="auto">
            <a:xfrm>
              <a:off x="4987" y="3299"/>
              <a:ext cx="136" cy="1"/>
            </a:xfrm>
            <a:prstGeom prst="rect">
              <a:avLst/>
            </a:prstGeom>
            <a:solidFill>
              <a:srgbClr val="FF8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487" name="Rectangle 451"/>
            <p:cNvSpPr>
              <a:spLocks noChangeArrowheads="1"/>
            </p:cNvSpPr>
            <p:nvPr/>
          </p:nvSpPr>
          <p:spPr bwMode="auto">
            <a:xfrm>
              <a:off x="4987" y="3267"/>
              <a:ext cx="136" cy="1"/>
            </a:xfrm>
            <a:prstGeom prst="rect">
              <a:avLst/>
            </a:prstGeom>
            <a:solidFill>
              <a:srgbClr val="FF8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488" name="Rectangle 452"/>
            <p:cNvSpPr>
              <a:spLocks noChangeArrowheads="1"/>
            </p:cNvSpPr>
            <p:nvPr/>
          </p:nvSpPr>
          <p:spPr bwMode="auto">
            <a:xfrm>
              <a:off x="4987" y="3249"/>
              <a:ext cx="4" cy="56"/>
            </a:xfrm>
            <a:prstGeom prst="rect">
              <a:avLst/>
            </a:prstGeom>
            <a:solidFill>
              <a:srgbClr val="FFC08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489" name="Rectangle 453"/>
            <p:cNvSpPr>
              <a:spLocks noChangeArrowheads="1"/>
            </p:cNvSpPr>
            <p:nvPr/>
          </p:nvSpPr>
          <p:spPr bwMode="auto">
            <a:xfrm>
              <a:off x="5119" y="3249"/>
              <a:ext cx="4" cy="56"/>
            </a:xfrm>
            <a:prstGeom prst="rect">
              <a:avLst/>
            </a:prstGeom>
            <a:solidFill>
              <a:srgbClr val="FFC08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490" name="Rectangle 454"/>
            <p:cNvSpPr>
              <a:spLocks noChangeArrowheads="1"/>
            </p:cNvSpPr>
            <p:nvPr/>
          </p:nvSpPr>
          <p:spPr bwMode="auto">
            <a:xfrm>
              <a:off x="4987" y="3222"/>
              <a:ext cx="140" cy="32"/>
            </a:xfrm>
            <a:prstGeom prst="rect">
              <a:avLst/>
            </a:prstGeom>
            <a:solidFill>
              <a:srgbClr val="A0A0A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491" name="Rectangle 455"/>
            <p:cNvSpPr>
              <a:spLocks noChangeArrowheads="1"/>
            </p:cNvSpPr>
            <p:nvPr/>
          </p:nvSpPr>
          <p:spPr bwMode="auto">
            <a:xfrm>
              <a:off x="4987" y="3222"/>
              <a:ext cx="140" cy="32"/>
            </a:xfrm>
            <a:prstGeom prst="rect">
              <a:avLst/>
            </a:prstGeom>
            <a:noFill/>
            <a:ln w="0">
              <a:solidFill>
                <a:srgbClr val="C0C0C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492" name="Rectangle 456"/>
            <p:cNvSpPr>
              <a:spLocks noChangeArrowheads="1"/>
            </p:cNvSpPr>
            <p:nvPr/>
          </p:nvSpPr>
          <p:spPr bwMode="auto">
            <a:xfrm>
              <a:off x="4987" y="3256"/>
              <a:ext cx="136" cy="8"/>
            </a:xfrm>
            <a:prstGeom prst="rect">
              <a:avLst/>
            </a:prstGeom>
            <a:solidFill>
              <a:srgbClr val="60606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493" name="Rectangle 457"/>
            <p:cNvSpPr>
              <a:spLocks noChangeArrowheads="1"/>
            </p:cNvSpPr>
            <p:nvPr/>
          </p:nvSpPr>
          <p:spPr bwMode="auto">
            <a:xfrm>
              <a:off x="5004" y="3264"/>
              <a:ext cx="101" cy="41"/>
            </a:xfrm>
            <a:prstGeom prst="rect">
              <a:avLst/>
            </a:prstGeom>
            <a:solidFill>
              <a:srgbClr val="FFC08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494" name="Rectangle 458"/>
            <p:cNvSpPr>
              <a:spLocks noChangeArrowheads="1"/>
            </p:cNvSpPr>
            <p:nvPr/>
          </p:nvSpPr>
          <p:spPr bwMode="auto">
            <a:xfrm>
              <a:off x="5004" y="3264"/>
              <a:ext cx="101" cy="41"/>
            </a:xfrm>
            <a:prstGeom prst="rect">
              <a:avLst/>
            </a:prstGeom>
            <a:noFill/>
            <a:ln w="0">
              <a:solidFill>
                <a:srgbClr val="FF8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495" name="Rectangle 459"/>
            <p:cNvSpPr>
              <a:spLocks noChangeArrowheads="1"/>
            </p:cNvSpPr>
            <p:nvPr/>
          </p:nvSpPr>
          <p:spPr bwMode="auto">
            <a:xfrm>
              <a:off x="5009" y="3294"/>
              <a:ext cx="20" cy="7"/>
            </a:xfrm>
            <a:prstGeom prst="rect">
              <a:avLst/>
            </a:prstGeom>
            <a:solidFill>
              <a:srgbClr val="FAC77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496" name="Rectangle 460"/>
            <p:cNvSpPr>
              <a:spLocks noChangeArrowheads="1"/>
            </p:cNvSpPr>
            <p:nvPr/>
          </p:nvSpPr>
          <p:spPr bwMode="auto">
            <a:xfrm>
              <a:off x="5009" y="3294"/>
              <a:ext cx="20" cy="7"/>
            </a:xfrm>
            <a:prstGeom prst="rect">
              <a:avLst/>
            </a:prstGeom>
            <a:solidFill>
              <a:srgbClr val="FFC080"/>
            </a:solidFill>
            <a:ln w="0">
              <a:solidFill>
                <a:srgbClr val="FFA04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497" name="Rectangle 461"/>
            <p:cNvSpPr>
              <a:spLocks noChangeArrowheads="1"/>
            </p:cNvSpPr>
            <p:nvPr/>
          </p:nvSpPr>
          <p:spPr bwMode="auto">
            <a:xfrm>
              <a:off x="5032" y="3294"/>
              <a:ext cx="20" cy="7"/>
            </a:xfrm>
            <a:prstGeom prst="rect">
              <a:avLst/>
            </a:prstGeom>
            <a:solidFill>
              <a:srgbClr val="FAC77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498" name="Rectangle 462"/>
            <p:cNvSpPr>
              <a:spLocks noChangeArrowheads="1"/>
            </p:cNvSpPr>
            <p:nvPr/>
          </p:nvSpPr>
          <p:spPr bwMode="auto">
            <a:xfrm>
              <a:off x="5032" y="3294"/>
              <a:ext cx="20" cy="7"/>
            </a:xfrm>
            <a:prstGeom prst="rect">
              <a:avLst/>
            </a:prstGeom>
            <a:solidFill>
              <a:srgbClr val="FFC080"/>
            </a:solidFill>
            <a:ln w="0">
              <a:solidFill>
                <a:srgbClr val="FFA04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499" name="Rectangle 463"/>
            <p:cNvSpPr>
              <a:spLocks noChangeArrowheads="1"/>
            </p:cNvSpPr>
            <p:nvPr/>
          </p:nvSpPr>
          <p:spPr bwMode="auto">
            <a:xfrm>
              <a:off x="5056" y="3294"/>
              <a:ext cx="20" cy="7"/>
            </a:xfrm>
            <a:prstGeom prst="rect">
              <a:avLst/>
            </a:prstGeom>
            <a:solidFill>
              <a:srgbClr val="FAC77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00" name="Rectangle 464"/>
            <p:cNvSpPr>
              <a:spLocks noChangeArrowheads="1"/>
            </p:cNvSpPr>
            <p:nvPr/>
          </p:nvSpPr>
          <p:spPr bwMode="auto">
            <a:xfrm>
              <a:off x="5056" y="3294"/>
              <a:ext cx="20" cy="7"/>
            </a:xfrm>
            <a:prstGeom prst="rect">
              <a:avLst/>
            </a:prstGeom>
            <a:solidFill>
              <a:srgbClr val="FFC080"/>
            </a:solidFill>
            <a:ln w="0">
              <a:solidFill>
                <a:srgbClr val="FFA04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01" name="Rectangle 465"/>
            <p:cNvSpPr>
              <a:spLocks noChangeArrowheads="1"/>
            </p:cNvSpPr>
            <p:nvPr/>
          </p:nvSpPr>
          <p:spPr bwMode="auto">
            <a:xfrm>
              <a:off x="5080" y="3294"/>
              <a:ext cx="20" cy="7"/>
            </a:xfrm>
            <a:prstGeom prst="rect">
              <a:avLst/>
            </a:prstGeom>
            <a:solidFill>
              <a:srgbClr val="FAC77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02" name="Rectangle 466"/>
            <p:cNvSpPr>
              <a:spLocks noChangeArrowheads="1"/>
            </p:cNvSpPr>
            <p:nvPr/>
          </p:nvSpPr>
          <p:spPr bwMode="auto">
            <a:xfrm>
              <a:off x="5080" y="3294"/>
              <a:ext cx="20" cy="7"/>
            </a:xfrm>
            <a:prstGeom prst="rect">
              <a:avLst/>
            </a:prstGeom>
            <a:solidFill>
              <a:srgbClr val="FFC080"/>
            </a:solidFill>
            <a:ln w="0">
              <a:solidFill>
                <a:srgbClr val="FFA04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03" name="Rectangle 467"/>
            <p:cNvSpPr>
              <a:spLocks noChangeArrowheads="1"/>
            </p:cNvSpPr>
            <p:nvPr/>
          </p:nvSpPr>
          <p:spPr bwMode="auto">
            <a:xfrm>
              <a:off x="5009" y="3267"/>
              <a:ext cx="20" cy="7"/>
            </a:xfrm>
            <a:prstGeom prst="rect">
              <a:avLst/>
            </a:prstGeom>
            <a:solidFill>
              <a:srgbClr val="FAC77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04" name="Rectangle 468"/>
            <p:cNvSpPr>
              <a:spLocks noChangeArrowheads="1"/>
            </p:cNvSpPr>
            <p:nvPr/>
          </p:nvSpPr>
          <p:spPr bwMode="auto">
            <a:xfrm>
              <a:off x="5009" y="3267"/>
              <a:ext cx="20" cy="7"/>
            </a:xfrm>
            <a:prstGeom prst="rect">
              <a:avLst/>
            </a:prstGeom>
            <a:solidFill>
              <a:srgbClr val="FFC080"/>
            </a:solidFill>
            <a:ln w="0">
              <a:solidFill>
                <a:srgbClr val="FFA04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05" name="Rectangle 469"/>
            <p:cNvSpPr>
              <a:spLocks noChangeArrowheads="1"/>
            </p:cNvSpPr>
            <p:nvPr/>
          </p:nvSpPr>
          <p:spPr bwMode="auto">
            <a:xfrm>
              <a:off x="5032" y="3267"/>
              <a:ext cx="20" cy="7"/>
            </a:xfrm>
            <a:prstGeom prst="rect">
              <a:avLst/>
            </a:prstGeom>
            <a:solidFill>
              <a:srgbClr val="FAC77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06" name="Rectangle 470"/>
            <p:cNvSpPr>
              <a:spLocks noChangeArrowheads="1"/>
            </p:cNvSpPr>
            <p:nvPr/>
          </p:nvSpPr>
          <p:spPr bwMode="auto">
            <a:xfrm>
              <a:off x="5032" y="3267"/>
              <a:ext cx="20" cy="7"/>
            </a:xfrm>
            <a:prstGeom prst="rect">
              <a:avLst/>
            </a:prstGeom>
            <a:solidFill>
              <a:srgbClr val="FFC080"/>
            </a:solidFill>
            <a:ln w="0">
              <a:solidFill>
                <a:srgbClr val="FFA04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07" name="Rectangle 471"/>
            <p:cNvSpPr>
              <a:spLocks noChangeArrowheads="1"/>
            </p:cNvSpPr>
            <p:nvPr/>
          </p:nvSpPr>
          <p:spPr bwMode="auto">
            <a:xfrm>
              <a:off x="5056" y="3267"/>
              <a:ext cx="20" cy="7"/>
            </a:xfrm>
            <a:prstGeom prst="rect">
              <a:avLst/>
            </a:prstGeom>
            <a:solidFill>
              <a:srgbClr val="FAC77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08" name="Rectangle 472"/>
            <p:cNvSpPr>
              <a:spLocks noChangeArrowheads="1"/>
            </p:cNvSpPr>
            <p:nvPr/>
          </p:nvSpPr>
          <p:spPr bwMode="auto">
            <a:xfrm>
              <a:off x="5056" y="3267"/>
              <a:ext cx="20" cy="7"/>
            </a:xfrm>
            <a:prstGeom prst="rect">
              <a:avLst/>
            </a:prstGeom>
            <a:solidFill>
              <a:srgbClr val="FFC080"/>
            </a:solidFill>
            <a:ln w="0">
              <a:solidFill>
                <a:srgbClr val="FFA04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09" name="Rectangle 473"/>
            <p:cNvSpPr>
              <a:spLocks noChangeArrowheads="1"/>
            </p:cNvSpPr>
            <p:nvPr/>
          </p:nvSpPr>
          <p:spPr bwMode="auto">
            <a:xfrm>
              <a:off x="5080" y="3267"/>
              <a:ext cx="20" cy="7"/>
            </a:xfrm>
            <a:prstGeom prst="rect">
              <a:avLst/>
            </a:prstGeom>
            <a:solidFill>
              <a:srgbClr val="FAC77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10" name="Rectangle 474"/>
            <p:cNvSpPr>
              <a:spLocks noChangeArrowheads="1"/>
            </p:cNvSpPr>
            <p:nvPr/>
          </p:nvSpPr>
          <p:spPr bwMode="auto">
            <a:xfrm>
              <a:off x="5080" y="3267"/>
              <a:ext cx="20" cy="7"/>
            </a:xfrm>
            <a:prstGeom prst="rect">
              <a:avLst/>
            </a:prstGeom>
            <a:solidFill>
              <a:srgbClr val="FFC080"/>
            </a:solidFill>
            <a:ln w="0">
              <a:solidFill>
                <a:srgbClr val="FFA04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11" name="Rectangle 475"/>
            <p:cNvSpPr>
              <a:spLocks noChangeArrowheads="1"/>
            </p:cNvSpPr>
            <p:nvPr/>
          </p:nvSpPr>
          <p:spPr bwMode="auto">
            <a:xfrm>
              <a:off x="5009" y="3276"/>
              <a:ext cx="20" cy="7"/>
            </a:xfrm>
            <a:prstGeom prst="rect">
              <a:avLst/>
            </a:prstGeom>
            <a:solidFill>
              <a:srgbClr val="FAC77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12" name="Rectangle 476"/>
            <p:cNvSpPr>
              <a:spLocks noChangeArrowheads="1"/>
            </p:cNvSpPr>
            <p:nvPr/>
          </p:nvSpPr>
          <p:spPr bwMode="auto">
            <a:xfrm>
              <a:off x="5009" y="3276"/>
              <a:ext cx="20" cy="7"/>
            </a:xfrm>
            <a:prstGeom prst="rect">
              <a:avLst/>
            </a:prstGeom>
            <a:solidFill>
              <a:srgbClr val="FFC080"/>
            </a:solidFill>
            <a:ln w="0">
              <a:solidFill>
                <a:srgbClr val="FFA04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13" name="Rectangle 477"/>
            <p:cNvSpPr>
              <a:spLocks noChangeArrowheads="1"/>
            </p:cNvSpPr>
            <p:nvPr/>
          </p:nvSpPr>
          <p:spPr bwMode="auto">
            <a:xfrm>
              <a:off x="5032" y="3276"/>
              <a:ext cx="20" cy="7"/>
            </a:xfrm>
            <a:prstGeom prst="rect">
              <a:avLst/>
            </a:prstGeom>
            <a:solidFill>
              <a:srgbClr val="FAC77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14" name="Rectangle 478"/>
            <p:cNvSpPr>
              <a:spLocks noChangeArrowheads="1"/>
            </p:cNvSpPr>
            <p:nvPr/>
          </p:nvSpPr>
          <p:spPr bwMode="auto">
            <a:xfrm>
              <a:off x="5032" y="3276"/>
              <a:ext cx="22" cy="7"/>
            </a:xfrm>
            <a:prstGeom prst="rect">
              <a:avLst/>
            </a:prstGeom>
            <a:solidFill>
              <a:srgbClr val="FFC080"/>
            </a:solidFill>
            <a:ln w="0">
              <a:solidFill>
                <a:srgbClr val="FFA04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15" name="Rectangle 479"/>
            <p:cNvSpPr>
              <a:spLocks noChangeArrowheads="1"/>
            </p:cNvSpPr>
            <p:nvPr/>
          </p:nvSpPr>
          <p:spPr bwMode="auto">
            <a:xfrm>
              <a:off x="5056" y="3276"/>
              <a:ext cx="20" cy="7"/>
            </a:xfrm>
            <a:prstGeom prst="rect">
              <a:avLst/>
            </a:prstGeom>
            <a:solidFill>
              <a:srgbClr val="FAC77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16" name="Rectangle 480"/>
            <p:cNvSpPr>
              <a:spLocks noChangeArrowheads="1"/>
            </p:cNvSpPr>
            <p:nvPr/>
          </p:nvSpPr>
          <p:spPr bwMode="auto">
            <a:xfrm>
              <a:off x="5056" y="3276"/>
              <a:ext cx="20" cy="7"/>
            </a:xfrm>
            <a:prstGeom prst="rect">
              <a:avLst/>
            </a:prstGeom>
            <a:solidFill>
              <a:srgbClr val="FFC080"/>
            </a:solidFill>
            <a:ln w="0">
              <a:solidFill>
                <a:srgbClr val="FFA04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17" name="Rectangle 481"/>
            <p:cNvSpPr>
              <a:spLocks noChangeArrowheads="1"/>
            </p:cNvSpPr>
            <p:nvPr/>
          </p:nvSpPr>
          <p:spPr bwMode="auto">
            <a:xfrm>
              <a:off x="5080" y="3276"/>
              <a:ext cx="20" cy="7"/>
            </a:xfrm>
            <a:prstGeom prst="rect">
              <a:avLst/>
            </a:prstGeom>
            <a:solidFill>
              <a:srgbClr val="FAC77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18" name="Rectangle 482"/>
            <p:cNvSpPr>
              <a:spLocks noChangeArrowheads="1"/>
            </p:cNvSpPr>
            <p:nvPr/>
          </p:nvSpPr>
          <p:spPr bwMode="auto">
            <a:xfrm>
              <a:off x="5080" y="3276"/>
              <a:ext cx="20" cy="7"/>
            </a:xfrm>
            <a:prstGeom prst="rect">
              <a:avLst/>
            </a:prstGeom>
            <a:solidFill>
              <a:srgbClr val="FFC080"/>
            </a:solidFill>
            <a:ln w="0">
              <a:solidFill>
                <a:srgbClr val="FFA04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19" name="Rectangle 483"/>
            <p:cNvSpPr>
              <a:spLocks noChangeArrowheads="1"/>
            </p:cNvSpPr>
            <p:nvPr/>
          </p:nvSpPr>
          <p:spPr bwMode="auto">
            <a:xfrm>
              <a:off x="5009" y="3285"/>
              <a:ext cx="20" cy="7"/>
            </a:xfrm>
            <a:prstGeom prst="rect">
              <a:avLst/>
            </a:prstGeom>
            <a:solidFill>
              <a:srgbClr val="FAC77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20" name="Rectangle 484"/>
            <p:cNvSpPr>
              <a:spLocks noChangeArrowheads="1"/>
            </p:cNvSpPr>
            <p:nvPr/>
          </p:nvSpPr>
          <p:spPr bwMode="auto">
            <a:xfrm>
              <a:off x="5009" y="3285"/>
              <a:ext cx="20" cy="7"/>
            </a:xfrm>
            <a:prstGeom prst="rect">
              <a:avLst/>
            </a:prstGeom>
            <a:solidFill>
              <a:srgbClr val="FFC080"/>
            </a:solidFill>
            <a:ln w="0">
              <a:solidFill>
                <a:srgbClr val="FFA04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21" name="Rectangle 485"/>
            <p:cNvSpPr>
              <a:spLocks noChangeArrowheads="1"/>
            </p:cNvSpPr>
            <p:nvPr/>
          </p:nvSpPr>
          <p:spPr bwMode="auto">
            <a:xfrm>
              <a:off x="5032" y="3285"/>
              <a:ext cx="20" cy="7"/>
            </a:xfrm>
            <a:prstGeom prst="rect">
              <a:avLst/>
            </a:prstGeom>
            <a:solidFill>
              <a:srgbClr val="FAC77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22" name="Rectangle 486"/>
            <p:cNvSpPr>
              <a:spLocks noChangeArrowheads="1"/>
            </p:cNvSpPr>
            <p:nvPr/>
          </p:nvSpPr>
          <p:spPr bwMode="auto">
            <a:xfrm>
              <a:off x="5032" y="3285"/>
              <a:ext cx="20" cy="7"/>
            </a:xfrm>
            <a:prstGeom prst="rect">
              <a:avLst/>
            </a:prstGeom>
            <a:solidFill>
              <a:srgbClr val="FFC080"/>
            </a:solidFill>
            <a:ln w="0">
              <a:solidFill>
                <a:srgbClr val="FFA04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23" name="Rectangle 487"/>
            <p:cNvSpPr>
              <a:spLocks noChangeArrowheads="1"/>
            </p:cNvSpPr>
            <p:nvPr/>
          </p:nvSpPr>
          <p:spPr bwMode="auto">
            <a:xfrm>
              <a:off x="5056" y="3285"/>
              <a:ext cx="20" cy="7"/>
            </a:xfrm>
            <a:prstGeom prst="rect">
              <a:avLst/>
            </a:prstGeom>
            <a:solidFill>
              <a:srgbClr val="FAC77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24" name="Rectangle 488"/>
            <p:cNvSpPr>
              <a:spLocks noChangeArrowheads="1"/>
            </p:cNvSpPr>
            <p:nvPr/>
          </p:nvSpPr>
          <p:spPr bwMode="auto">
            <a:xfrm>
              <a:off x="5056" y="3285"/>
              <a:ext cx="20" cy="7"/>
            </a:xfrm>
            <a:prstGeom prst="rect">
              <a:avLst/>
            </a:prstGeom>
            <a:solidFill>
              <a:srgbClr val="FFC080"/>
            </a:solidFill>
            <a:ln w="0">
              <a:solidFill>
                <a:srgbClr val="FFA04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25" name="Rectangle 489"/>
            <p:cNvSpPr>
              <a:spLocks noChangeArrowheads="1"/>
            </p:cNvSpPr>
            <p:nvPr/>
          </p:nvSpPr>
          <p:spPr bwMode="auto">
            <a:xfrm>
              <a:off x="5080" y="3285"/>
              <a:ext cx="20" cy="7"/>
            </a:xfrm>
            <a:prstGeom prst="rect">
              <a:avLst/>
            </a:prstGeom>
            <a:solidFill>
              <a:srgbClr val="FAC77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26" name="Rectangle 490"/>
            <p:cNvSpPr>
              <a:spLocks noChangeArrowheads="1"/>
            </p:cNvSpPr>
            <p:nvPr/>
          </p:nvSpPr>
          <p:spPr bwMode="auto">
            <a:xfrm>
              <a:off x="5080" y="3285"/>
              <a:ext cx="20" cy="7"/>
            </a:xfrm>
            <a:prstGeom prst="rect">
              <a:avLst/>
            </a:prstGeom>
            <a:solidFill>
              <a:srgbClr val="FFC080"/>
            </a:solidFill>
            <a:ln w="0">
              <a:solidFill>
                <a:srgbClr val="FFA04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27" name="Rectangle 491"/>
            <p:cNvSpPr>
              <a:spLocks noChangeArrowheads="1"/>
            </p:cNvSpPr>
            <p:nvPr/>
          </p:nvSpPr>
          <p:spPr bwMode="auto">
            <a:xfrm>
              <a:off x="4987" y="3254"/>
              <a:ext cx="140" cy="8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28" name="Rectangle 492"/>
            <p:cNvSpPr>
              <a:spLocks noChangeArrowheads="1"/>
            </p:cNvSpPr>
            <p:nvPr/>
          </p:nvSpPr>
          <p:spPr bwMode="auto">
            <a:xfrm>
              <a:off x="4787" y="3249"/>
              <a:ext cx="200" cy="56"/>
            </a:xfrm>
            <a:prstGeom prst="rect">
              <a:avLst/>
            </a:prstGeom>
            <a:solidFill>
              <a:srgbClr val="A0A0A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29" name="Rectangle 493"/>
            <p:cNvSpPr>
              <a:spLocks noChangeArrowheads="1"/>
            </p:cNvSpPr>
            <p:nvPr/>
          </p:nvSpPr>
          <p:spPr bwMode="auto">
            <a:xfrm>
              <a:off x="4837" y="3249"/>
              <a:ext cx="150" cy="56"/>
            </a:xfrm>
            <a:prstGeom prst="rect">
              <a:avLst/>
            </a:prstGeom>
            <a:solidFill>
              <a:srgbClr val="FFA04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30" name="Rectangle 494"/>
            <p:cNvSpPr>
              <a:spLocks noChangeArrowheads="1"/>
            </p:cNvSpPr>
            <p:nvPr/>
          </p:nvSpPr>
          <p:spPr bwMode="auto">
            <a:xfrm>
              <a:off x="4841" y="3249"/>
              <a:ext cx="1" cy="56"/>
            </a:xfrm>
            <a:prstGeom prst="rect">
              <a:avLst/>
            </a:prstGeom>
            <a:solidFill>
              <a:srgbClr val="A46E0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31" name="Rectangle 495"/>
            <p:cNvSpPr>
              <a:spLocks noChangeArrowheads="1"/>
            </p:cNvSpPr>
            <p:nvPr/>
          </p:nvSpPr>
          <p:spPr bwMode="auto">
            <a:xfrm>
              <a:off x="4850" y="3249"/>
              <a:ext cx="1" cy="56"/>
            </a:xfrm>
            <a:prstGeom prst="rect">
              <a:avLst/>
            </a:prstGeom>
            <a:solidFill>
              <a:srgbClr val="FF8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32" name="Rectangle 496"/>
            <p:cNvSpPr>
              <a:spLocks noChangeArrowheads="1"/>
            </p:cNvSpPr>
            <p:nvPr/>
          </p:nvSpPr>
          <p:spPr bwMode="auto">
            <a:xfrm>
              <a:off x="4860" y="3249"/>
              <a:ext cx="1" cy="56"/>
            </a:xfrm>
            <a:prstGeom prst="rect">
              <a:avLst/>
            </a:prstGeom>
            <a:solidFill>
              <a:srgbClr val="FF8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33" name="Rectangle 497"/>
            <p:cNvSpPr>
              <a:spLocks noChangeArrowheads="1"/>
            </p:cNvSpPr>
            <p:nvPr/>
          </p:nvSpPr>
          <p:spPr bwMode="auto">
            <a:xfrm>
              <a:off x="4869" y="3249"/>
              <a:ext cx="1" cy="56"/>
            </a:xfrm>
            <a:prstGeom prst="rect">
              <a:avLst/>
            </a:prstGeom>
            <a:solidFill>
              <a:srgbClr val="FF8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34" name="Rectangle 498"/>
            <p:cNvSpPr>
              <a:spLocks noChangeArrowheads="1"/>
            </p:cNvSpPr>
            <p:nvPr/>
          </p:nvSpPr>
          <p:spPr bwMode="auto">
            <a:xfrm>
              <a:off x="4878" y="3249"/>
              <a:ext cx="1" cy="56"/>
            </a:xfrm>
            <a:prstGeom prst="rect">
              <a:avLst/>
            </a:prstGeom>
            <a:solidFill>
              <a:srgbClr val="FF8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35" name="Rectangle 499"/>
            <p:cNvSpPr>
              <a:spLocks noChangeArrowheads="1"/>
            </p:cNvSpPr>
            <p:nvPr/>
          </p:nvSpPr>
          <p:spPr bwMode="auto">
            <a:xfrm>
              <a:off x="4888" y="3249"/>
              <a:ext cx="1" cy="56"/>
            </a:xfrm>
            <a:prstGeom prst="rect">
              <a:avLst/>
            </a:prstGeom>
            <a:solidFill>
              <a:srgbClr val="FF8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36" name="Rectangle 500"/>
            <p:cNvSpPr>
              <a:spLocks noChangeArrowheads="1"/>
            </p:cNvSpPr>
            <p:nvPr/>
          </p:nvSpPr>
          <p:spPr bwMode="auto">
            <a:xfrm>
              <a:off x="4897" y="3249"/>
              <a:ext cx="1" cy="56"/>
            </a:xfrm>
            <a:prstGeom prst="rect">
              <a:avLst/>
            </a:prstGeom>
            <a:solidFill>
              <a:srgbClr val="A46E0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37" name="Rectangle 501"/>
            <p:cNvSpPr>
              <a:spLocks noChangeArrowheads="1"/>
            </p:cNvSpPr>
            <p:nvPr/>
          </p:nvSpPr>
          <p:spPr bwMode="auto">
            <a:xfrm>
              <a:off x="4906" y="3249"/>
              <a:ext cx="1" cy="56"/>
            </a:xfrm>
            <a:prstGeom prst="rect">
              <a:avLst/>
            </a:prstGeom>
            <a:solidFill>
              <a:srgbClr val="FF8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38" name="Rectangle 502"/>
            <p:cNvSpPr>
              <a:spLocks noChangeArrowheads="1"/>
            </p:cNvSpPr>
            <p:nvPr/>
          </p:nvSpPr>
          <p:spPr bwMode="auto">
            <a:xfrm>
              <a:off x="4916" y="3249"/>
              <a:ext cx="1" cy="56"/>
            </a:xfrm>
            <a:prstGeom prst="rect">
              <a:avLst/>
            </a:prstGeom>
            <a:solidFill>
              <a:srgbClr val="FF8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39" name="Rectangle 503"/>
            <p:cNvSpPr>
              <a:spLocks noChangeArrowheads="1"/>
            </p:cNvSpPr>
            <p:nvPr/>
          </p:nvSpPr>
          <p:spPr bwMode="auto">
            <a:xfrm>
              <a:off x="4925" y="3249"/>
              <a:ext cx="1" cy="56"/>
            </a:xfrm>
            <a:prstGeom prst="rect">
              <a:avLst/>
            </a:prstGeom>
            <a:solidFill>
              <a:srgbClr val="FF8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40" name="Rectangle 504"/>
            <p:cNvSpPr>
              <a:spLocks noChangeArrowheads="1"/>
            </p:cNvSpPr>
            <p:nvPr/>
          </p:nvSpPr>
          <p:spPr bwMode="auto">
            <a:xfrm>
              <a:off x="4934" y="3249"/>
              <a:ext cx="1" cy="56"/>
            </a:xfrm>
            <a:prstGeom prst="rect">
              <a:avLst/>
            </a:prstGeom>
            <a:solidFill>
              <a:srgbClr val="FF8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41" name="Rectangle 505"/>
            <p:cNvSpPr>
              <a:spLocks noChangeArrowheads="1"/>
            </p:cNvSpPr>
            <p:nvPr/>
          </p:nvSpPr>
          <p:spPr bwMode="auto">
            <a:xfrm>
              <a:off x="4944" y="3249"/>
              <a:ext cx="1" cy="56"/>
            </a:xfrm>
            <a:prstGeom prst="rect">
              <a:avLst/>
            </a:prstGeom>
            <a:solidFill>
              <a:srgbClr val="FF8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42" name="Rectangle 506"/>
            <p:cNvSpPr>
              <a:spLocks noChangeArrowheads="1"/>
            </p:cNvSpPr>
            <p:nvPr/>
          </p:nvSpPr>
          <p:spPr bwMode="auto">
            <a:xfrm>
              <a:off x="4953" y="3249"/>
              <a:ext cx="1" cy="56"/>
            </a:xfrm>
            <a:prstGeom prst="rect">
              <a:avLst/>
            </a:prstGeom>
            <a:solidFill>
              <a:srgbClr val="FF8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43" name="Rectangle 507"/>
            <p:cNvSpPr>
              <a:spLocks noChangeArrowheads="1"/>
            </p:cNvSpPr>
            <p:nvPr/>
          </p:nvSpPr>
          <p:spPr bwMode="auto">
            <a:xfrm>
              <a:off x="4962" y="3249"/>
              <a:ext cx="1" cy="56"/>
            </a:xfrm>
            <a:prstGeom prst="rect">
              <a:avLst/>
            </a:prstGeom>
            <a:solidFill>
              <a:srgbClr val="FF8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44" name="Rectangle 508"/>
            <p:cNvSpPr>
              <a:spLocks noChangeArrowheads="1"/>
            </p:cNvSpPr>
            <p:nvPr/>
          </p:nvSpPr>
          <p:spPr bwMode="auto">
            <a:xfrm>
              <a:off x="4972" y="3249"/>
              <a:ext cx="1" cy="56"/>
            </a:xfrm>
            <a:prstGeom prst="rect">
              <a:avLst/>
            </a:prstGeom>
            <a:solidFill>
              <a:srgbClr val="FF8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45" name="Rectangle 509"/>
            <p:cNvSpPr>
              <a:spLocks noChangeArrowheads="1"/>
            </p:cNvSpPr>
            <p:nvPr/>
          </p:nvSpPr>
          <p:spPr bwMode="auto">
            <a:xfrm>
              <a:off x="4846" y="3255"/>
              <a:ext cx="48" cy="20"/>
            </a:xfrm>
            <a:prstGeom prst="rect">
              <a:avLst/>
            </a:prstGeom>
            <a:solidFill>
              <a:srgbClr val="6A6371"/>
            </a:solidFill>
            <a:ln w="0">
              <a:solidFill>
                <a:srgbClr val="60606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46" name="Rectangle 510"/>
            <p:cNvSpPr>
              <a:spLocks noChangeArrowheads="1"/>
            </p:cNvSpPr>
            <p:nvPr/>
          </p:nvSpPr>
          <p:spPr bwMode="auto">
            <a:xfrm>
              <a:off x="4848" y="3257"/>
              <a:ext cx="44" cy="1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47" name="Rectangle 511"/>
            <p:cNvSpPr>
              <a:spLocks noChangeArrowheads="1"/>
            </p:cNvSpPr>
            <p:nvPr/>
          </p:nvSpPr>
          <p:spPr bwMode="auto">
            <a:xfrm>
              <a:off x="4862" y="3257"/>
              <a:ext cx="1" cy="16"/>
            </a:xfrm>
            <a:prstGeom prst="rect">
              <a:avLst/>
            </a:prstGeom>
            <a:solidFill>
              <a:srgbClr val="A0A0A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48" name="Rectangle 512"/>
            <p:cNvSpPr>
              <a:spLocks noChangeArrowheads="1"/>
            </p:cNvSpPr>
            <p:nvPr/>
          </p:nvSpPr>
          <p:spPr bwMode="auto">
            <a:xfrm>
              <a:off x="4877" y="3257"/>
              <a:ext cx="1" cy="16"/>
            </a:xfrm>
            <a:prstGeom prst="rect">
              <a:avLst/>
            </a:prstGeom>
            <a:solidFill>
              <a:srgbClr val="A0A0A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49" name="Rectangle 513"/>
            <p:cNvSpPr>
              <a:spLocks noChangeArrowheads="1"/>
            </p:cNvSpPr>
            <p:nvPr/>
          </p:nvSpPr>
          <p:spPr bwMode="auto">
            <a:xfrm>
              <a:off x="4840" y="3249"/>
              <a:ext cx="5" cy="56"/>
            </a:xfrm>
            <a:prstGeom prst="rect">
              <a:avLst/>
            </a:prstGeom>
            <a:solidFill>
              <a:srgbClr val="FFC08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50" name="Rectangle 514"/>
            <p:cNvSpPr>
              <a:spLocks noChangeArrowheads="1"/>
            </p:cNvSpPr>
            <p:nvPr/>
          </p:nvSpPr>
          <p:spPr bwMode="auto">
            <a:xfrm>
              <a:off x="4896" y="3249"/>
              <a:ext cx="4" cy="56"/>
            </a:xfrm>
            <a:prstGeom prst="rect">
              <a:avLst/>
            </a:prstGeom>
            <a:solidFill>
              <a:srgbClr val="FFC08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51" name="Freeform 515"/>
            <p:cNvSpPr>
              <a:spLocks/>
            </p:cNvSpPr>
            <p:nvPr/>
          </p:nvSpPr>
          <p:spPr bwMode="auto">
            <a:xfrm>
              <a:off x="4889" y="3254"/>
              <a:ext cx="18" cy="10"/>
            </a:xfrm>
            <a:custGeom>
              <a:avLst/>
              <a:gdLst>
                <a:gd name="T0" fmla="*/ 0 w 141"/>
                <a:gd name="T1" fmla="*/ 0 h 75"/>
                <a:gd name="T2" fmla="*/ 51 w 141"/>
                <a:gd name="T3" fmla="*/ 75 h 75"/>
                <a:gd name="T4" fmla="*/ 89 w 141"/>
                <a:gd name="T5" fmla="*/ 75 h 75"/>
                <a:gd name="T6" fmla="*/ 141 w 141"/>
                <a:gd name="T7" fmla="*/ 0 h 75"/>
                <a:gd name="T8" fmla="*/ 0 w 141"/>
                <a:gd name="T9" fmla="*/ 0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1"/>
                <a:gd name="T16" fmla="*/ 0 h 75"/>
                <a:gd name="T17" fmla="*/ 141 w 141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1" h="75">
                  <a:moveTo>
                    <a:pt x="0" y="0"/>
                  </a:moveTo>
                  <a:lnTo>
                    <a:pt x="51" y="75"/>
                  </a:lnTo>
                  <a:lnTo>
                    <a:pt x="89" y="75"/>
                  </a:lnTo>
                  <a:lnTo>
                    <a:pt x="1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6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52" name="Freeform 516"/>
            <p:cNvSpPr>
              <a:spLocks/>
            </p:cNvSpPr>
            <p:nvPr/>
          </p:nvSpPr>
          <p:spPr bwMode="auto">
            <a:xfrm>
              <a:off x="4834" y="3254"/>
              <a:ext cx="18" cy="10"/>
            </a:xfrm>
            <a:custGeom>
              <a:avLst/>
              <a:gdLst>
                <a:gd name="T0" fmla="*/ 0 w 141"/>
                <a:gd name="T1" fmla="*/ 0 h 75"/>
                <a:gd name="T2" fmla="*/ 52 w 141"/>
                <a:gd name="T3" fmla="*/ 75 h 75"/>
                <a:gd name="T4" fmla="*/ 89 w 141"/>
                <a:gd name="T5" fmla="*/ 75 h 75"/>
                <a:gd name="T6" fmla="*/ 141 w 141"/>
                <a:gd name="T7" fmla="*/ 0 h 75"/>
                <a:gd name="T8" fmla="*/ 0 w 141"/>
                <a:gd name="T9" fmla="*/ 0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1"/>
                <a:gd name="T16" fmla="*/ 0 h 75"/>
                <a:gd name="T17" fmla="*/ 141 w 141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1" h="75">
                  <a:moveTo>
                    <a:pt x="0" y="0"/>
                  </a:moveTo>
                  <a:lnTo>
                    <a:pt x="52" y="75"/>
                  </a:lnTo>
                  <a:lnTo>
                    <a:pt x="89" y="75"/>
                  </a:lnTo>
                  <a:lnTo>
                    <a:pt x="1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5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53" name="Rectangle 517"/>
            <p:cNvSpPr>
              <a:spLocks noChangeArrowheads="1"/>
            </p:cNvSpPr>
            <p:nvPr/>
          </p:nvSpPr>
          <p:spPr bwMode="auto">
            <a:xfrm>
              <a:off x="4652" y="3249"/>
              <a:ext cx="135" cy="56"/>
            </a:xfrm>
            <a:prstGeom prst="rect">
              <a:avLst/>
            </a:prstGeom>
            <a:solidFill>
              <a:srgbClr val="FFA04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54" name="Rectangle 518"/>
            <p:cNvSpPr>
              <a:spLocks noChangeArrowheads="1"/>
            </p:cNvSpPr>
            <p:nvPr/>
          </p:nvSpPr>
          <p:spPr bwMode="auto">
            <a:xfrm>
              <a:off x="4652" y="3263"/>
              <a:ext cx="135" cy="1"/>
            </a:xfrm>
            <a:prstGeom prst="rect">
              <a:avLst/>
            </a:prstGeom>
            <a:solidFill>
              <a:srgbClr val="FF8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55" name="Rectangle 519"/>
            <p:cNvSpPr>
              <a:spLocks noChangeArrowheads="1"/>
            </p:cNvSpPr>
            <p:nvPr/>
          </p:nvSpPr>
          <p:spPr bwMode="auto">
            <a:xfrm>
              <a:off x="4652" y="3270"/>
              <a:ext cx="135" cy="1"/>
            </a:xfrm>
            <a:prstGeom prst="rect">
              <a:avLst/>
            </a:prstGeom>
            <a:solidFill>
              <a:srgbClr val="FF8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56" name="Rectangle 520"/>
            <p:cNvSpPr>
              <a:spLocks noChangeArrowheads="1"/>
            </p:cNvSpPr>
            <p:nvPr/>
          </p:nvSpPr>
          <p:spPr bwMode="auto">
            <a:xfrm>
              <a:off x="4652" y="3277"/>
              <a:ext cx="135" cy="2"/>
            </a:xfrm>
            <a:prstGeom prst="rect">
              <a:avLst/>
            </a:prstGeom>
            <a:solidFill>
              <a:srgbClr val="FF8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57" name="Rectangle 521"/>
            <p:cNvSpPr>
              <a:spLocks noChangeArrowheads="1"/>
            </p:cNvSpPr>
            <p:nvPr/>
          </p:nvSpPr>
          <p:spPr bwMode="auto">
            <a:xfrm>
              <a:off x="4652" y="3285"/>
              <a:ext cx="135" cy="1"/>
            </a:xfrm>
            <a:prstGeom prst="rect">
              <a:avLst/>
            </a:prstGeom>
            <a:solidFill>
              <a:srgbClr val="FF8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58" name="Rectangle 522"/>
            <p:cNvSpPr>
              <a:spLocks noChangeArrowheads="1"/>
            </p:cNvSpPr>
            <p:nvPr/>
          </p:nvSpPr>
          <p:spPr bwMode="auto">
            <a:xfrm>
              <a:off x="4652" y="3292"/>
              <a:ext cx="135" cy="1"/>
            </a:xfrm>
            <a:prstGeom prst="rect">
              <a:avLst/>
            </a:prstGeom>
            <a:solidFill>
              <a:srgbClr val="FF8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59" name="Rectangle 523"/>
            <p:cNvSpPr>
              <a:spLocks noChangeArrowheads="1"/>
            </p:cNvSpPr>
            <p:nvPr/>
          </p:nvSpPr>
          <p:spPr bwMode="auto">
            <a:xfrm>
              <a:off x="4652" y="3299"/>
              <a:ext cx="135" cy="1"/>
            </a:xfrm>
            <a:prstGeom prst="rect">
              <a:avLst/>
            </a:prstGeom>
            <a:solidFill>
              <a:srgbClr val="FF8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60" name="Rectangle 524"/>
            <p:cNvSpPr>
              <a:spLocks noChangeArrowheads="1"/>
            </p:cNvSpPr>
            <p:nvPr/>
          </p:nvSpPr>
          <p:spPr bwMode="auto">
            <a:xfrm>
              <a:off x="4652" y="3249"/>
              <a:ext cx="6" cy="56"/>
            </a:xfrm>
            <a:prstGeom prst="rect">
              <a:avLst/>
            </a:prstGeom>
            <a:solidFill>
              <a:srgbClr val="FAC77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61" name="Rectangle 525"/>
            <p:cNvSpPr>
              <a:spLocks noChangeArrowheads="1"/>
            </p:cNvSpPr>
            <p:nvPr/>
          </p:nvSpPr>
          <p:spPr bwMode="auto">
            <a:xfrm>
              <a:off x="4907" y="3256"/>
              <a:ext cx="66" cy="3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62" name="Rectangle 526"/>
            <p:cNvSpPr>
              <a:spLocks noChangeArrowheads="1"/>
            </p:cNvSpPr>
            <p:nvPr/>
          </p:nvSpPr>
          <p:spPr bwMode="auto">
            <a:xfrm>
              <a:off x="4910" y="3259"/>
              <a:ext cx="59" cy="27"/>
            </a:xfrm>
            <a:prstGeom prst="rect">
              <a:avLst/>
            </a:prstGeom>
            <a:solidFill>
              <a:srgbClr val="20202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63" name="Rectangle 527"/>
            <p:cNvSpPr>
              <a:spLocks noChangeArrowheads="1"/>
            </p:cNvSpPr>
            <p:nvPr/>
          </p:nvSpPr>
          <p:spPr bwMode="auto">
            <a:xfrm>
              <a:off x="4928" y="3259"/>
              <a:ext cx="2" cy="27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64" name="Rectangle 528"/>
            <p:cNvSpPr>
              <a:spLocks noChangeArrowheads="1"/>
            </p:cNvSpPr>
            <p:nvPr/>
          </p:nvSpPr>
          <p:spPr bwMode="auto">
            <a:xfrm>
              <a:off x="4949" y="3259"/>
              <a:ext cx="2" cy="27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65" name="Rectangle 529"/>
            <p:cNvSpPr>
              <a:spLocks noChangeArrowheads="1"/>
            </p:cNvSpPr>
            <p:nvPr/>
          </p:nvSpPr>
          <p:spPr bwMode="auto">
            <a:xfrm>
              <a:off x="4979" y="3249"/>
              <a:ext cx="5" cy="56"/>
            </a:xfrm>
            <a:prstGeom prst="rect">
              <a:avLst/>
            </a:prstGeom>
            <a:solidFill>
              <a:srgbClr val="FFC08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66" name="Freeform 530"/>
            <p:cNvSpPr>
              <a:spLocks/>
            </p:cNvSpPr>
            <p:nvPr/>
          </p:nvSpPr>
          <p:spPr bwMode="auto">
            <a:xfrm>
              <a:off x="4973" y="3254"/>
              <a:ext cx="17" cy="10"/>
            </a:xfrm>
            <a:custGeom>
              <a:avLst/>
              <a:gdLst>
                <a:gd name="T0" fmla="*/ 0 w 141"/>
                <a:gd name="T1" fmla="*/ 0 h 75"/>
                <a:gd name="T2" fmla="*/ 52 w 141"/>
                <a:gd name="T3" fmla="*/ 75 h 75"/>
                <a:gd name="T4" fmla="*/ 89 w 141"/>
                <a:gd name="T5" fmla="*/ 75 h 75"/>
                <a:gd name="T6" fmla="*/ 141 w 141"/>
                <a:gd name="T7" fmla="*/ 0 h 75"/>
                <a:gd name="T8" fmla="*/ 0 w 141"/>
                <a:gd name="T9" fmla="*/ 0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1"/>
                <a:gd name="T16" fmla="*/ 0 h 75"/>
                <a:gd name="T17" fmla="*/ 141 w 141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1" h="75">
                  <a:moveTo>
                    <a:pt x="0" y="0"/>
                  </a:moveTo>
                  <a:lnTo>
                    <a:pt x="52" y="75"/>
                  </a:lnTo>
                  <a:lnTo>
                    <a:pt x="89" y="75"/>
                  </a:lnTo>
                  <a:lnTo>
                    <a:pt x="1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6000"/>
            </a:solidFill>
            <a:ln w="0">
              <a:solidFill>
                <a:srgbClr val="C06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67" name="Rectangle 531"/>
            <p:cNvSpPr>
              <a:spLocks noChangeArrowheads="1"/>
            </p:cNvSpPr>
            <p:nvPr/>
          </p:nvSpPr>
          <p:spPr bwMode="auto">
            <a:xfrm>
              <a:off x="4667" y="3262"/>
              <a:ext cx="43" cy="23"/>
            </a:xfrm>
            <a:prstGeom prst="rect">
              <a:avLst/>
            </a:prstGeom>
            <a:solidFill>
              <a:srgbClr val="60606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68" name="Rectangle 532"/>
            <p:cNvSpPr>
              <a:spLocks noChangeArrowheads="1"/>
            </p:cNvSpPr>
            <p:nvPr/>
          </p:nvSpPr>
          <p:spPr bwMode="auto">
            <a:xfrm>
              <a:off x="4669" y="3264"/>
              <a:ext cx="39" cy="19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69" name="Rectangle 533"/>
            <p:cNvSpPr>
              <a:spLocks noChangeArrowheads="1"/>
            </p:cNvSpPr>
            <p:nvPr/>
          </p:nvSpPr>
          <p:spPr bwMode="auto">
            <a:xfrm>
              <a:off x="4681" y="3264"/>
              <a:ext cx="2" cy="19"/>
            </a:xfrm>
            <a:prstGeom prst="rect">
              <a:avLst/>
            </a:prstGeom>
            <a:solidFill>
              <a:srgbClr val="A0A0A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70" name="Rectangle 534"/>
            <p:cNvSpPr>
              <a:spLocks noChangeArrowheads="1"/>
            </p:cNvSpPr>
            <p:nvPr/>
          </p:nvSpPr>
          <p:spPr bwMode="auto">
            <a:xfrm>
              <a:off x="4694" y="3264"/>
              <a:ext cx="2" cy="19"/>
            </a:xfrm>
            <a:prstGeom prst="rect">
              <a:avLst/>
            </a:prstGeom>
            <a:solidFill>
              <a:srgbClr val="A0A0A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71" name="Rectangle 535"/>
            <p:cNvSpPr>
              <a:spLocks noChangeArrowheads="1"/>
            </p:cNvSpPr>
            <p:nvPr/>
          </p:nvSpPr>
          <p:spPr bwMode="auto">
            <a:xfrm>
              <a:off x="4729" y="3262"/>
              <a:ext cx="43" cy="23"/>
            </a:xfrm>
            <a:prstGeom prst="rect">
              <a:avLst/>
            </a:prstGeom>
            <a:solidFill>
              <a:srgbClr val="60606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72" name="Rectangle 536"/>
            <p:cNvSpPr>
              <a:spLocks noChangeArrowheads="1"/>
            </p:cNvSpPr>
            <p:nvPr/>
          </p:nvSpPr>
          <p:spPr bwMode="auto">
            <a:xfrm>
              <a:off x="4732" y="3264"/>
              <a:ext cx="38" cy="19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73" name="Rectangle 537"/>
            <p:cNvSpPr>
              <a:spLocks noChangeArrowheads="1"/>
            </p:cNvSpPr>
            <p:nvPr/>
          </p:nvSpPr>
          <p:spPr bwMode="auto">
            <a:xfrm>
              <a:off x="4743" y="3264"/>
              <a:ext cx="2" cy="19"/>
            </a:xfrm>
            <a:prstGeom prst="rect">
              <a:avLst/>
            </a:prstGeom>
            <a:solidFill>
              <a:srgbClr val="A0A0A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74" name="Rectangle 538"/>
            <p:cNvSpPr>
              <a:spLocks noChangeArrowheads="1"/>
            </p:cNvSpPr>
            <p:nvPr/>
          </p:nvSpPr>
          <p:spPr bwMode="auto">
            <a:xfrm>
              <a:off x="4757" y="3264"/>
              <a:ext cx="1" cy="19"/>
            </a:xfrm>
            <a:prstGeom prst="rect">
              <a:avLst/>
            </a:prstGeom>
            <a:solidFill>
              <a:srgbClr val="A0A0A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75" name="Rectangle 539"/>
            <p:cNvSpPr>
              <a:spLocks noChangeArrowheads="1"/>
            </p:cNvSpPr>
            <p:nvPr/>
          </p:nvSpPr>
          <p:spPr bwMode="auto">
            <a:xfrm>
              <a:off x="4787" y="3261"/>
              <a:ext cx="50" cy="1"/>
            </a:xfrm>
            <a:prstGeom prst="rect">
              <a:avLst/>
            </a:prstGeom>
            <a:solidFill>
              <a:srgbClr val="60606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76" name="Rectangle 540"/>
            <p:cNvSpPr>
              <a:spLocks noChangeArrowheads="1"/>
            </p:cNvSpPr>
            <p:nvPr/>
          </p:nvSpPr>
          <p:spPr bwMode="auto">
            <a:xfrm>
              <a:off x="4787" y="3268"/>
              <a:ext cx="50" cy="1"/>
            </a:xfrm>
            <a:prstGeom prst="rect">
              <a:avLst/>
            </a:prstGeom>
            <a:solidFill>
              <a:srgbClr val="60606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77" name="Rectangle 541"/>
            <p:cNvSpPr>
              <a:spLocks noChangeArrowheads="1"/>
            </p:cNvSpPr>
            <p:nvPr/>
          </p:nvSpPr>
          <p:spPr bwMode="auto">
            <a:xfrm>
              <a:off x="4787" y="3275"/>
              <a:ext cx="50" cy="1"/>
            </a:xfrm>
            <a:prstGeom prst="rect">
              <a:avLst/>
            </a:prstGeom>
            <a:solidFill>
              <a:srgbClr val="60606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78" name="Rectangle 542"/>
            <p:cNvSpPr>
              <a:spLocks noChangeArrowheads="1"/>
            </p:cNvSpPr>
            <p:nvPr/>
          </p:nvSpPr>
          <p:spPr bwMode="auto">
            <a:xfrm>
              <a:off x="4787" y="3283"/>
              <a:ext cx="50" cy="1"/>
            </a:xfrm>
            <a:prstGeom prst="rect">
              <a:avLst/>
            </a:prstGeom>
            <a:solidFill>
              <a:srgbClr val="60606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79" name="Rectangle 543"/>
            <p:cNvSpPr>
              <a:spLocks noChangeArrowheads="1"/>
            </p:cNvSpPr>
            <p:nvPr/>
          </p:nvSpPr>
          <p:spPr bwMode="auto">
            <a:xfrm>
              <a:off x="4787" y="3290"/>
              <a:ext cx="50" cy="1"/>
            </a:xfrm>
            <a:prstGeom prst="rect">
              <a:avLst/>
            </a:prstGeom>
            <a:solidFill>
              <a:srgbClr val="60606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80" name="Rectangle 544"/>
            <p:cNvSpPr>
              <a:spLocks noChangeArrowheads="1"/>
            </p:cNvSpPr>
            <p:nvPr/>
          </p:nvSpPr>
          <p:spPr bwMode="auto">
            <a:xfrm>
              <a:off x="4787" y="3297"/>
              <a:ext cx="50" cy="1"/>
            </a:xfrm>
            <a:prstGeom prst="rect">
              <a:avLst/>
            </a:prstGeom>
            <a:solidFill>
              <a:srgbClr val="60606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81" name="Rectangle 545"/>
            <p:cNvSpPr>
              <a:spLocks noChangeArrowheads="1"/>
            </p:cNvSpPr>
            <p:nvPr/>
          </p:nvSpPr>
          <p:spPr bwMode="auto">
            <a:xfrm>
              <a:off x="4792" y="3249"/>
              <a:ext cx="42" cy="56"/>
            </a:xfrm>
            <a:prstGeom prst="rect">
              <a:avLst/>
            </a:prstGeom>
            <a:solidFill>
              <a:srgbClr val="804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82" name="Rectangle 546"/>
            <p:cNvSpPr>
              <a:spLocks noChangeArrowheads="1"/>
            </p:cNvSpPr>
            <p:nvPr/>
          </p:nvSpPr>
          <p:spPr bwMode="auto">
            <a:xfrm>
              <a:off x="4792" y="3249"/>
              <a:ext cx="42" cy="56"/>
            </a:xfrm>
            <a:prstGeom prst="rect">
              <a:avLst/>
            </a:prstGeom>
            <a:noFill/>
            <a:ln w="0">
              <a:solidFill>
                <a:srgbClr val="80808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83" name="Rectangle 547"/>
            <p:cNvSpPr>
              <a:spLocks noChangeArrowheads="1"/>
            </p:cNvSpPr>
            <p:nvPr/>
          </p:nvSpPr>
          <p:spPr bwMode="auto">
            <a:xfrm>
              <a:off x="4814" y="3255"/>
              <a:ext cx="17" cy="50"/>
            </a:xfrm>
            <a:prstGeom prst="rect">
              <a:avLst/>
            </a:prstGeom>
            <a:solidFill>
              <a:srgbClr val="A05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84" name="Rectangle 548"/>
            <p:cNvSpPr>
              <a:spLocks noChangeArrowheads="1"/>
            </p:cNvSpPr>
            <p:nvPr/>
          </p:nvSpPr>
          <p:spPr bwMode="auto">
            <a:xfrm>
              <a:off x="4816" y="3255"/>
              <a:ext cx="14" cy="18"/>
            </a:xfrm>
            <a:prstGeom prst="rect">
              <a:avLst/>
            </a:prstGeom>
            <a:solidFill>
              <a:srgbClr val="20202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85" name="Rectangle 549"/>
            <p:cNvSpPr>
              <a:spLocks noChangeArrowheads="1"/>
            </p:cNvSpPr>
            <p:nvPr/>
          </p:nvSpPr>
          <p:spPr bwMode="auto">
            <a:xfrm>
              <a:off x="4827" y="3255"/>
              <a:ext cx="1" cy="18"/>
            </a:xfrm>
            <a:prstGeom prst="rect">
              <a:avLst/>
            </a:prstGeom>
            <a:solidFill>
              <a:srgbClr val="A0A0A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86" name="Rectangle 550"/>
            <p:cNvSpPr>
              <a:spLocks noChangeArrowheads="1"/>
            </p:cNvSpPr>
            <p:nvPr/>
          </p:nvSpPr>
          <p:spPr bwMode="auto">
            <a:xfrm>
              <a:off x="4822" y="3255"/>
              <a:ext cx="1" cy="18"/>
            </a:xfrm>
            <a:prstGeom prst="rect">
              <a:avLst/>
            </a:prstGeom>
            <a:solidFill>
              <a:srgbClr val="A0A0A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87" name="Rectangle 551"/>
            <p:cNvSpPr>
              <a:spLocks noChangeArrowheads="1"/>
            </p:cNvSpPr>
            <p:nvPr/>
          </p:nvSpPr>
          <p:spPr bwMode="auto">
            <a:xfrm>
              <a:off x="4818" y="3255"/>
              <a:ext cx="1" cy="18"/>
            </a:xfrm>
            <a:prstGeom prst="rect">
              <a:avLst/>
            </a:prstGeom>
            <a:solidFill>
              <a:srgbClr val="A0A0A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88" name="Rectangle 552"/>
            <p:cNvSpPr>
              <a:spLocks noChangeArrowheads="1"/>
            </p:cNvSpPr>
            <p:nvPr/>
          </p:nvSpPr>
          <p:spPr bwMode="auto">
            <a:xfrm>
              <a:off x="4816" y="3258"/>
              <a:ext cx="14" cy="1"/>
            </a:xfrm>
            <a:prstGeom prst="rect">
              <a:avLst/>
            </a:prstGeom>
            <a:solidFill>
              <a:srgbClr val="A0A0A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89" name="Rectangle 553"/>
            <p:cNvSpPr>
              <a:spLocks noChangeArrowheads="1"/>
            </p:cNvSpPr>
            <p:nvPr/>
          </p:nvSpPr>
          <p:spPr bwMode="auto">
            <a:xfrm>
              <a:off x="4816" y="3264"/>
              <a:ext cx="14" cy="1"/>
            </a:xfrm>
            <a:prstGeom prst="rect">
              <a:avLst/>
            </a:prstGeom>
            <a:solidFill>
              <a:srgbClr val="A0A0A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90" name="Rectangle 554"/>
            <p:cNvSpPr>
              <a:spLocks noChangeArrowheads="1"/>
            </p:cNvSpPr>
            <p:nvPr/>
          </p:nvSpPr>
          <p:spPr bwMode="auto">
            <a:xfrm>
              <a:off x="4816" y="3269"/>
              <a:ext cx="14" cy="1"/>
            </a:xfrm>
            <a:prstGeom prst="rect">
              <a:avLst/>
            </a:prstGeom>
            <a:solidFill>
              <a:srgbClr val="A0A0A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91" name="Rectangle 555"/>
            <p:cNvSpPr>
              <a:spLocks noChangeArrowheads="1"/>
            </p:cNvSpPr>
            <p:nvPr/>
          </p:nvSpPr>
          <p:spPr bwMode="auto">
            <a:xfrm>
              <a:off x="4794" y="3255"/>
              <a:ext cx="18" cy="50"/>
            </a:xfrm>
            <a:prstGeom prst="rect">
              <a:avLst/>
            </a:prstGeom>
            <a:solidFill>
              <a:srgbClr val="A05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92" name="Rectangle 556"/>
            <p:cNvSpPr>
              <a:spLocks noChangeArrowheads="1"/>
            </p:cNvSpPr>
            <p:nvPr/>
          </p:nvSpPr>
          <p:spPr bwMode="auto">
            <a:xfrm>
              <a:off x="4796" y="3255"/>
              <a:ext cx="14" cy="18"/>
            </a:xfrm>
            <a:prstGeom prst="rect">
              <a:avLst/>
            </a:prstGeom>
            <a:solidFill>
              <a:srgbClr val="20202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93" name="Rectangle 557"/>
            <p:cNvSpPr>
              <a:spLocks noChangeArrowheads="1"/>
            </p:cNvSpPr>
            <p:nvPr/>
          </p:nvSpPr>
          <p:spPr bwMode="auto">
            <a:xfrm>
              <a:off x="4807" y="3255"/>
              <a:ext cx="1" cy="18"/>
            </a:xfrm>
            <a:prstGeom prst="rect">
              <a:avLst/>
            </a:prstGeom>
            <a:solidFill>
              <a:srgbClr val="A0A0A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94" name="Rectangle 558"/>
            <p:cNvSpPr>
              <a:spLocks noChangeArrowheads="1"/>
            </p:cNvSpPr>
            <p:nvPr/>
          </p:nvSpPr>
          <p:spPr bwMode="auto">
            <a:xfrm>
              <a:off x="4803" y="3255"/>
              <a:ext cx="1" cy="18"/>
            </a:xfrm>
            <a:prstGeom prst="rect">
              <a:avLst/>
            </a:prstGeom>
            <a:solidFill>
              <a:srgbClr val="A0A0A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95" name="Rectangle 559"/>
            <p:cNvSpPr>
              <a:spLocks noChangeArrowheads="1"/>
            </p:cNvSpPr>
            <p:nvPr/>
          </p:nvSpPr>
          <p:spPr bwMode="auto">
            <a:xfrm>
              <a:off x="4799" y="3255"/>
              <a:ext cx="1" cy="18"/>
            </a:xfrm>
            <a:prstGeom prst="rect">
              <a:avLst/>
            </a:prstGeom>
            <a:solidFill>
              <a:srgbClr val="A0A0A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96" name="Rectangle 560"/>
            <p:cNvSpPr>
              <a:spLocks noChangeArrowheads="1"/>
            </p:cNvSpPr>
            <p:nvPr/>
          </p:nvSpPr>
          <p:spPr bwMode="auto">
            <a:xfrm>
              <a:off x="4782" y="3249"/>
              <a:ext cx="5" cy="56"/>
            </a:xfrm>
            <a:prstGeom prst="rect">
              <a:avLst/>
            </a:prstGeom>
            <a:solidFill>
              <a:srgbClr val="FFC08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97" name="Rectangle 561"/>
            <p:cNvSpPr>
              <a:spLocks noChangeArrowheads="1"/>
            </p:cNvSpPr>
            <p:nvPr/>
          </p:nvSpPr>
          <p:spPr bwMode="auto">
            <a:xfrm>
              <a:off x="4816" y="3276"/>
              <a:ext cx="14" cy="27"/>
            </a:xfrm>
            <a:prstGeom prst="rect">
              <a:avLst/>
            </a:prstGeom>
            <a:noFill/>
            <a:ln w="0">
              <a:solidFill>
                <a:srgbClr val="60606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98" name="Rectangle 562"/>
            <p:cNvSpPr>
              <a:spLocks noChangeArrowheads="1"/>
            </p:cNvSpPr>
            <p:nvPr/>
          </p:nvSpPr>
          <p:spPr bwMode="auto">
            <a:xfrm>
              <a:off x="4796" y="3276"/>
              <a:ext cx="14" cy="27"/>
            </a:xfrm>
            <a:prstGeom prst="rect">
              <a:avLst/>
            </a:prstGeom>
            <a:noFill/>
            <a:ln w="0">
              <a:solidFill>
                <a:srgbClr val="60606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599" name="Rectangle 563"/>
            <p:cNvSpPr>
              <a:spLocks noChangeArrowheads="1"/>
            </p:cNvSpPr>
            <p:nvPr/>
          </p:nvSpPr>
          <p:spPr bwMode="auto">
            <a:xfrm>
              <a:off x="4796" y="3258"/>
              <a:ext cx="14" cy="1"/>
            </a:xfrm>
            <a:prstGeom prst="rect">
              <a:avLst/>
            </a:prstGeom>
            <a:solidFill>
              <a:srgbClr val="A0A0A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00" name="Rectangle 564"/>
            <p:cNvSpPr>
              <a:spLocks noChangeArrowheads="1"/>
            </p:cNvSpPr>
            <p:nvPr/>
          </p:nvSpPr>
          <p:spPr bwMode="auto">
            <a:xfrm>
              <a:off x="4796" y="3264"/>
              <a:ext cx="14" cy="1"/>
            </a:xfrm>
            <a:prstGeom prst="rect">
              <a:avLst/>
            </a:prstGeom>
            <a:solidFill>
              <a:srgbClr val="A0A0A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01" name="Rectangle 565"/>
            <p:cNvSpPr>
              <a:spLocks noChangeArrowheads="1"/>
            </p:cNvSpPr>
            <p:nvPr/>
          </p:nvSpPr>
          <p:spPr bwMode="auto">
            <a:xfrm>
              <a:off x="4796" y="3269"/>
              <a:ext cx="14" cy="1"/>
            </a:xfrm>
            <a:prstGeom prst="rect">
              <a:avLst/>
            </a:prstGeom>
            <a:solidFill>
              <a:srgbClr val="A0A0A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02" name="Freeform 566"/>
            <p:cNvSpPr>
              <a:spLocks/>
            </p:cNvSpPr>
            <p:nvPr/>
          </p:nvSpPr>
          <p:spPr bwMode="auto">
            <a:xfrm>
              <a:off x="4720" y="3212"/>
              <a:ext cx="267" cy="37"/>
            </a:xfrm>
            <a:custGeom>
              <a:avLst/>
              <a:gdLst>
                <a:gd name="T0" fmla="*/ 0 w 2137"/>
                <a:gd name="T1" fmla="*/ 0 h 293"/>
                <a:gd name="T2" fmla="*/ 2137 w 2137"/>
                <a:gd name="T3" fmla="*/ 0 h 293"/>
                <a:gd name="T4" fmla="*/ 2137 w 2137"/>
                <a:gd name="T5" fmla="*/ 293 h 293"/>
                <a:gd name="T6" fmla="*/ 540 w 2137"/>
                <a:gd name="T7" fmla="*/ 293 h 293"/>
                <a:gd name="T8" fmla="*/ 0 w 2137"/>
                <a:gd name="T9" fmla="*/ 0 h 2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37"/>
                <a:gd name="T16" fmla="*/ 0 h 293"/>
                <a:gd name="T17" fmla="*/ 2137 w 2137"/>
                <a:gd name="T18" fmla="*/ 293 h 2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37" h="293">
                  <a:moveTo>
                    <a:pt x="0" y="0"/>
                  </a:moveTo>
                  <a:lnTo>
                    <a:pt x="2137" y="0"/>
                  </a:lnTo>
                  <a:lnTo>
                    <a:pt x="2137" y="293"/>
                  </a:lnTo>
                  <a:lnTo>
                    <a:pt x="540" y="2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A0A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03" name="Freeform 567"/>
            <p:cNvSpPr>
              <a:spLocks/>
            </p:cNvSpPr>
            <p:nvPr/>
          </p:nvSpPr>
          <p:spPr bwMode="auto">
            <a:xfrm>
              <a:off x="4646" y="3212"/>
              <a:ext cx="148" cy="37"/>
            </a:xfrm>
            <a:custGeom>
              <a:avLst/>
              <a:gdLst>
                <a:gd name="T0" fmla="*/ 0 w 1185"/>
                <a:gd name="T1" fmla="*/ 293 h 293"/>
                <a:gd name="T2" fmla="*/ 593 w 1185"/>
                <a:gd name="T3" fmla="*/ 0 h 293"/>
                <a:gd name="T4" fmla="*/ 1185 w 1185"/>
                <a:gd name="T5" fmla="*/ 293 h 293"/>
                <a:gd name="T6" fmla="*/ 0 w 1185"/>
                <a:gd name="T7" fmla="*/ 293 h 29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85"/>
                <a:gd name="T13" fmla="*/ 0 h 293"/>
                <a:gd name="T14" fmla="*/ 1185 w 1185"/>
                <a:gd name="T15" fmla="*/ 293 h 29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85" h="293">
                  <a:moveTo>
                    <a:pt x="0" y="293"/>
                  </a:moveTo>
                  <a:lnTo>
                    <a:pt x="593" y="0"/>
                  </a:lnTo>
                  <a:lnTo>
                    <a:pt x="1185" y="293"/>
                  </a:lnTo>
                  <a:lnTo>
                    <a:pt x="0" y="293"/>
                  </a:lnTo>
                </a:path>
              </a:pathLst>
            </a:custGeom>
            <a:noFill/>
            <a:ln w="0">
              <a:solidFill>
                <a:srgbClr val="60606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04" name="Rectangle 568"/>
            <p:cNvSpPr>
              <a:spLocks noChangeArrowheads="1"/>
            </p:cNvSpPr>
            <p:nvPr/>
          </p:nvSpPr>
          <p:spPr bwMode="auto">
            <a:xfrm>
              <a:off x="4652" y="3249"/>
              <a:ext cx="135" cy="9"/>
            </a:xfrm>
            <a:prstGeom prst="rect">
              <a:avLst/>
            </a:prstGeom>
            <a:solidFill>
              <a:srgbClr val="60606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05" name="Rectangle 569"/>
            <p:cNvSpPr>
              <a:spLocks noChangeArrowheads="1"/>
            </p:cNvSpPr>
            <p:nvPr/>
          </p:nvSpPr>
          <p:spPr bwMode="auto">
            <a:xfrm>
              <a:off x="4787" y="3251"/>
              <a:ext cx="200" cy="7"/>
            </a:xfrm>
            <a:prstGeom prst="rect">
              <a:avLst/>
            </a:prstGeom>
            <a:solidFill>
              <a:srgbClr val="60606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06" name="Freeform 570"/>
            <p:cNvSpPr>
              <a:spLocks/>
            </p:cNvSpPr>
            <p:nvPr/>
          </p:nvSpPr>
          <p:spPr bwMode="auto">
            <a:xfrm>
              <a:off x="4646" y="3212"/>
              <a:ext cx="148" cy="37"/>
            </a:xfrm>
            <a:custGeom>
              <a:avLst/>
              <a:gdLst>
                <a:gd name="T0" fmla="*/ 0 w 1185"/>
                <a:gd name="T1" fmla="*/ 293 h 293"/>
                <a:gd name="T2" fmla="*/ 593 w 1185"/>
                <a:gd name="T3" fmla="*/ 0 h 293"/>
                <a:gd name="T4" fmla="*/ 1185 w 1185"/>
                <a:gd name="T5" fmla="*/ 293 h 293"/>
                <a:gd name="T6" fmla="*/ 0 w 1185"/>
                <a:gd name="T7" fmla="*/ 293 h 29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85"/>
                <a:gd name="T13" fmla="*/ 0 h 293"/>
                <a:gd name="T14" fmla="*/ 1185 w 1185"/>
                <a:gd name="T15" fmla="*/ 293 h 29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85" h="293">
                  <a:moveTo>
                    <a:pt x="0" y="293"/>
                  </a:moveTo>
                  <a:lnTo>
                    <a:pt x="593" y="0"/>
                  </a:lnTo>
                  <a:lnTo>
                    <a:pt x="1185" y="293"/>
                  </a:lnTo>
                  <a:lnTo>
                    <a:pt x="0" y="293"/>
                  </a:lnTo>
                  <a:close/>
                </a:path>
              </a:pathLst>
            </a:custGeom>
            <a:solidFill>
              <a:srgbClr val="FFC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07" name="Freeform 571"/>
            <p:cNvSpPr>
              <a:spLocks/>
            </p:cNvSpPr>
            <p:nvPr/>
          </p:nvSpPr>
          <p:spPr bwMode="auto">
            <a:xfrm>
              <a:off x="4658" y="3219"/>
              <a:ext cx="123" cy="30"/>
            </a:xfrm>
            <a:custGeom>
              <a:avLst/>
              <a:gdLst>
                <a:gd name="T0" fmla="*/ 0 w 981"/>
                <a:gd name="T1" fmla="*/ 243 h 243"/>
                <a:gd name="T2" fmla="*/ 491 w 981"/>
                <a:gd name="T3" fmla="*/ 0 h 243"/>
                <a:gd name="T4" fmla="*/ 981 w 981"/>
                <a:gd name="T5" fmla="*/ 243 h 243"/>
                <a:gd name="T6" fmla="*/ 0 w 981"/>
                <a:gd name="T7" fmla="*/ 243 h 2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81"/>
                <a:gd name="T13" fmla="*/ 0 h 243"/>
                <a:gd name="T14" fmla="*/ 981 w 981"/>
                <a:gd name="T15" fmla="*/ 243 h 2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81" h="243">
                  <a:moveTo>
                    <a:pt x="0" y="243"/>
                  </a:moveTo>
                  <a:lnTo>
                    <a:pt x="491" y="0"/>
                  </a:lnTo>
                  <a:lnTo>
                    <a:pt x="981" y="243"/>
                  </a:lnTo>
                  <a:lnTo>
                    <a:pt x="0" y="243"/>
                  </a:lnTo>
                </a:path>
              </a:pathLst>
            </a:custGeom>
            <a:noFill/>
            <a:ln w="0">
              <a:solidFill>
                <a:srgbClr val="A0A0A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08" name="Rectangle 572"/>
            <p:cNvSpPr>
              <a:spLocks noChangeArrowheads="1"/>
            </p:cNvSpPr>
            <p:nvPr/>
          </p:nvSpPr>
          <p:spPr bwMode="auto">
            <a:xfrm>
              <a:off x="4720" y="3249"/>
              <a:ext cx="267" cy="7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09" name="Rectangle 573"/>
            <p:cNvSpPr>
              <a:spLocks noChangeArrowheads="1"/>
            </p:cNvSpPr>
            <p:nvPr/>
          </p:nvSpPr>
          <p:spPr bwMode="auto">
            <a:xfrm>
              <a:off x="4648" y="3248"/>
              <a:ext cx="143" cy="8"/>
            </a:xfrm>
            <a:prstGeom prst="rect">
              <a:avLst/>
            </a:prstGeom>
            <a:solidFill>
              <a:srgbClr val="E0E0E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0" name="Freeform 574"/>
            <p:cNvSpPr>
              <a:spLocks/>
            </p:cNvSpPr>
            <p:nvPr/>
          </p:nvSpPr>
          <p:spPr bwMode="auto">
            <a:xfrm>
              <a:off x="4817" y="3288"/>
              <a:ext cx="24" cy="18"/>
            </a:xfrm>
            <a:custGeom>
              <a:avLst/>
              <a:gdLst>
                <a:gd name="T0" fmla="*/ 155 w 190"/>
                <a:gd name="T1" fmla="*/ 137 h 142"/>
                <a:gd name="T2" fmla="*/ 164 w 190"/>
                <a:gd name="T3" fmla="*/ 123 h 142"/>
                <a:gd name="T4" fmla="*/ 174 w 190"/>
                <a:gd name="T5" fmla="*/ 97 h 142"/>
                <a:gd name="T6" fmla="*/ 183 w 190"/>
                <a:gd name="T7" fmla="*/ 76 h 142"/>
                <a:gd name="T8" fmla="*/ 188 w 190"/>
                <a:gd name="T9" fmla="*/ 57 h 142"/>
                <a:gd name="T10" fmla="*/ 190 w 190"/>
                <a:gd name="T11" fmla="*/ 38 h 142"/>
                <a:gd name="T12" fmla="*/ 188 w 190"/>
                <a:gd name="T13" fmla="*/ 23 h 142"/>
                <a:gd name="T14" fmla="*/ 181 w 190"/>
                <a:gd name="T15" fmla="*/ 12 h 142"/>
                <a:gd name="T16" fmla="*/ 171 w 190"/>
                <a:gd name="T17" fmla="*/ 2 h 142"/>
                <a:gd name="T18" fmla="*/ 152 w 190"/>
                <a:gd name="T19" fmla="*/ 0 h 142"/>
                <a:gd name="T20" fmla="*/ 123 w 190"/>
                <a:gd name="T21" fmla="*/ 1 h 142"/>
                <a:gd name="T22" fmla="*/ 98 w 190"/>
                <a:gd name="T23" fmla="*/ 7 h 142"/>
                <a:gd name="T24" fmla="*/ 81 w 190"/>
                <a:gd name="T25" fmla="*/ 5 h 142"/>
                <a:gd name="T26" fmla="*/ 64 w 190"/>
                <a:gd name="T27" fmla="*/ 2 h 142"/>
                <a:gd name="T28" fmla="*/ 52 w 190"/>
                <a:gd name="T29" fmla="*/ 2 h 142"/>
                <a:gd name="T30" fmla="*/ 39 w 190"/>
                <a:gd name="T31" fmla="*/ 10 h 142"/>
                <a:gd name="T32" fmla="*/ 23 w 190"/>
                <a:gd name="T33" fmla="*/ 12 h 142"/>
                <a:gd name="T34" fmla="*/ 11 w 190"/>
                <a:gd name="T35" fmla="*/ 18 h 142"/>
                <a:gd name="T36" fmla="*/ 6 w 190"/>
                <a:gd name="T37" fmla="*/ 32 h 142"/>
                <a:gd name="T38" fmla="*/ 0 w 190"/>
                <a:gd name="T39" fmla="*/ 53 h 142"/>
                <a:gd name="T40" fmla="*/ 1 w 190"/>
                <a:gd name="T41" fmla="*/ 78 h 142"/>
                <a:gd name="T42" fmla="*/ 6 w 190"/>
                <a:gd name="T43" fmla="*/ 106 h 142"/>
                <a:gd name="T44" fmla="*/ 32 w 190"/>
                <a:gd name="T45" fmla="*/ 142 h 142"/>
                <a:gd name="T46" fmla="*/ 155 w 190"/>
                <a:gd name="T47" fmla="*/ 137 h 14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90"/>
                <a:gd name="T73" fmla="*/ 0 h 142"/>
                <a:gd name="T74" fmla="*/ 190 w 190"/>
                <a:gd name="T75" fmla="*/ 142 h 14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90" h="142">
                  <a:moveTo>
                    <a:pt x="155" y="137"/>
                  </a:moveTo>
                  <a:lnTo>
                    <a:pt x="164" y="123"/>
                  </a:lnTo>
                  <a:lnTo>
                    <a:pt x="174" y="97"/>
                  </a:lnTo>
                  <a:lnTo>
                    <a:pt x="183" y="76"/>
                  </a:lnTo>
                  <a:lnTo>
                    <a:pt x="188" y="57"/>
                  </a:lnTo>
                  <a:lnTo>
                    <a:pt x="190" y="38"/>
                  </a:lnTo>
                  <a:lnTo>
                    <a:pt x="188" y="23"/>
                  </a:lnTo>
                  <a:lnTo>
                    <a:pt x="181" y="12"/>
                  </a:lnTo>
                  <a:lnTo>
                    <a:pt x="171" y="2"/>
                  </a:lnTo>
                  <a:lnTo>
                    <a:pt x="152" y="0"/>
                  </a:lnTo>
                  <a:lnTo>
                    <a:pt x="123" y="1"/>
                  </a:lnTo>
                  <a:lnTo>
                    <a:pt x="98" y="7"/>
                  </a:lnTo>
                  <a:lnTo>
                    <a:pt x="81" y="5"/>
                  </a:lnTo>
                  <a:lnTo>
                    <a:pt x="64" y="2"/>
                  </a:lnTo>
                  <a:lnTo>
                    <a:pt x="52" y="2"/>
                  </a:lnTo>
                  <a:lnTo>
                    <a:pt x="39" y="10"/>
                  </a:lnTo>
                  <a:lnTo>
                    <a:pt x="23" y="12"/>
                  </a:lnTo>
                  <a:lnTo>
                    <a:pt x="11" y="18"/>
                  </a:lnTo>
                  <a:lnTo>
                    <a:pt x="6" y="32"/>
                  </a:lnTo>
                  <a:lnTo>
                    <a:pt x="0" y="53"/>
                  </a:lnTo>
                  <a:lnTo>
                    <a:pt x="1" y="78"/>
                  </a:lnTo>
                  <a:lnTo>
                    <a:pt x="6" y="106"/>
                  </a:lnTo>
                  <a:lnTo>
                    <a:pt x="32" y="142"/>
                  </a:lnTo>
                  <a:lnTo>
                    <a:pt x="155" y="137"/>
                  </a:lnTo>
                  <a:close/>
                </a:path>
              </a:pathLst>
            </a:custGeom>
            <a:solidFill>
              <a:srgbClr val="004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1" name="Freeform 575"/>
            <p:cNvSpPr>
              <a:spLocks/>
            </p:cNvSpPr>
            <p:nvPr/>
          </p:nvSpPr>
          <p:spPr bwMode="auto">
            <a:xfrm>
              <a:off x="4794" y="3288"/>
              <a:ext cx="25" cy="18"/>
            </a:xfrm>
            <a:custGeom>
              <a:avLst/>
              <a:gdLst>
                <a:gd name="T0" fmla="*/ 175 w 198"/>
                <a:gd name="T1" fmla="*/ 134 h 142"/>
                <a:gd name="T2" fmla="*/ 179 w 198"/>
                <a:gd name="T3" fmla="*/ 119 h 142"/>
                <a:gd name="T4" fmla="*/ 186 w 198"/>
                <a:gd name="T5" fmla="*/ 103 h 142"/>
                <a:gd name="T6" fmla="*/ 194 w 198"/>
                <a:gd name="T7" fmla="*/ 79 h 142"/>
                <a:gd name="T8" fmla="*/ 198 w 198"/>
                <a:gd name="T9" fmla="*/ 58 h 142"/>
                <a:gd name="T10" fmla="*/ 198 w 198"/>
                <a:gd name="T11" fmla="*/ 41 h 142"/>
                <a:gd name="T12" fmla="*/ 198 w 198"/>
                <a:gd name="T13" fmla="*/ 24 h 142"/>
                <a:gd name="T14" fmla="*/ 193 w 198"/>
                <a:gd name="T15" fmla="*/ 11 h 142"/>
                <a:gd name="T16" fmla="*/ 185 w 198"/>
                <a:gd name="T17" fmla="*/ 4 h 142"/>
                <a:gd name="T18" fmla="*/ 167 w 198"/>
                <a:gd name="T19" fmla="*/ 1 h 142"/>
                <a:gd name="T20" fmla="*/ 133 w 198"/>
                <a:gd name="T21" fmla="*/ 1 h 142"/>
                <a:gd name="T22" fmla="*/ 102 w 198"/>
                <a:gd name="T23" fmla="*/ 0 h 142"/>
                <a:gd name="T24" fmla="*/ 72 w 198"/>
                <a:gd name="T25" fmla="*/ 2 h 142"/>
                <a:gd name="T26" fmla="*/ 42 w 198"/>
                <a:gd name="T27" fmla="*/ 3 h 142"/>
                <a:gd name="T28" fmla="*/ 26 w 198"/>
                <a:gd name="T29" fmla="*/ 5 h 142"/>
                <a:gd name="T30" fmla="*/ 16 w 198"/>
                <a:gd name="T31" fmla="*/ 10 h 142"/>
                <a:gd name="T32" fmla="*/ 8 w 198"/>
                <a:gd name="T33" fmla="*/ 17 h 142"/>
                <a:gd name="T34" fmla="*/ 1 w 198"/>
                <a:gd name="T35" fmla="*/ 39 h 142"/>
                <a:gd name="T36" fmla="*/ 0 w 198"/>
                <a:gd name="T37" fmla="*/ 49 h 142"/>
                <a:gd name="T38" fmla="*/ 4 w 198"/>
                <a:gd name="T39" fmla="*/ 66 h 142"/>
                <a:gd name="T40" fmla="*/ 14 w 198"/>
                <a:gd name="T41" fmla="*/ 95 h 142"/>
                <a:gd name="T42" fmla="*/ 24 w 198"/>
                <a:gd name="T43" fmla="*/ 119 h 142"/>
                <a:gd name="T44" fmla="*/ 39 w 198"/>
                <a:gd name="T45" fmla="*/ 142 h 142"/>
                <a:gd name="T46" fmla="*/ 175 w 198"/>
                <a:gd name="T47" fmla="*/ 134 h 14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98"/>
                <a:gd name="T73" fmla="*/ 0 h 142"/>
                <a:gd name="T74" fmla="*/ 198 w 198"/>
                <a:gd name="T75" fmla="*/ 142 h 14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98" h="142">
                  <a:moveTo>
                    <a:pt x="175" y="134"/>
                  </a:moveTo>
                  <a:lnTo>
                    <a:pt x="179" y="119"/>
                  </a:lnTo>
                  <a:lnTo>
                    <a:pt x="186" y="103"/>
                  </a:lnTo>
                  <a:lnTo>
                    <a:pt x="194" y="79"/>
                  </a:lnTo>
                  <a:lnTo>
                    <a:pt x="198" y="58"/>
                  </a:lnTo>
                  <a:lnTo>
                    <a:pt x="198" y="41"/>
                  </a:lnTo>
                  <a:lnTo>
                    <a:pt x="198" y="24"/>
                  </a:lnTo>
                  <a:lnTo>
                    <a:pt x="193" y="11"/>
                  </a:lnTo>
                  <a:lnTo>
                    <a:pt x="185" y="4"/>
                  </a:lnTo>
                  <a:lnTo>
                    <a:pt x="167" y="1"/>
                  </a:lnTo>
                  <a:lnTo>
                    <a:pt x="133" y="1"/>
                  </a:lnTo>
                  <a:lnTo>
                    <a:pt x="102" y="0"/>
                  </a:lnTo>
                  <a:lnTo>
                    <a:pt x="72" y="2"/>
                  </a:lnTo>
                  <a:lnTo>
                    <a:pt x="42" y="3"/>
                  </a:lnTo>
                  <a:lnTo>
                    <a:pt x="26" y="5"/>
                  </a:lnTo>
                  <a:lnTo>
                    <a:pt x="16" y="10"/>
                  </a:lnTo>
                  <a:lnTo>
                    <a:pt x="8" y="17"/>
                  </a:lnTo>
                  <a:lnTo>
                    <a:pt x="1" y="39"/>
                  </a:lnTo>
                  <a:lnTo>
                    <a:pt x="0" y="49"/>
                  </a:lnTo>
                  <a:lnTo>
                    <a:pt x="4" y="66"/>
                  </a:lnTo>
                  <a:lnTo>
                    <a:pt x="14" y="95"/>
                  </a:lnTo>
                  <a:lnTo>
                    <a:pt x="24" y="119"/>
                  </a:lnTo>
                  <a:lnTo>
                    <a:pt x="39" y="142"/>
                  </a:lnTo>
                  <a:lnTo>
                    <a:pt x="175" y="134"/>
                  </a:lnTo>
                  <a:close/>
                </a:path>
              </a:pathLst>
            </a:custGeom>
            <a:solidFill>
              <a:srgbClr val="006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2" name="Freeform 576"/>
            <p:cNvSpPr>
              <a:spLocks/>
            </p:cNvSpPr>
            <p:nvPr/>
          </p:nvSpPr>
          <p:spPr bwMode="auto">
            <a:xfrm>
              <a:off x="4776" y="3266"/>
              <a:ext cx="20" cy="40"/>
            </a:xfrm>
            <a:custGeom>
              <a:avLst/>
              <a:gdLst>
                <a:gd name="T0" fmla="*/ 150 w 166"/>
                <a:gd name="T1" fmla="*/ 315 h 320"/>
                <a:gd name="T2" fmla="*/ 159 w 166"/>
                <a:gd name="T3" fmla="*/ 311 h 320"/>
                <a:gd name="T4" fmla="*/ 166 w 166"/>
                <a:gd name="T5" fmla="*/ 300 h 320"/>
                <a:gd name="T6" fmla="*/ 165 w 166"/>
                <a:gd name="T7" fmla="*/ 281 h 320"/>
                <a:gd name="T8" fmla="*/ 161 w 166"/>
                <a:gd name="T9" fmla="*/ 254 h 320"/>
                <a:gd name="T10" fmla="*/ 155 w 166"/>
                <a:gd name="T11" fmla="*/ 230 h 320"/>
                <a:gd name="T12" fmla="*/ 147 w 166"/>
                <a:gd name="T13" fmla="*/ 209 h 320"/>
                <a:gd name="T14" fmla="*/ 136 w 166"/>
                <a:gd name="T15" fmla="*/ 163 h 320"/>
                <a:gd name="T16" fmla="*/ 122 w 166"/>
                <a:gd name="T17" fmla="*/ 100 h 320"/>
                <a:gd name="T18" fmla="*/ 113 w 166"/>
                <a:gd name="T19" fmla="*/ 64 h 320"/>
                <a:gd name="T20" fmla="*/ 108 w 166"/>
                <a:gd name="T21" fmla="*/ 47 h 320"/>
                <a:gd name="T22" fmla="*/ 98 w 166"/>
                <a:gd name="T23" fmla="*/ 25 h 320"/>
                <a:gd name="T24" fmla="*/ 88 w 166"/>
                <a:gd name="T25" fmla="*/ 10 h 320"/>
                <a:gd name="T26" fmla="*/ 79 w 166"/>
                <a:gd name="T27" fmla="*/ 2 h 320"/>
                <a:gd name="T28" fmla="*/ 71 w 166"/>
                <a:gd name="T29" fmla="*/ 0 h 320"/>
                <a:gd name="T30" fmla="*/ 65 w 166"/>
                <a:gd name="T31" fmla="*/ 9 h 320"/>
                <a:gd name="T32" fmla="*/ 56 w 166"/>
                <a:gd name="T33" fmla="*/ 38 h 320"/>
                <a:gd name="T34" fmla="*/ 48 w 166"/>
                <a:gd name="T35" fmla="*/ 68 h 320"/>
                <a:gd name="T36" fmla="*/ 40 w 166"/>
                <a:gd name="T37" fmla="*/ 88 h 320"/>
                <a:gd name="T38" fmla="*/ 34 w 166"/>
                <a:gd name="T39" fmla="*/ 105 h 320"/>
                <a:gd name="T40" fmla="*/ 33 w 166"/>
                <a:gd name="T41" fmla="*/ 141 h 320"/>
                <a:gd name="T42" fmla="*/ 30 w 166"/>
                <a:gd name="T43" fmla="*/ 173 h 320"/>
                <a:gd name="T44" fmla="*/ 24 w 166"/>
                <a:gd name="T45" fmla="*/ 191 h 320"/>
                <a:gd name="T46" fmla="*/ 11 w 166"/>
                <a:gd name="T47" fmla="*/ 216 h 320"/>
                <a:gd name="T48" fmla="*/ 3 w 166"/>
                <a:gd name="T49" fmla="*/ 234 h 320"/>
                <a:gd name="T50" fmla="*/ 0 w 166"/>
                <a:gd name="T51" fmla="*/ 252 h 320"/>
                <a:gd name="T52" fmla="*/ 0 w 166"/>
                <a:gd name="T53" fmla="*/ 271 h 320"/>
                <a:gd name="T54" fmla="*/ 2 w 166"/>
                <a:gd name="T55" fmla="*/ 284 h 320"/>
                <a:gd name="T56" fmla="*/ 10 w 166"/>
                <a:gd name="T57" fmla="*/ 299 h 320"/>
                <a:gd name="T58" fmla="*/ 19 w 166"/>
                <a:gd name="T59" fmla="*/ 311 h 320"/>
                <a:gd name="T60" fmla="*/ 33 w 166"/>
                <a:gd name="T61" fmla="*/ 320 h 320"/>
                <a:gd name="T62" fmla="*/ 150 w 166"/>
                <a:gd name="T63" fmla="*/ 315 h 32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66"/>
                <a:gd name="T97" fmla="*/ 0 h 320"/>
                <a:gd name="T98" fmla="*/ 166 w 166"/>
                <a:gd name="T99" fmla="*/ 320 h 32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66" h="320">
                  <a:moveTo>
                    <a:pt x="150" y="315"/>
                  </a:moveTo>
                  <a:lnTo>
                    <a:pt x="159" y="311"/>
                  </a:lnTo>
                  <a:lnTo>
                    <a:pt x="166" y="300"/>
                  </a:lnTo>
                  <a:lnTo>
                    <a:pt x="165" y="281"/>
                  </a:lnTo>
                  <a:lnTo>
                    <a:pt x="161" y="254"/>
                  </a:lnTo>
                  <a:lnTo>
                    <a:pt x="155" y="230"/>
                  </a:lnTo>
                  <a:lnTo>
                    <a:pt x="147" y="209"/>
                  </a:lnTo>
                  <a:lnTo>
                    <a:pt x="136" y="163"/>
                  </a:lnTo>
                  <a:lnTo>
                    <a:pt x="122" y="100"/>
                  </a:lnTo>
                  <a:lnTo>
                    <a:pt x="113" y="64"/>
                  </a:lnTo>
                  <a:lnTo>
                    <a:pt x="108" y="47"/>
                  </a:lnTo>
                  <a:lnTo>
                    <a:pt x="98" y="25"/>
                  </a:lnTo>
                  <a:lnTo>
                    <a:pt x="88" y="10"/>
                  </a:lnTo>
                  <a:lnTo>
                    <a:pt x="79" y="2"/>
                  </a:lnTo>
                  <a:lnTo>
                    <a:pt x="71" y="0"/>
                  </a:lnTo>
                  <a:lnTo>
                    <a:pt x="65" y="9"/>
                  </a:lnTo>
                  <a:lnTo>
                    <a:pt x="56" y="38"/>
                  </a:lnTo>
                  <a:lnTo>
                    <a:pt x="48" y="68"/>
                  </a:lnTo>
                  <a:lnTo>
                    <a:pt x="40" y="88"/>
                  </a:lnTo>
                  <a:lnTo>
                    <a:pt x="34" y="105"/>
                  </a:lnTo>
                  <a:lnTo>
                    <a:pt x="33" y="141"/>
                  </a:lnTo>
                  <a:lnTo>
                    <a:pt x="30" y="173"/>
                  </a:lnTo>
                  <a:lnTo>
                    <a:pt x="24" y="191"/>
                  </a:lnTo>
                  <a:lnTo>
                    <a:pt x="11" y="216"/>
                  </a:lnTo>
                  <a:lnTo>
                    <a:pt x="3" y="234"/>
                  </a:lnTo>
                  <a:lnTo>
                    <a:pt x="0" y="252"/>
                  </a:lnTo>
                  <a:lnTo>
                    <a:pt x="0" y="271"/>
                  </a:lnTo>
                  <a:lnTo>
                    <a:pt x="2" y="284"/>
                  </a:lnTo>
                  <a:lnTo>
                    <a:pt x="10" y="299"/>
                  </a:lnTo>
                  <a:lnTo>
                    <a:pt x="19" y="311"/>
                  </a:lnTo>
                  <a:lnTo>
                    <a:pt x="33" y="320"/>
                  </a:lnTo>
                  <a:lnTo>
                    <a:pt x="150" y="315"/>
                  </a:lnTo>
                  <a:close/>
                </a:path>
              </a:pathLst>
            </a:custGeom>
            <a:solidFill>
              <a:srgbClr val="00A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3" name="Rectangle 577"/>
            <p:cNvSpPr>
              <a:spLocks noChangeArrowheads="1"/>
            </p:cNvSpPr>
            <p:nvPr/>
          </p:nvSpPr>
          <p:spPr bwMode="auto">
            <a:xfrm>
              <a:off x="4775" y="3304"/>
              <a:ext cx="69" cy="3"/>
            </a:xfrm>
            <a:prstGeom prst="rect">
              <a:avLst/>
            </a:prstGeom>
            <a:solidFill>
              <a:srgbClr val="804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4" name="Freeform 578"/>
            <p:cNvSpPr>
              <a:spLocks/>
            </p:cNvSpPr>
            <p:nvPr/>
          </p:nvSpPr>
          <p:spPr bwMode="auto">
            <a:xfrm>
              <a:off x="4915" y="3293"/>
              <a:ext cx="24" cy="13"/>
            </a:xfrm>
            <a:custGeom>
              <a:avLst/>
              <a:gdLst>
                <a:gd name="T0" fmla="*/ 35 w 191"/>
                <a:gd name="T1" fmla="*/ 95 h 99"/>
                <a:gd name="T2" fmla="*/ 28 w 191"/>
                <a:gd name="T3" fmla="*/ 86 h 99"/>
                <a:gd name="T4" fmla="*/ 18 w 191"/>
                <a:gd name="T5" fmla="*/ 68 h 99"/>
                <a:gd name="T6" fmla="*/ 8 w 191"/>
                <a:gd name="T7" fmla="*/ 54 h 99"/>
                <a:gd name="T8" fmla="*/ 3 w 191"/>
                <a:gd name="T9" fmla="*/ 39 h 99"/>
                <a:gd name="T10" fmla="*/ 0 w 191"/>
                <a:gd name="T11" fmla="*/ 27 h 99"/>
                <a:gd name="T12" fmla="*/ 3 w 191"/>
                <a:gd name="T13" fmla="*/ 16 h 99"/>
                <a:gd name="T14" fmla="*/ 10 w 191"/>
                <a:gd name="T15" fmla="*/ 8 h 99"/>
                <a:gd name="T16" fmla="*/ 20 w 191"/>
                <a:gd name="T17" fmla="*/ 2 h 99"/>
                <a:gd name="T18" fmla="*/ 40 w 191"/>
                <a:gd name="T19" fmla="*/ 0 h 99"/>
                <a:gd name="T20" fmla="*/ 67 w 191"/>
                <a:gd name="T21" fmla="*/ 1 h 99"/>
                <a:gd name="T22" fmla="*/ 93 w 191"/>
                <a:gd name="T23" fmla="*/ 5 h 99"/>
                <a:gd name="T24" fmla="*/ 110 w 191"/>
                <a:gd name="T25" fmla="*/ 5 h 99"/>
                <a:gd name="T26" fmla="*/ 127 w 191"/>
                <a:gd name="T27" fmla="*/ 1 h 99"/>
                <a:gd name="T28" fmla="*/ 139 w 191"/>
                <a:gd name="T29" fmla="*/ 1 h 99"/>
                <a:gd name="T30" fmla="*/ 153 w 191"/>
                <a:gd name="T31" fmla="*/ 7 h 99"/>
                <a:gd name="T32" fmla="*/ 167 w 191"/>
                <a:gd name="T33" fmla="*/ 9 h 99"/>
                <a:gd name="T34" fmla="*/ 179 w 191"/>
                <a:gd name="T35" fmla="*/ 12 h 99"/>
                <a:gd name="T36" fmla="*/ 186 w 191"/>
                <a:gd name="T37" fmla="*/ 23 h 99"/>
                <a:gd name="T38" fmla="*/ 191 w 191"/>
                <a:gd name="T39" fmla="*/ 37 h 99"/>
                <a:gd name="T40" fmla="*/ 190 w 191"/>
                <a:gd name="T41" fmla="*/ 55 h 99"/>
                <a:gd name="T42" fmla="*/ 186 w 191"/>
                <a:gd name="T43" fmla="*/ 74 h 99"/>
                <a:gd name="T44" fmla="*/ 158 w 191"/>
                <a:gd name="T45" fmla="*/ 99 h 99"/>
                <a:gd name="T46" fmla="*/ 35 w 191"/>
                <a:gd name="T47" fmla="*/ 95 h 9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91"/>
                <a:gd name="T73" fmla="*/ 0 h 99"/>
                <a:gd name="T74" fmla="*/ 191 w 191"/>
                <a:gd name="T75" fmla="*/ 99 h 9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91" h="99">
                  <a:moveTo>
                    <a:pt x="35" y="95"/>
                  </a:moveTo>
                  <a:lnTo>
                    <a:pt x="28" y="86"/>
                  </a:lnTo>
                  <a:lnTo>
                    <a:pt x="18" y="68"/>
                  </a:lnTo>
                  <a:lnTo>
                    <a:pt x="8" y="54"/>
                  </a:lnTo>
                  <a:lnTo>
                    <a:pt x="3" y="39"/>
                  </a:lnTo>
                  <a:lnTo>
                    <a:pt x="0" y="27"/>
                  </a:lnTo>
                  <a:lnTo>
                    <a:pt x="3" y="16"/>
                  </a:lnTo>
                  <a:lnTo>
                    <a:pt x="10" y="8"/>
                  </a:lnTo>
                  <a:lnTo>
                    <a:pt x="20" y="2"/>
                  </a:lnTo>
                  <a:lnTo>
                    <a:pt x="40" y="0"/>
                  </a:lnTo>
                  <a:lnTo>
                    <a:pt x="67" y="1"/>
                  </a:lnTo>
                  <a:lnTo>
                    <a:pt x="93" y="5"/>
                  </a:lnTo>
                  <a:lnTo>
                    <a:pt x="110" y="5"/>
                  </a:lnTo>
                  <a:lnTo>
                    <a:pt x="127" y="1"/>
                  </a:lnTo>
                  <a:lnTo>
                    <a:pt x="139" y="1"/>
                  </a:lnTo>
                  <a:lnTo>
                    <a:pt x="153" y="7"/>
                  </a:lnTo>
                  <a:lnTo>
                    <a:pt x="167" y="9"/>
                  </a:lnTo>
                  <a:lnTo>
                    <a:pt x="179" y="12"/>
                  </a:lnTo>
                  <a:lnTo>
                    <a:pt x="186" y="23"/>
                  </a:lnTo>
                  <a:lnTo>
                    <a:pt x="191" y="37"/>
                  </a:lnTo>
                  <a:lnTo>
                    <a:pt x="190" y="55"/>
                  </a:lnTo>
                  <a:lnTo>
                    <a:pt x="186" y="74"/>
                  </a:lnTo>
                  <a:lnTo>
                    <a:pt x="158" y="99"/>
                  </a:lnTo>
                  <a:lnTo>
                    <a:pt x="35" y="95"/>
                  </a:lnTo>
                  <a:close/>
                </a:path>
              </a:pathLst>
            </a:custGeom>
            <a:solidFill>
              <a:srgbClr val="006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5" name="Freeform 579"/>
            <p:cNvSpPr>
              <a:spLocks/>
            </p:cNvSpPr>
            <p:nvPr/>
          </p:nvSpPr>
          <p:spPr bwMode="auto">
            <a:xfrm>
              <a:off x="4937" y="3286"/>
              <a:ext cx="33" cy="20"/>
            </a:xfrm>
            <a:custGeom>
              <a:avLst/>
              <a:gdLst>
                <a:gd name="T0" fmla="*/ 31 w 262"/>
                <a:gd name="T1" fmla="*/ 145 h 153"/>
                <a:gd name="T2" fmla="*/ 26 w 262"/>
                <a:gd name="T3" fmla="*/ 129 h 153"/>
                <a:gd name="T4" fmla="*/ 18 w 262"/>
                <a:gd name="T5" fmla="*/ 111 h 153"/>
                <a:gd name="T6" fmla="*/ 7 w 262"/>
                <a:gd name="T7" fmla="*/ 85 h 153"/>
                <a:gd name="T8" fmla="*/ 1 w 262"/>
                <a:gd name="T9" fmla="*/ 63 h 153"/>
                <a:gd name="T10" fmla="*/ 0 w 262"/>
                <a:gd name="T11" fmla="*/ 44 h 153"/>
                <a:gd name="T12" fmla="*/ 1 w 262"/>
                <a:gd name="T13" fmla="*/ 26 h 153"/>
                <a:gd name="T14" fmla="*/ 9 w 262"/>
                <a:gd name="T15" fmla="*/ 11 h 153"/>
                <a:gd name="T16" fmla="*/ 19 w 262"/>
                <a:gd name="T17" fmla="*/ 4 h 153"/>
                <a:gd name="T18" fmla="*/ 43 w 262"/>
                <a:gd name="T19" fmla="*/ 1 h 153"/>
                <a:gd name="T20" fmla="*/ 87 w 262"/>
                <a:gd name="T21" fmla="*/ 1 h 153"/>
                <a:gd name="T22" fmla="*/ 127 w 262"/>
                <a:gd name="T23" fmla="*/ 0 h 153"/>
                <a:gd name="T24" fmla="*/ 167 w 262"/>
                <a:gd name="T25" fmla="*/ 2 h 153"/>
                <a:gd name="T26" fmla="*/ 207 w 262"/>
                <a:gd name="T27" fmla="*/ 3 h 153"/>
                <a:gd name="T28" fmla="*/ 227 w 262"/>
                <a:gd name="T29" fmla="*/ 5 h 153"/>
                <a:gd name="T30" fmla="*/ 240 w 262"/>
                <a:gd name="T31" fmla="*/ 10 h 153"/>
                <a:gd name="T32" fmla="*/ 251 w 262"/>
                <a:gd name="T33" fmla="*/ 18 h 153"/>
                <a:gd name="T34" fmla="*/ 261 w 262"/>
                <a:gd name="T35" fmla="*/ 42 h 153"/>
                <a:gd name="T36" fmla="*/ 262 w 262"/>
                <a:gd name="T37" fmla="*/ 52 h 153"/>
                <a:gd name="T38" fmla="*/ 256 w 262"/>
                <a:gd name="T39" fmla="*/ 70 h 153"/>
                <a:gd name="T40" fmla="*/ 242 w 262"/>
                <a:gd name="T41" fmla="*/ 102 h 153"/>
                <a:gd name="T42" fmla="*/ 230 w 262"/>
                <a:gd name="T43" fmla="*/ 129 h 153"/>
                <a:gd name="T44" fmla="*/ 210 w 262"/>
                <a:gd name="T45" fmla="*/ 153 h 153"/>
                <a:gd name="T46" fmla="*/ 31 w 262"/>
                <a:gd name="T47" fmla="*/ 145 h 15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62"/>
                <a:gd name="T73" fmla="*/ 0 h 153"/>
                <a:gd name="T74" fmla="*/ 262 w 262"/>
                <a:gd name="T75" fmla="*/ 153 h 15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62" h="153">
                  <a:moveTo>
                    <a:pt x="31" y="145"/>
                  </a:moveTo>
                  <a:lnTo>
                    <a:pt x="26" y="129"/>
                  </a:lnTo>
                  <a:lnTo>
                    <a:pt x="18" y="111"/>
                  </a:lnTo>
                  <a:lnTo>
                    <a:pt x="7" y="85"/>
                  </a:lnTo>
                  <a:lnTo>
                    <a:pt x="1" y="63"/>
                  </a:lnTo>
                  <a:lnTo>
                    <a:pt x="0" y="44"/>
                  </a:lnTo>
                  <a:lnTo>
                    <a:pt x="1" y="26"/>
                  </a:lnTo>
                  <a:lnTo>
                    <a:pt x="9" y="11"/>
                  </a:lnTo>
                  <a:lnTo>
                    <a:pt x="19" y="4"/>
                  </a:lnTo>
                  <a:lnTo>
                    <a:pt x="43" y="1"/>
                  </a:lnTo>
                  <a:lnTo>
                    <a:pt x="87" y="1"/>
                  </a:lnTo>
                  <a:lnTo>
                    <a:pt x="127" y="0"/>
                  </a:lnTo>
                  <a:lnTo>
                    <a:pt x="167" y="2"/>
                  </a:lnTo>
                  <a:lnTo>
                    <a:pt x="207" y="3"/>
                  </a:lnTo>
                  <a:lnTo>
                    <a:pt x="227" y="5"/>
                  </a:lnTo>
                  <a:lnTo>
                    <a:pt x="240" y="10"/>
                  </a:lnTo>
                  <a:lnTo>
                    <a:pt x="251" y="18"/>
                  </a:lnTo>
                  <a:lnTo>
                    <a:pt x="261" y="42"/>
                  </a:lnTo>
                  <a:lnTo>
                    <a:pt x="262" y="52"/>
                  </a:lnTo>
                  <a:lnTo>
                    <a:pt x="256" y="70"/>
                  </a:lnTo>
                  <a:lnTo>
                    <a:pt x="242" y="102"/>
                  </a:lnTo>
                  <a:lnTo>
                    <a:pt x="230" y="129"/>
                  </a:lnTo>
                  <a:lnTo>
                    <a:pt x="210" y="153"/>
                  </a:lnTo>
                  <a:lnTo>
                    <a:pt x="31" y="145"/>
                  </a:lnTo>
                  <a:close/>
                </a:path>
              </a:pathLst>
            </a:custGeom>
            <a:solidFill>
              <a:srgbClr val="004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6" name="Freeform 580"/>
            <p:cNvSpPr>
              <a:spLocks/>
            </p:cNvSpPr>
            <p:nvPr/>
          </p:nvSpPr>
          <p:spPr bwMode="auto">
            <a:xfrm>
              <a:off x="4959" y="3266"/>
              <a:ext cx="21" cy="40"/>
            </a:xfrm>
            <a:custGeom>
              <a:avLst/>
              <a:gdLst>
                <a:gd name="T0" fmla="*/ 14 w 165"/>
                <a:gd name="T1" fmla="*/ 315 h 320"/>
                <a:gd name="T2" fmla="*/ 6 w 165"/>
                <a:gd name="T3" fmla="*/ 311 h 320"/>
                <a:gd name="T4" fmla="*/ 0 w 165"/>
                <a:gd name="T5" fmla="*/ 300 h 320"/>
                <a:gd name="T6" fmla="*/ 1 w 165"/>
                <a:gd name="T7" fmla="*/ 281 h 320"/>
                <a:gd name="T8" fmla="*/ 5 w 165"/>
                <a:gd name="T9" fmla="*/ 254 h 320"/>
                <a:gd name="T10" fmla="*/ 10 w 165"/>
                <a:gd name="T11" fmla="*/ 230 h 320"/>
                <a:gd name="T12" fmla="*/ 19 w 165"/>
                <a:gd name="T13" fmla="*/ 209 h 320"/>
                <a:gd name="T14" fmla="*/ 29 w 165"/>
                <a:gd name="T15" fmla="*/ 163 h 320"/>
                <a:gd name="T16" fmla="*/ 43 w 165"/>
                <a:gd name="T17" fmla="*/ 100 h 320"/>
                <a:gd name="T18" fmla="*/ 51 w 165"/>
                <a:gd name="T19" fmla="*/ 64 h 320"/>
                <a:gd name="T20" fmla="*/ 58 w 165"/>
                <a:gd name="T21" fmla="*/ 47 h 320"/>
                <a:gd name="T22" fmla="*/ 68 w 165"/>
                <a:gd name="T23" fmla="*/ 25 h 320"/>
                <a:gd name="T24" fmla="*/ 78 w 165"/>
                <a:gd name="T25" fmla="*/ 10 h 320"/>
                <a:gd name="T26" fmla="*/ 85 w 165"/>
                <a:gd name="T27" fmla="*/ 2 h 320"/>
                <a:gd name="T28" fmla="*/ 94 w 165"/>
                <a:gd name="T29" fmla="*/ 0 h 320"/>
                <a:gd name="T30" fmla="*/ 101 w 165"/>
                <a:gd name="T31" fmla="*/ 9 h 320"/>
                <a:gd name="T32" fmla="*/ 108 w 165"/>
                <a:gd name="T33" fmla="*/ 38 h 320"/>
                <a:gd name="T34" fmla="*/ 117 w 165"/>
                <a:gd name="T35" fmla="*/ 68 h 320"/>
                <a:gd name="T36" fmla="*/ 126 w 165"/>
                <a:gd name="T37" fmla="*/ 88 h 320"/>
                <a:gd name="T38" fmla="*/ 131 w 165"/>
                <a:gd name="T39" fmla="*/ 105 h 320"/>
                <a:gd name="T40" fmla="*/ 133 w 165"/>
                <a:gd name="T41" fmla="*/ 141 h 320"/>
                <a:gd name="T42" fmla="*/ 136 w 165"/>
                <a:gd name="T43" fmla="*/ 173 h 320"/>
                <a:gd name="T44" fmla="*/ 140 w 165"/>
                <a:gd name="T45" fmla="*/ 191 h 320"/>
                <a:gd name="T46" fmla="*/ 155 w 165"/>
                <a:gd name="T47" fmla="*/ 216 h 320"/>
                <a:gd name="T48" fmla="*/ 162 w 165"/>
                <a:gd name="T49" fmla="*/ 234 h 320"/>
                <a:gd name="T50" fmla="*/ 164 w 165"/>
                <a:gd name="T51" fmla="*/ 252 h 320"/>
                <a:gd name="T52" fmla="*/ 165 w 165"/>
                <a:gd name="T53" fmla="*/ 271 h 320"/>
                <a:gd name="T54" fmla="*/ 162 w 165"/>
                <a:gd name="T55" fmla="*/ 284 h 320"/>
                <a:gd name="T56" fmla="*/ 156 w 165"/>
                <a:gd name="T57" fmla="*/ 299 h 320"/>
                <a:gd name="T58" fmla="*/ 147 w 165"/>
                <a:gd name="T59" fmla="*/ 311 h 320"/>
                <a:gd name="T60" fmla="*/ 133 w 165"/>
                <a:gd name="T61" fmla="*/ 320 h 320"/>
                <a:gd name="T62" fmla="*/ 14 w 165"/>
                <a:gd name="T63" fmla="*/ 315 h 32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65"/>
                <a:gd name="T97" fmla="*/ 0 h 320"/>
                <a:gd name="T98" fmla="*/ 165 w 165"/>
                <a:gd name="T99" fmla="*/ 320 h 32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65" h="320">
                  <a:moveTo>
                    <a:pt x="14" y="315"/>
                  </a:moveTo>
                  <a:lnTo>
                    <a:pt x="6" y="311"/>
                  </a:lnTo>
                  <a:lnTo>
                    <a:pt x="0" y="300"/>
                  </a:lnTo>
                  <a:lnTo>
                    <a:pt x="1" y="281"/>
                  </a:lnTo>
                  <a:lnTo>
                    <a:pt x="5" y="254"/>
                  </a:lnTo>
                  <a:lnTo>
                    <a:pt x="10" y="230"/>
                  </a:lnTo>
                  <a:lnTo>
                    <a:pt x="19" y="209"/>
                  </a:lnTo>
                  <a:lnTo>
                    <a:pt x="29" y="163"/>
                  </a:lnTo>
                  <a:lnTo>
                    <a:pt x="43" y="100"/>
                  </a:lnTo>
                  <a:lnTo>
                    <a:pt x="51" y="64"/>
                  </a:lnTo>
                  <a:lnTo>
                    <a:pt x="58" y="47"/>
                  </a:lnTo>
                  <a:lnTo>
                    <a:pt x="68" y="25"/>
                  </a:lnTo>
                  <a:lnTo>
                    <a:pt x="78" y="10"/>
                  </a:lnTo>
                  <a:lnTo>
                    <a:pt x="85" y="2"/>
                  </a:lnTo>
                  <a:lnTo>
                    <a:pt x="94" y="0"/>
                  </a:lnTo>
                  <a:lnTo>
                    <a:pt x="101" y="9"/>
                  </a:lnTo>
                  <a:lnTo>
                    <a:pt x="108" y="38"/>
                  </a:lnTo>
                  <a:lnTo>
                    <a:pt x="117" y="68"/>
                  </a:lnTo>
                  <a:lnTo>
                    <a:pt x="126" y="88"/>
                  </a:lnTo>
                  <a:lnTo>
                    <a:pt x="131" y="105"/>
                  </a:lnTo>
                  <a:lnTo>
                    <a:pt x="133" y="141"/>
                  </a:lnTo>
                  <a:lnTo>
                    <a:pt x="136" y="173"/>
                  </a:lnTo>
                  <a:lnTo>
                    <a:pt x="140" y="191"/>
                  </a:lnTo>
                  <a:lnTo>
                    <a:pt x="155" y="216"/>
                  </a:lnTo>
                  <a:lnTo>
                    <a:pt x="162" y="234"/>
                  </a:lnTo>
                  <a:lnTo>
                    <a:pt x="164" y="252"/>
                  </a:lnTo>
                  <a:lnTo>
                    <a:pt x="165" y="271"/>
                  </a:lnTo>
                  <a:lnTo>
                    <a:pt x="162" y="284"/>
                  </a:lnTo>
                  <a:lnTo>
                    <a:pt x="156" y="299"/>
                  </a:lnTo>
                  <a:lnTo>
                    <a:pt x="147" y="311"/>
                  </a:lnTo>
                  <a:lnTo>
                    <a:pt x="133" y="320"/>
                  </a:lnTo>
                  <a:lnTo>
                    <a:pt x="14" y="315"/>
                  </a:lnTo>
                  <a:close/>
                </a:path>
              </a:pathLst>
            </a:custGeom>
            <a:solidFill>
              <a:srgbClr val="00A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7" name="Rectangle 581"/>
            <p:cNvSpPr>
              <a:spLocks noChangeArrowheads="1"/>
            </p:cNvSpPr>
            <p:nvPr/>
          </p:nvSpPr>
          <p:spPr bwMode="auto">
            <a:xfrm>
              <a:off x="4905" y="3304"/>
              <a:ext cx="82" cy="3"/>
            </a:xfrm>
            <a:prstGeom prst="rect">
              <a:avLst/>
            </a:prstGeom>
            <a:solidFill>
              <a:srgbClr val="804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8" name="Freeform 582"/>
            <p:cNvSpPr>
              <a:spLocks/>
            </p:cNvSpPr>
            <p:nvPr/>
          </p:nvSpPr>
          <p:spPr bwMode="auto">
            <a:xfrm>
              <a:off x="4634" y="3266"/>
              <a:ext cx="21" cy="40"/>
            </a:xfrm>
            <a:custGeom>
              <a:avLst/>
              <a:gdLst>
                <a:gd name="T0" fmla="*/ 156 w 170"/>
                <a:gd name="T1" fmla="*/ 315 h 320"/>
                <a:gd name="T2" fmla="*/ 163 w 170"/>
                <a:gd name="T3" fmla="*/ 311 h 320"/>
                <a:gd name="T4" fmla="*/ 170 w 170"/>
                <a:gd name="T5" fmla="*/ 300 h 320"/>
                <a:gd name="T6" fmla="*/ 169 w 170"/>
                <a:gd name="T7" fmla="*/ 281 h 320"/>
                <a:gd name="T8" fmla="*/ 166 w 170"/>
                <a:gd name="T9" fmla="*/ 254 h 320"/>
                <a:gd name="T10" fmla="*/ 160 w 170"/>
                <a:gd name="T11" fmla="*/ 230 h 320"/>
                <a:gd name="T12" fmla="*/ 151 w 170"/>
                <a:gd name="T13" fmla="*/ 209 h 320"/>
                <a:gd name="T14" fmla="*/ 139 w 170"/>
                <a:gd name="T15" fmla="*/ 163 h 320"/>
                <a:gd name="T16" fmla="*/ 125 w 170"/>
                <a:gd name="T17" fmla="*/ 100 h 320"/>
                <a:gd name="T18" fmla="*/ 117 w 170"/>
                <a:gd name="T19" fmla="*/ 64 h 320"/>
                <a:gd name="T20" fmla="*/ 110 w 170"/>
                <a:gd name="T21" fmla="*/ 47 h 320"/>
                <a:gd name="T22" fmla="*/ 100 w 170"/>
                <a:gd name="T23" fmla="*/ 25 h 320"/>
                <a:gd name="T24" fmla="*/ 90 w 170"/>
                <a:gd name="T25" fmla="*/ 10 h 320"/>
                <a:gd name="T26" fmla="*/ 81 w 170"/>
                <a:gd name="T27" fmla="*/ 2 h 320"/>
                <a:gd name="T28" fmla="*/ 72 w 170"/>
                <a:gd name="T29" fmla="*/ 0 h 320"/>
                <a:gd name="T30" fmla="*/ 66 w 170"/>
                <a:gd name="T31" fmla="*/ 9 h 320"/>
                <a:gd name="T32" fmla="*/ 58 w 170"/>
                <a:gd name="T33" fmla="*/ 38 h 320"/>
                <a:gd name="T34" fmla="*/ 49 w 170"/>
                <a:gd name="T35" fmla="*/ 68 h 320"/>
                <a:gd name="T36" fmla="*/ 41 w 170"/>
                <a:gd name="T37" fmla="*/ 88 h 320"/>
                <a:gd name="T38" fmla="*/ 34 w 170"/>
                <a:gd name="T39" fmla="*/ 105 h 320"/>
                <a:gd name="T40" fmla="*/ 33 w 170"/>
                <a:gd name="T41" fmla="*/ 141 h 320"/>
                <a:gd name="T42" fmla="*/ 30 w 170"/>
                <a:gd name="T43" fmla="*/ 173 h 320"/>
                <a:gd name="T44" fmla="*/ 24 w 170"/>
                <a:gd name="T45" fmla="*/ 191 h 320"/>
                <a:gd name="T46" fmla="*/ 10 w 170"/>
                <a:gd name="T47" fmla="*/ 216 h 320"/>
                <a:gd name="T48" fmla="*/ 2 w 170"/>
                <a:gd name="T49" fmla="*/ 234 h 320"/>
                <a:gd name="T50" fmla="*/ 0 w 170"/>
                <a:gd name="T51" fmla="*/ 252 h 320"/>
                <a:gd name="T52" fmla="*/ 0 w 170"/>
                <a:gd name="T53" fmla="*/ 271 h 320"/>
                <a:gd name="T54" fmla="*/ 2 w 170"/>
                <a:gd name="T55" fmla="*/ 284 h 320"/>
                <a:gd name="T56" fmla="*/ 9 w 170"/>
                <a:gd name="T57" fmla="*/ 299 h 320"/>
                <a:gd name="T58" fmla="*/ 18 w 170"/>
                <a:gd name="T59" fmla="*/ 311 h 320"/>
                <a:gd name="T60" fmla="*/ 33 w 170"/>
                <a:gd name="T61" fmla="*/ 320 h 320"/>
                <a:gd name="T62" fmla="*/ 156 w 170"/>
                <a:gd name="T63" fmla="*/ 315 h 32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70"/>
                <a:gd name="T97" fmla="*/ 0 h 320"/>
                <a:gd name="T98" fmla="*/ 170 w 170"/>
                <a:gd name="T99" fmla="*/ 320 h 32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70" h="320">
                  <a:moveTo>
                    <a:pt x="156" y="315"/>
                  </a:moveTo>
                  <a:lnTo>
                    <a:pt x="163" y="311"/>
                  </a:lnTo>
                  <a:lnTo>
                    <a:pt x="170" y="300"/>
                  </a:lnTo>
                  <a:lnTo>
                    <a:pt x="169" y="281"/>
                  </a:lnTo>
                  <a:lnTo>
                    <a:pt x="166" y="254"/>
                  </a:lnTo>
                  <a:lnTo>
                    <a:pt x="160" y="230"/>
                  </a:lnTo>
                  <a:lnTo>
                    <a:pt x="151" y="209"/>
                  </a:lnTo>
                  <a:lnTo>
                    <a:pt x="139" y="163"/>
                  </a:lnTo>
                  <a:lnTo>
                    <a:pt x="125" y="100"/>
                  </a:lnTo>
                  <a:lnTo>
                    <a:pt x="117" y="64"/>
                  </a:lnTo>
                  <a:lnTo>
                    <a:pt x="110" y="47"/>
                  </a:lnTo>
                  <a:lnTo>
                    <a:pt x="100" y="25"/>
                  </a:lnTo>
                  <a:lnTo>
                    <a:pt x="90" y="10"/>
                  </a:lnTo>
                  <a:lnTo>
                    <a:pt x="81" y="2"/>
                  </a:lnTo>
                  <a:lnTo>
                    <a:pt x="72" y="0"/>
                  </a:lnTo>
                  <a:lnTo>
                    <a:pt x="66" y="9"/>
                  </a:lnTo>
                  <a:lnTo>
                    <a:pt x="58" y="38"/>
                  </a:lnTo>
                  <a:lnTo>
                    <a:pt x="49" y="68"/>
                  </a:lnTo>
                  <a:lnTo>
                    <a:pt x="41" y="88"/>
                  </a:lnTo>
                  <a:lnTo>
                    <a:pt x="34" y="105"/>
                  </a:lnTo>
                  <a:lnTo>
                    <a:pt x="33" y="141"/>
                  </a:lnTo>
                  <a:lnTo>
                    <a:pt x="30" y="173"/>
                  </a:lnTo>
                  <a:lnTo>
                    <a:pt x="24" y="191"/>
                  </a:lnTo>
                  <a:lnTo>
                    <a:pt x="10" y="216"/>
                  </a:lnTo>
                  <a:lnTo>
                    <a:pt x="2" y="234"/>
                  </a:lnTo>
                  <a:lnTo>
                    <a:pt x="0" y="252"/>
                  </a:lnTo>
                  <a:lnTo>
                    <a:pt x="0" y="271"/>
                  </a:lnTo>
                  <a:lnTo>
                    <a:pt x="2" y="284"/>
                  </a:lnTo>
                  <a:lnTo>
                    <a:pt x="9" y="299"/>
                  </a:lnTo>
                  <a:lnTo>
                    <a:pt x="18" y="311"/>
                  </a:lnTo>
                  <a:lnTo>
                    <a:pt x="33" y="320"/>
                  </a:lnTo>
                  <a:lnTo>
                    <a:pt x="156" y="315"/>
                  </a:lnTo>
                  <a:close/>
                </a:path>
              </a:pathLst>
            </a:custGeom>
            <a:solidFill>
              <a:srgbClr val="00A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619" name="Rectangle 583"/>
            <p:cNvSpPr>
              <a:spLocks noChangeArrowheads="1"/>
            </p:cNvSpPr>
            <p:nvPr/>
          </p:nvSpPr>
          <p:spPr bwMode="auto">
            <a:xfrm>
              <a:off x="4634" y="3304"/>
              <a:ext cx="43" cy="3"/>
            </a:xfrm>
            <a:prstGeom prst="rect">
              <a:avLst/>
            </a:prstGeom>
            <a:solidFill>
              <a:srgbClr val="804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276" name="Group 275"/>
          <p:cNvGrpSpPr/>
          <p:nvPr/>
        </p:nvGrpSpPr>
        <p:grpSpPr>
          <a:xfrm>
            <a:off x="988515" y="5630664"/>
            <a:ext cx="1708500" cy="593341"/>
            <a:chOff x="2649057" y="2882016"/>
            <a:chExt cx="1708500" cy="593341"/>
          </a:xfrm>
          <a:solidFill>
            <a:srgbClr val="0070C0"/>
          </a:solidFill>
        </p:grpSpPr>
        <p:cxnSp>
          <p:nvCxnSpPr>
            <p:cNvPr id="277" name="Elbow Connector 276"/>
            <p:cNvCxnSpPr>
              <a:stCxn id="314" idx="6"/>
              <a:endCxn id="279" idx="2"/>
            </p:cNvCxnSpPr>
            <p:nvPr/>
          </p:nvCxnSpPr>
          <p:spPr>
            <a:xfrm>
              <a:off x="3248579" y="2995304"/>
              <a:ext cx="60582" cy="48423"/>
            </a:xfrm>
            <a:prstGeom prst="bentConnector3">
              <a:avLst/>
            </a:prstGeom>
            <a:grpFill/>
            <a:ln w="25400">
              <a:solidFill>
                <a:srgbClr val="0070C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Elbow Connector 277"/>
            <p:cNvCxnSpPr>
              <a:stCxn id="279" idx="4"/>
              <a:endCxn id="280" idx="2"/>
            </p:cNvCxnSpPr>
            <p:nvPr/>
          </p:nvCxnSpPr>
          <p:spPr>
            <a:xfrm rot="16200000" flipH="1">
              <a:off x="3327280" y="3053040"/>
              <a:ext cx="25987" cy="34792"/>
            </a:xfrm>
            <a:prstGeom prst="bentConnector2">
              <a:avLst/>
            </a:prstGeom>
            <a:grpFill/>
            <a:ln w="25400">
              <a:solidFill>
                <a:srgbClr val="0070C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9" name="Oval 278"/>
            <p:cNvSpPr/>
            <p:nvPr/>
          </p:nvSpPr>
          <p:spPr>
            <a:xfrm>
              <a:off x="3309161" y="3030011"/>
              <a:ext cx="27432" cy="27432"/>
            </a:xfrm>
            <a:prstGeom prst="ellips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0" name="Oval 279"/>
            <p:cNvSpPr/>
            <p:nvPr/>
          </p:nvSpPr>
          <p:spPr>
            <a:xfrm>
              <a:off x="3357669" y="3069714"/>
              <a:ext cx="27432" cy="27432"/>
            </a:xfrm>
            <a:prstGeom prst="ellips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81" name="Elbow Connector 280"/>
            <p:cNvCxnSpPr>
              <a:stCxn id="280" idx="6"/>
              <a:endCxn id="283" idx="2"/>
            </p:cNvCxnSpPr>
            <p:nvPr/>
          </p:nvCxnSpPr>
          <p:spPr>
            <a:xfrm>
              <a:off x="3385101" y="3083430"/>
              <a:ext cx="80421" cy="35992"/>
            </a:xfrm>
            <a:prstGeom prst="bentConnector3">
              <a:avLst/>
            </a:prstGeom>
            <a:grpFill/>
            <a:ln w="25400">
              <a:solidFill>
                <a:srgbClr val="0070C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2" name="Elbow Connector 281"/>
            <p:cNvCxnSpPr>
              <a:stCxn id="283" idx="4"/>
              <a:endCxn id="284" idx="2"/>
            </p:cNvCxnSpPr>
            <p:nvPr/>
          </p:nvCxnSpPr>
          <p:spPr>
            <a:xfrm rot="16200000" flipH="1">
              <a:off x="3469239" y="3143137"/>
              <a:ext cx="25987" cy="5988"/>
            </a:xfrm>
            <a:prstGeom prst="bentConnector2">
              <a:avLst/>
            </a:prstGeom>
            <a:grpFill/>
            <a:ln w="25400">
              <a:solidFill>
                <a:srgbClr val="0070C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3" name="Oval 282"/>
            <p:cNvSpPr/>
            <p:nvPr/>
          </p:nvSpPr>
          <p:spPr>
            <a:xfrm>
              <a:off x="3465522" y="3105706"/>
              <a:ext cx="27432" cy="27432"/>
            </a:xfrm>
            <a:prstGeom prst="ellips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4" name="Oval 283"/>
            <p:cNvSpPr/>
            <p:nvPr/>
          </p:nvSpPr>
          <p:spPr>
            <a:xfrm>
              <a:off x="3485226" y="3145409"/>
              <a:ext cx="27432" cy="27432"/>
            </a:xfrm>
            <a:prstGeom prst="ellips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85" name="Elbow Connector 284"/>
            <p:cNvCxnSpPr>
              <a:stCxn id="284" idx="6"/>
              <a:endCxn id="287" idx="2"/>
            </p:cNvCxnSpPr>
            <p:nvPr/>
          </p:nvCxnSpPr>
          <p:spPr>
            <a:xfrm>
              <a:off x="3512658" y="3159125"/>
              <a:ext cx="88496" cy="40777"/>
            </a:xfrm>
            <a:prstGeom prst="bentConnector3">
              <a:avLst/>
            </a:prstGeom>
            <a:grpFill/>
            <a:ln w="25400">
              <a:solidFill>
                <a:srgbClr val="0070C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Elbow Connector 285"/>
            <p:cNvCxnSpPr>
              <a:stCxn id="287" idx="4"/>
              <a:endCxn id="288" idx="2"/>
            </p:cNvCxnSpPr>
            <p:nvPr/>
          </p:nvCxnSpPr>
          <p:spPr>
            <a:xfrm rot="16200000" flipH="1">
              <a:off x="3590970" y="3237517"/>
              <a:ext cx="53924" cy="6125"/>
            </a:xfrm>
            <a:prstGeom prst="bentConnector2">
              <a:avLst/>
            </a:prstGeom>
            <a:grpFill/>
            <a:ln w="25400">
              <a:solidFill>
                <a:srgbClr val="0070C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7" name="Oval 286"/>
            <p:cNvSpPr/>
            <p:nvPr/>
          </p:nvSpPr>
          <p:spPr>
            <a:xfrm>
              <a:off x="3601154" y="3186186"/>
              <a:ext cx="27432" cy="27432"/>
            </a:xfrm>
            <a:prstGeom prst="ellips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8" name="Oval 287"/>
            <p:cNvSpPr/>
            <p:nvPr/>
          </p:nvSpPr>
          <p:spPr>
            <a:xfrm>
              <a:off x="3620995" y="3253826"/>
              <a:ext cx="27432" cy="27432"/>
            </a:xfrm>
            <a:prstGeom prst="ellips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89" name="Elbow Connector 288"/>
            <p:cNvCxnSpPr>
              <a:stCxn id="288" idx="6"/>
              <a:endCxn id="291" idx="2"/>
            </p:cNvCxnSpPr>
            <p:nvPr/>
          </p:nvCxnSpPr>
          <p:spPr>
            <a:xfrm>
              <a:off x="3648427" y="3267542"/>
              <a:ext cx="52852" cy="25036"/>
            </a:xfrm>
            <a:prstGeom prst="bentConnector3">
              <a:avLst/>
            </a:prstGeom>
            <a:grpFill/>
            <a:ln w="25400">
              <a:solidFill>
                <a:srgbClr val="0070C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0" name="Elbow Connector 289"/>
            <p:cNvCxnSpPr>
              <a:stCxn id="291" idx="4"/>
              <a:endCxn id="292" idx="2"/>
            </p:cNvCxnSpPr>
            <p:nvPr/>
          </p:nvCxnSpPr>
          <p:spPr>
            <a:xfrm rot="16200000" flipH="1">
              <a:off x="3714127" y="3307162"/>
              <a:ext cx="34262" cy="32526"/>
            </a:xfrm>
            <a:prstGeom prst="bentConnector2">
              <a:avLst/>
            </a:prstGeom>
            <a:grpFill/>
            <a:ln w="25400">
              <a:solidFill>
                <a:srgbClr val="0070C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1" name="Oval 290"/>
            <p:cNvSpPr/>
            <p:nvPr/>
          </p:nvSpPr>
          <p:spPr>
            <a:xfrm>
              <a:off x="3701279" y="3278862"/>
              <a:ext cx="27432" cy="27432"/>
            </a:xfrm>
            <a:prstGeom prst="ellips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2" name="Oval 291"/>
            <p:cNvSpPr/>
            <p:nvPr/>
          </p:nvSpPr>
          <p:spPr>
            <a:xfrm>
              <a:off x="3747521" y="3326840"/>
              <a:ext cx="27432" cy="27432"/>
            </a:xfrm>
            <a:prstGeom prst="ellips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93" name="Elbow Connector 292"/>
            <p:cNvCxnSpPr>
              <a:stCxn id="292" idx="6"/>
              <a:endCxn id="295" idx="2"/>
            </p:cNvCxnSpPr>
            <p:nvPr/>
          </p:nvCxnSpPr>
          <p:spPr>
            <a:xfrm flipV="1">
              <a:off x="3774953" y="3340219"/>
              <a:ext cx="47454" cy="337"/>
            </a:xfrm>
            <a:prstGeom prst="bentConnector3">
              <a:avLst/>
            </a:prstGeom>
            <a:grpFill/>
            <a:ln w="25400">
              <a:solidFill>
                <a:srgbClr val="0070C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Elbow Connector 293"/>
            <p:cNvCxnSpPr>
              <a:stCxn id="295" idx="4"/>
              <a:endCxn id="296" idx="2"/>
            </p:cNvCxnSpPr>
            <p:nvPr/>
          </p:nvCxnSpPr>
          <p:spPr>
            <a:xfrm rot="16200000" flipH="1">
              <a:off x="3822049" y="3368008"/>
              <a:ext cx="54657" cy="26509"/>
            </a:xfrm>
            <a:prstGeom prst="bentConnector2">
              <a:avLst/>
            </a:prstGeom>
            <a:grpFill/>
            <a:ln w="25400">
              <a:solidFill>
                <a:srgbClr val="0070C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5" name="Oval 294"/>
            <p:cNvSpPr/>
            <p:nvPr/>
          </p:nvSpPr>
          <p:spPr>
            <a:xfrm>
              <a:off x="3822407" y="3326503"/>
              <a:ext cx="27432" cy="27432"/>
            </a:xfrm>
            <a:prstGeom prst="ellips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6" name="Oval 295"/>
            <p:cNvSpPr/>
            <p:nvPr/>
          </p:nvSpPr>
          <p:spPr>
            <a:xfrm>
              <a:off x="3862632" y="3394876"/>
              <a:ext cx="27432" cy="27432"/>
            </a:xfrm>
            <a:prstGeom prst="ellips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97" name="Elbow Connector 296"/>
            <p:cNvCxnSpPr>
              <a:stCxn id="296" idx="6"/>
              <a:endCxn id="299" idx="2"/>
            </p:cNvCxnSpPr>
            <p:nvPr/>
          </p:nvCxnSpPr>
          <p:spPr>
            <a:xfrm>
              <a:off x="3890064" y="3408592"/>
              <a:ext cx="77348" cy="23078"/>
            </a:xfrm>
            <a:prstGeom prst="bentConnector3">
              <a:avLst/>
            </a:prstGeom>
            <a:grpFill/>
            <a:ln w="25400">
              <a:solidFill>
                <a:srgbClr val="0070C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Elbow Connector 297"/>
            <p:cNvCxnSpPr>
              <a:stCxn id="299" idx="4"/>
              <a:endCxn id="300" idx="2"/>
            </p:cNvCxnSpPr>
            <p:nvPr/>
          </p:nvCxnSpPr>
          <p:spPr>
            <a:xfrm rot="16200000" flipH="1">
              <a:off x="3990790" y="3435724"/>
              <a:ext cx="13754" cy="33078"/>
            </a:xfrm>
            <a:prstGeom prst="bentConnector2">
              <a:avLst/>
            </a:prstGeom>
            <a:grpFill/>
            <a:ln w="25400">
              <a:solidFill>
                <a:srgbClr val="0070C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9" name="Oval 298"/>
            <p:cNvSpPr/>
            <p:nvPr/>
          </p:nvSpPr>
          <p:spPr>
            <a:xfrm>
              <a:off x="3967412" y="3417954"/>
              <a:ext cx="27432" cy="27432"/>
            </a:xfrm>
            <a:prstGeom prst="ellips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0" name="Oval 299"/>
            <p:cNvSpPr/>
            <p:nvPr/>
          </p:nvSpPr>
          <p:spPr>
            <a:xfrm>
              <a:off x="4014206" y="3445424"/>
              <a:ext cx="27432" cy="27432"/>
            </a:xfrm>
            <a:prstGeom prst="ellips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1" name="Oval 300"/>
            <p:cNvSpPr/>
            <p:nvPr/>
          </p:nvSpPr>
          <p:spPr>
            <a:xfrm>
              <a:off x="2649057" y="2884755"/>
              <a:ext cx="27432" cy="27432"/>
            </a:xfrm>
            <a:prstGeom prst="ellips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2" name="Oval 301"/>
            <p:cNvSpPr/>
            <p:nvPr/>
          </p:nvSpPr>
          <p:spPr>
            <a:xfrm>
              <a:off x="2778795" y="2882016"/>
              <a:ext cx="27432" cy="27432"/>
            </a:xfrm>
            <a:prstGeom prst="ellips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03" name="Elbow Connector 302"/>
            <p:cNvCxnSpPr>
              <a:stCxn id="302" idx="6"/>
              <a:endCxn id="305" idx="2"/>
            </p:cNvCxnSpPr>
            <p:nvPr/>
          </p:nvCxnSpPr>
          <p:spPr>
            <a:xfrm>
              <a:off x="2806227" y="2895732"/>
              <a:ext cx="56497" cy="4612"/>
            </a:xfrm>
            <a:prstGeom prst="bentConnector3">
              <a:avLst/>
            </a:prstGeom>
            <a:grpFill/>
            <a:ln w="25400">
              <a:solidFill>
                <a:srgbClr val="0070C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Elbow Connector 303"/>
            <p:cNvCxnSpPr>
              <a:stCxn id="305" idx="4"/>
              <a:endCxn id="306" idx="2"/>
            </p:cNvCxnSpPr>
            <p:nvPr/>
          </p:nvCxnSpPr>
          <p:spPr>
            <a:xfrm rot="16200000" flipH="1">
              <a:off x="2909126" y="2881373"/>
              <a:ext cx="3479" cy="68851"/>
            </a:xfrm>
            <a:prstGeom prst="bentConnector2">
              <a:avLst/>
            </a:prstGeom>
            <a:grpFill/>
            <a:ln w="25400">
              <a:solidFill>
                <a:srgbClr val="0070C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5" name="Oval 304"/>
            <p:cNvSpPr/>
            <p:nvPr/>
          </p:nvSpPr>
          <p:spPr>
            <a:xfrm>
              <a:off x="2862724" y="2886628"/>
              <a:ext cx="27432" cy="27432"/>
            </a:xfrm>
            <a:prstGeom prst="ellips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6" name="Oval 305"/>
            <p:cNvSpPr/>
            <p:nvPr/>
          </p:nvSpPr>
          <p:spPr>
            <a:xfrm>
              <a:off x="2945291" y="2903823"/>
              <a:ext cx="27432" cy="27432"/>
            </a:xfrm>
            <a:prstGeom prst="ellips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07" name="Elbow Connector 306"/>
            <p:cNvCxnSpPr>
              <a:stCxn id="306" idx="6"/>
              <a:endCxn id="309" idx="2"/>
            </p:cNvCxnSpPr>
            <p:nvPr/>
          </p:nvCxnSpPr>
          <p:spPr>
            <a:xfrm>
              <a:off x="2972723" y="2917539"/>
              <a:ext cx="54466" cy="10473"/>
            </a:xfrm>
            <a:prstGeom prst="bentConnector3">
              <a:avLst/>
            </a:prstGeom>
            <a:grpFill/>
            <a:ln w="25400">
              <a:solidFill>
                <a:srgbClr val="0070C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Elbow Connector 307"/>
            <p:cNvCxnSpPr>
              <a:stCxn id="309" idx="4"/>
              <a:endCxn id="310" idx="2"/>
            </p:cNvCxnSpPr>
            <p:nvPr/>
          </p:nvCxnSpPr>
          <p:spPr>
            <a:xfrm rot="16200000" flipH="1">
              <a:off x="3056836" y="2925797"/>
              <a:ext cx="3243" cy="35104"/>
            </a:xfrm>
            <a:prstGeom prst="bentConnector2">
              <a:avLst/>
            </a:prstGeom>
            <a:grpFill/>
            <a:ln w="25400">
              <a:solidFill>
                <a:srgbClr val="0070C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9" name="Oval 308"/>
            <p:cNvSpPr/>
            <p:nvPr/>
          </p:nvSpPr>
          <p:spPr>
            <a:xfrm>
              <a:off x="3027189" y="2914296"/>
              <a:ext cx="27432" cy="27432"/>
            </a:xfrm>
            <a:prstGeom prst="ellips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0" name="Oval 309"/>
            <p:cNvSpPr/>
            <p:nvPr/>
          </p:nvSpPr>
          <p:spPr>
            <a:xfrm>
              <a:off x="3076009" y="2931255"/>
              <a:ext cx="27432" cy="27432"/>
            </a:xfrm>
            <a:prstGeom prst="ellips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11" name="Elbow Connector 310"/>
            <p:cNvCxnSpPr>
              <a:stCxn id="310" idx="6"/>
              <a:endCxn id="313" idx="2"/>
            </p:cNvCxnSpPr>
            <p:nvPr/>
          </p:nvCxnSpPr>
          <p:spPr>
            <a:xfrm>
              <a:off x="3103441" y="2944971"/>
              <a:ext cx="54234" cy="10473"/>
            </a:xfrm>
            <a:prstGeom prst="bentConnector3">
              <a:avLst/>
            </a:prstGeom>
            <a:grpFill/>
            <a:ln w="25400">
              <a:solidFill>
                <a:srgbClr val="0070C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Elbow Connector 311"/>
            <p:cNvCxnSpPr>
              <a:stCxn id="313" idx="4"/>
              <a:endCxn id="314" idx="2"/>
            </p:cNvCxnSpPr>
            <p:nvPr/>
          </p:nvCxnSpPr>
          <p:spPr>
            <a:xfrm rot="16200000" flipH="1">
              <a:off x="3183197" y="2957354"/>
              <a:ext cx="26144" cy="49756"/>
            </a:xfrm>
            <a:prstGeom prst="bentConnector2">
              <a:avLst/>
            </a:prstGeom>
            <a:grpFill/>
            <a:ln w="25400">
              <a:solidFill>
                <a:srgbClr val="0070C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3" name="Oval 312"/>
            <p:cNvSpPr/>
            <p:nvPr/>
          </p:nvSpPr>
          <p:spPr>
            <a:xfrm>
              <a:off x="3157675" y="2941728"/>
              <a:ext cx="27432" cy="27432"/>
            </a:xfrm>
            <a:prstGeom prst="ellips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4" name="Oval 313"/>
            <p:cNvSpPr/>
            <p:nvPr/>
          </p:nvSpPr>
          <p:spPr>
            <a:xfrm>
              <a:off x="3221147" y="2981588"/>
              <a:ext cx="27432" cy="27432"/>
            </a:xfrm>
            <a:prstGeom prst="ellips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15" name="Straight Connector 314"/>
            <p:cNvCxnSpPr>
              <a:stCxn id="300" idx="6"/>
              <a:endCxn id="316" idx="2"/>
            </p:cNvCxnSpPr>
            <p:nvPr/>
          </p:nvCxnSpPr>
          <p:spPr>
            <a:xfrm>
              <a:off x="4041638" y="3459140"/>
              <a:ext cx="288487" cy="2501"/>
            </a:xfrm>
            <a:prstGeom prst="line">
              <a:avLst/>
            </a:prstGeom>
            <a:grpFill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6" name="Oval 315"/>
            <p:cNvSpPr/>
            <p:nvPr/>
          </p:nvSpPr>
          <p:spPr>
            <a:xfrm>
              <a:off x="4330125" y="3447925"/>
              <a:ext cx="27432" cy="27432"/>
            </a:xfrm>
            <a:prstGeom prst="ellipse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17" name="Straight Connector 316"/>
            <p:cNvCxnSpPr>
              <a:stCxn id="301" idx="6"/>
              <a:endCxn id="302" idx="2"/>
            </p:cNvCxnSpPr>
            <p:nvPr/>
          </p:nvCxnSpPr>
          <p:spPr>
            <a:xfrm flipV="1">
              <a:off x="2676489" y="2895732"/>
              <a:ext cx="102306" cy="2739"/>
            </a:xfrm>
            <a:prstGeom prst="line">
              <a:avLst/>
            </a:prstGeom>
            <a:grpFill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6" name="Straight Connector 45"/>
          <p:cNvCxnSpPr/>
          <p:nvPr/>
        </p:nvCxnSpPr>
        <p:spPr bwMode="auto">
          <a:xfrm flipV="1">
            <a:off x="1008399" y="5907774"/>
            <a:ext cx="887965" cy="5034"/>
          </a:xfrm>
          <a:prstGeom prst="line">
            <a:avLst/>
          </a:prstGeom>
          <a:ln w="25400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Oval 51"/>
          <p:cNvSpPr/>
          <p:nvPr/>
        </p:nvSpPr>
        <p:spPr bwMode="auto">
          <a:xfrm>
            <a:off x="1797507" y="5799248"/>
            <a:ext cx="219185" cy="234994"/>
          </a:xfrm>
          <a:prstGeom prst="ellipse">
            <a:avLst/>
          </a:prstGeom>
          <a:noFill/>
          <a:ln w="31750" cmpd="sng">
            <a:solidFill>
              <a:srgbClr val="33993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solidFill>
                <a:srgbClr val="FFFFFF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725288" y="5508359"/>
            <a:ext cx="114292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5888" indent="-115888">
              <a:tabLst>
                <a:tab pos="115888" algn="l"/>
              </a:tabLst>
            </a:pPr>
            <a:r>
              <a:rPr lang="en-US" sz="900" dirty="0" smtClean="0"/>
              <a:t> *	Labels removed</a:t>
            </a:r>
            <a:br>
              <a:rPr lang="en-US" sz="900" dirty="0" smtClean="0"/>
            </a:br>
            <a:r>
              <a:rPr lang="en-US" sz="900" dirty="0" smtClean="0"/>
              <a:t>before sending to utility</a:t>
            </a:r>
            <a:endParaRPr lang="en-US" sz="900" dirty="0"/>
          </a:p>
        </p:txBody>
      </p:sp>
    </p:spTree>
    <p:extLst>
      <p:ext uri="{BB962C8B-B14F-4D97-AF65-F5344CB8AC3E}">
        <p14:creationId xmlns="" xmlns:p14="http://schemas.microsoft.com/office/powerpoint/2010/main" val="210429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6" name="Rectangle 34"/>
          <p:cNvSpPr>
            <a:spLocks noGrp="1" noChangeArrowheads="1"/>
          </p:cNvSpPr>
          <p:nvPr>
            <p:ph type="title"/>
          </p:nvPr>
        </p:nvSpPr>
        <p:spPr>
          <a:xfrm>
            <a:off x="428626" y="81311"/>
            <a:ext cx="6629400" cy="738664"/>
          </a:xfrm>
        </p:spPr>
        <p:txBody>
          <a:bodyPr/>
          <a:lstStyle/>
          <a:p>
            <a:pPr>
              <a:tabLst>
                <a:tab pos="3768725" algn="l"/>
              </a:tabLst>
            </a:pPr>
            <a:r>
              <a:rPr lang="en-US" sz="2400" dirty="0" smtClean="0"/>
              <a:t>Hierarchical </a:t>
            </a:r>
            <a:r>
              <a:rPr lang="en-US" sz="2400" dirty="0"/>
              <a:t>Network of Transactive </a:t>
            </a:r>
            <a:r>
              <a:rPr lang="en-US" sz="2400" dirty="0" smtClean="0"/>
              <a:t>Nodes Parallels the Grid Infrastructure</a:t>
            </a:r>
            <a:endParaRPr lang="en-US" sz="2400" i="1" dirty="0" smtClean="0"/>
          </a:p>
        </p:txBody>
      </p:sp>
      <p:sp>
        <p:nvSpPr>
          <p:cNvPr id="3075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fld id="{7612F994-1C75-48A6-BDBD-D7F57F57F752}" type="slidenum">
              <a:rPr lang="en-US" smtClean="0"/>
              <a:pPr/>
              <a:t>5</a:t>
            </a:fld>
            <a:r>
              <a:rPr lang="en-US" smtClean="0">
                <a:latin typeface="Times New Roman" pitchFamily="18" charset="0"/>
              </a:rPr>
              <a:t> </a:t>
            </a:r>
          </a:p>
        </p:txBody>
      </p:sp>
      <p:sp>
        <p:nvSpPr>
          <p:cNvPr id="690" name="Content Placeholder 2"/>
          <p:cNvSpPr>
            <a:spLocks noGrp="1"/>
          </p:cNvSpPr>
          <p:nvPr>
            <p:ph idx="4294967295"/>
          </p:nvPr>
        </p:nvSpPr>
        <p:spPr>
          <a:xfrm>
            <a:off x="5489303" y="1160459"/>
            <a:ext cx="3654697" cy="5562603"/>
          </a:xfrm>
        </p:spPr>
        <p:txBody>
          <a:bodyPr>
            <a:noAutofit/>
          </a:bodyPr>
          <a:lstStyle/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800" b="1" dirty="0" smtClean="0"/>
              <a:t>Transactive Node:</a:t>
            </a:r>
            <a:endParaRPr lang="en-US" sz="1800" dirty="0" smtClean="0"/>
          </a:p>
          <a:p>
            <a:pPr marL="225425" lvl="1" indent="-225425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>
                <a:schemeClr val="folHlink"/>
              </a:buClr>
              <a:buBlip>
                <a:blip r:embed="rId4"/>
              </a:buBlip>
            </a:pPr>
            <a:r>
              <a:rPr lang="en-US" sz="1600" dirty="0">
                <a:cs typeface="+mn-cs"/>
              </a:rPr>
              <a:t>Aggregates flexible net demand from nodes </a:t>
            </a:r>
            <a:r>
              <a:rPr lang="en-US" sz="1600" dirty="0" smtClean="0">
                <a:cs typeface="+mn-cs"/>
              </a:rPr>
              <a:t>beneath it</a:t>
            </a:r>
            <a:endParaRPr lang="en-US" sz="1600" dirty="0">
              <a:cs typeface="+mn-cs"/>
            </a:endParaRPr>
          </a:p>
          <a:p>
            <a:pPr marL="508000" lvl="1" indent="-238125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folHlink"/>
              </a:buClr>
              <a:buSzPct val="75000"/>
            </a:pPr>
            <a:r>
              <a:rPr lang="en-US" sz="1400" dirty="0">
                <a:cs typeface="+mn-cs"/>
              </a:rPr>
              <a:t>Delivery + Consumption – Production </a:t>
            </a:r>
          </a:p>
          <a:p>
            <a:pPr marL="225425" lvl="1" indent="-225425">
              <a:lnSpc>
                <a:spcPct val="110000"/>
              </a:lnSpc>
              <a:spcBef>
                <a:spcPts val="1200"/>
              </a:spcBef>
              <a:spcAft>
                <a:spcPts val="600"/>
              </a:spcAft>
              <a:buClr>
                <a:schemeClr val="folHlink"/>
              </a:buClr>
              <a:buBlip>
                <a:blip r:embed="rId4"/>
              </a:buBlip>
            </a:pPr>
            <a:r>
              <a:rPr lang="en-US" sz="1600" dirty="0">
                <a:cs typeface="+mn-cs"/>
              </a:rPr>
              <a:t>Expresses need for </a:t>
            </a:r>
            <a:r>
              <a:rPr lang="en-US" sz="1600" dirty="0" smtClean="0">
                <a:cs typeface="+mn-cs"/>
              </a:rPr>
              <a:t>supply </a:t>
            </a:r>
            <a:r>
              <a:rPr lang="en-US" sz="1600" dirty="0">
                <a:cs typeface="+mn-cs"/>
              </a:rPr>
              <a:t>as feed-back to node(s) </a:t>
            </a:r>
            <a:r>
              <a:rPr lang="en-US" sz="1600" dirty="0" smtClean="0">
                <a:cs typeface="+mn-cs"/>
              </a:rPr>
              <a:t>above it</a:t>
            </a:r>
            <a:endParaRPr lang="en-US" sz="1600" dirty="0">
              <a:cs typeface="+mn-cs"/>
            </a:endParaRPr>
          </a:p>
          <a:p>
            <a:pPr marL="508000" lvl="1" indent="-238125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folHlink"/>
              </a:buClr>
              <a:buSzPct val="75000"/>
            </a:pPr>
            <a:r>
              <a:rPr lang="en-US" sz="1400" dirty="0">
                <a:cs typeface="+mn-cs"/>
              </a:rPr>
              <a:t>as function of price/incentive signal</a:t>
            </a:r>
          </a:p>
          <a:p>
            <a:pPr marL="225425" lvl="1" indent="-225425">
              <a:lnSpc>
                <a:spcPct val="110000"/>
              </a:lnSpc>
              <a:spcBef>
                <a:spcPts val="1200"/>
              </a:spcBef>
              <a:spcAft>
                <a:spcPts val="600"/>
              </a:spcAft>
              <a:buClr>
                <a:schemeClr val="folHlink"/>
              </a:buClr>
              <a:buBlip>
                <a:blip r:embed="rId4"/>
              </a:buBlip>
            </a:pPr>
            <a:r>
              <a:rPr lang="en-US" sz="1600" dirty="0">
                <a:cs typeface="+mn-cs"/>
              </a:rPr>
              <a:t>Quantity &amp; price at each node resolved via price-discovery process </a:t>
            </a:r>
          </a:p>
          <a:p>
            <a:pPr marL="225425" lvl="1" indent="-225425">
              <a:lnSpc>
                <a:spcPct val="110000"/>
              </a:lnSpc>
              <a:spcBef>
                <a:spcPts val="1200"/>
              </a:spcBef>
              <a:spcAft>
                <a:spcPts val="600"/>
              </a:spcAft>
              <a:buClr>
                <a:schemeClr val="folHlink"/>
              </a:buClr>
              <a:buBlip>
                <a:blip r:embed="rId4"/>
              </a:buBlip>
            </a:pPr>
            <a:r>
              <a:rPr lang="en-US" sz="1600" dirty="0" smtClean="0">
                <a:cs typeface="+mn-cs"/>
              </a:rPr>
              <a:t>Implements </a:t>
            </a:r>
            <a:r>
              <a:rPr lang="en-US" sz="1600" dirty="0">
                <a:cs typeface="+mn-cs"/>
              </a:rPr>
              <a:t>price-responsive controls for its own flexible assets</a:t>
            </a:r>
          </a:p>
          <a:p>
            <a:pPr marL="508000" lvl="1" indent="-238125">
              <a:lnSpc>
                <a:spcPct val="120000"/>
              </a:lnSpc>
              <a:spcBef>
                <a:spcPts val="0"/>
              </a:spcBef>
              <a:buClr>
                <a:schemeClr val="folHlink"/>
              </a:buClr>
              <a:buSzPct val="75000"/>
            </a:pPr>
            <a:r>
              <a:rPr lang="en-US" sz="1400" u="sng" dirty="0">
                <a:cs typeface="+mn-cs"/>
              </a:rPr>
              <a:t>responsiveness</a:t>
            </a:r>
            <a:r>
              <a:rPr lang="en-US" sz="1400" dirty="0">
                <a:cs typeface="+mn-cs"/>
              </a:rPr>
              <a:t> is </a:t>
            </a:r>
            <a:r>
              <a:rPr lang="en-US" sz="1400" dirty="0" smtClean="0">
                <a:cs typeface="+mn-cs"/>
              </a:rPr>
              <a:t>voluntary, set by owner</a:t>
            </a:r>
            <a:endParaRPr lang="en-US" sz="1400" dirty="0">
              <a:cs typeface="+mn-cs"/>
            </a:endParaRPr>
          </a:p>
          <a:p>
            <a:pPr marL="508000" lvl="1" indent="-238125">
              <a:lnSpc>
                <a:spcPct val="120000"/>
              </a:lnSpc>
              <a:spcBef>
                <a:spcPts val="0"/>
              </a:spcBef>
              <a:buClr>
                <a:schemeClr val="folHlink"/>
              </a:buClr>
              <a:buSzPct val="75000"/>
            </a:pPr>
            <a:r>
              <a:rPr lang="en-US" sz="1400" u="sng" dirty="0">
                <a:cs typeface="+mn-cs"/>
              </a:rPr>
              <a:t>response</a:t>
            </a:r>
            <a:r>
              <a:rPr lang="en-US" sz="1400" dirty="0">
                <a:cs typeface="+mn-cs"/>
              </a:rPr>
              <a:t> is </a:t>
            </a:r>
            <a:r>
              <a:rPr lang="en-US" sz="1400" dirty="0" smtClean="0">
                <a:cs typeface="+mn-cs"/>
              </a:rPr>
              <a:t>automated on behalf of owner</a:t>
            </a:r>
            <a:endParaRPr lang="en-US" sz="1400" dirty="0">
              <a:cs typeface="+mn-cs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569913" y="5873750"/>
            <a:ext cx="1741487" cy="862013"/>
            <a:chOff x="569913" y="5873750"/>
            <a:chExt cx="1741487" cy="862013"/>
          </a:xfrm>
        </p:grpSpPr>
        <p:sp>
          <p:nvSpPr>
            <p:cNvPr id="3090" name="Line 1772"/>
            <p:cNvSpPr>
              <a:spLocks noChangeShapeType="1"/>
            </p:cNvSpPr>
            <p:nvPr/>
          </p:nvSpPr>
          <p:spPr bwMode="auto">
            <a:xfrm flipV="1">
              <a:off x="744538" y="6103938"/>
              <a:ext cx="147637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3091" name="Group 1773"/>
            <p:cNvGrpSpPr>
              <a:grpSpLocks/>
            </p:cNvGrpSpPr>
            <p:nvPr/>
          </p:nvGrpSpPr>
          <p:grpSpPr bwMode="auto">
            <a:xfrm>
              <a:off x="569913" y="6324600"/>
              <a:ext cx="1741487" cy="411163"/>
              <a:chOff x="4064" y="3685"/>
              <a:chExt cx="1097" cy="259"/>
            </a:xfrm>
          </p:grpSpPr>
          <p:grpSp>
            <p:nvGrpSpPr>
              <p:cNvPr id="3795" name="Group 1774"/>
              <p:cNvGrpSpPr>
                <a:grpSpLocks/>
              </p:cNvGrpSpPr>
              <p:nvPr/>
            </p:nvGrpSpPr>
            <p:grpSpPr bwMode="auto">
              <a:xfrm>
                <a:off x="4735" y="3740"/>
                <a:ext cx="249" cy="192"/>
                <a:chOff x="4735" y="3740"/>
                <a:chExt cx="249" cy="192"/>
              </a:xfrm>
            </p:grpSpPr>
            <p:sp>
              <p:nvSpPr>
                <p:cNvPr id="3810" name="AutoShape 1775"/>
                <p:cNvSpPr>
                  <a:spLocks noChangeArrowheads="1"/>
                </p:cNvSpPr>
                <p:nvPr/>
              </p:nvSpPr>
              <p:spPr bwMode="auto">
                <a:xfrm>
                  <a:off x="4735" y="3740"/>
                  <a:ext cx="249" cy="192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811" name="Line 1776"/>
                <p:cNvSpPr>
                  <a:spLocks noChangeShapeType="1"/>
                </p:cNvSpPr>
                <p:nvPr/>
              </p:nvSpPr>
              <p:spPr bwMode="auto">
                <a:xfrm>
                  <a:off x="4762" y="3815"/>
                  <a:ext cx="14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812" name="Line 1777"/>
                <p:cNvSpPr>
                  <a:spLocks noChangeShapeType="1"/>
                </p:cNvSpPr>
                <p:nvPr/>
              </p:nvSpPr>
              <p:spPr bwMode="auto">
                <a:xfrm>
                  <a:off x="4761" y="3833"/>
                  <a:ext cx="14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813" name="Line 1778"/>
                <p:cNvSpPr>
                  <a:spLocks noChangeShapeType="1"/>
                </p:cNvSpPr>
                <p:nvPr/>
              </p:nvSpPr>
              <p:spPr bwMode="auto">
                <a:xfrm>
                  <a:off x="4760" y="3851"/>
                  <a:ext cx="14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814" name="Line 1779"/>
                <p:cNvSpPr>
                  <a:spLocks noChangeShapeType="1"/>
                </p:cNvSpPr>
                <p:nvPr/>
              </p:nvSpPr>
              <p:spPr bwMode="auto">
                <a:xfrm>
                  <a:off x="4759" y="3869"/>
                  <a:ext cx="14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815" name="Line 1780"/>
                <p:cNvSpPr>
                  <a:spLocks noChangeShapeType="1"/>
                </p:cNvSpPr>
                <p:nvPr/>
              </p:nvSpPr>
              <p:spPr bwMode="auto">
                <a:xfrm>
                  <a:off x="4758" y="3887"/>
                  <a:ext cx="14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816" name="Line 1781"/>
                <p:cNvSpPr>
                  <a:spLocks noChangeShapeType="1"/>
                </p:cNvSpPr>
                <p:nvPr/>
              </p:nvSpPr>
              <p:spPr bwMode="auto">
                <a:xfrm>
                  <a:off x="4757" y="3905"/>
                  <a:ext cx="14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817" name="Line 1782"/>
                <p:cNvSpPr>
                  <a:spLocks noChangeShapeType="1"/>
                </p:cNvSpPr>
                <p:nvPr/>
              </p:nvSpPr>
              <p:spPr bwMode="auto">
                <a:xfrm flipV="1">
                  <a:off x="4945" y="3775"/>
                  <a:ext cx="27" cy="2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818" name="Line 1783"/>
                <p:cNvSpPr>
                  <a:spLocks noChangeShapeType="1"/>
                </p:cNvSpPr>
                <p:nvPr/>
              </p:nvSpPr>
              <p:spPr bwMode="auto">
                <a:xfrm flipV="1">
                  <a:off x="4945" y="3796"/>
                  <a:ext cx="27" cy="2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819" name="Line 1784"/>
                <p:cNvSpPr>
                  <a:spLocks noChangeShapeType="1"/>
                </p:cNvSpPr>
                <p:nvPr/>
              </p:nvSpPr>
              <p:spPr bwMode="auto">
                <a:xfrm flipV="1">
                  <a:off x="4945" y="3819"/>
                  <a:ext cx="27" cy="2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820" name="Line 1785"/>
                <p:cNvSpPr>
                  <a:spLocks noChangeShapeType="1"/>
                </p:cNvSpPr>
                <p:nvPr/>
              </p:nvSpPr>
              <p:spPr bwMode="auto">
                <a:xfrm flipV="1">
                  <a:off x="4945" y="3842"/>
                  <a:ext cx="27" cy="2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821" name="Line 1786"/>
                <p:cNvSpPr>
                  <a:spLocks noChangeShapeType="1"/>
                </p:cNvSpPr>
                <p:nvPr/>
              </p:nvSpPr>
              <p:spPr bwMode="auto">
                <a:xfrm flipV="1">
                  <a:off x="4945" y="3865"/>
                  <a:ext cx="27" cy="2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796" name="Group 1787"/>
              <p:cNvGrpSpPr>
                <a:grpSpLocks/>
              </p:cNvGrpSpPr>
              <p:nvPr/>
            </p:nvGrpSpPr>
            <p:grpSpPr bwMode="auto">
              <a:xfrm>
                <a:off x="4064" y="3685"/>
                <a:ext cx="179" cy="259"/>
                <a:chOff x="3936" y="2352"/>
                <a:chExt cx="816" cy="1344"/>
              </a:xfrm>
            </p:grpSpPr>
            <p:sp>
              <p:nvSpPr>
                <p:cNvPr id="3804" name="Rectangle 1788"/>
                <p:cNvSpPr>
                  <a:spLocks noChangeArrowheads="1"/>
                </p:cNvSpPr>
                <p:nvPr/>
              </p:nvSpPr>
              <p:spPr bwMode="auto">
                <a:xfrm>
                  <a:off x="3936" y="2544"/>
                  <a:ext cx="576" cy="1152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805" name="Line 1789"/>
                <p:cNvSpPr>
                  <a:spLocks noChangeShapeType="1"/>
                </p:cNvSpPr>
                <p:nvPr/>
              </p:nvSpPr>
              <p:spPr bwMode="auto">
                <a:xfrm>
                  <a:off x="3936" y="2928"/>
                  <a:ext cx="57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806" name="Line 1790"/>
                <p:cNvSpPr>
                  <a:spLocks noChangeShapeType="1"/>
                </p:cNvSpPr>
                <p:nvPr/>
              </p:nvSpPr>
              <p:spPr bwMode="auto">
                <a:xfrm>
                  <a:off x="4464" y="2640"/>
                  <a:ext cx="0" cy="19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807" name="Line 1791"/>
                <p:cNvSpPr>
                  <a:spLocks noChangeShapeType="1"/>
                </p:cNvSpPr>
                <p:nvPr/>
              </p:nvSpPr>
              <p:spPr bwMode="auto">
                <a:xfrm>
                  <a:off x="4464" y="3072"/>
                  <a:ext cx="0" cy="19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808" name="AutoShape 1792"/>
                <p:cNvSpPr>
                  <a:spLocks noChangeArrowheads="1"/>
                </p:cNvSpPr>
                <p:nvPr/>
              </p:nvSpPr>
              <p:spPr bwMode="auto">
                <a:xfrm>
                  <a:off x="3936" y="2352"/>
                  <a:ext cx="816" cy="192"/>
                </a:xfrm>
                <a:prstGeom prst="parallelogram">
                  <a:avLst>
                    <a:gd name="adj" fmla="val 132084"/>
                  </a:avLst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809" name="AutoShape 1793"/>
                <p:cNvSpPr>
                  <a:spLocks noChangeArrowheads="1"/>
                </p:cNvSpPr>
                <p:nvPr/>
              </p:nvSpPr>
              <p:spPr bwMode="auto">
                <a:xfrm rot="16200000" flipV="1">
                  <a:off x="3960" y="2904"/>
                  <a:ext cx="1344" cy="240"/>
                </a:xfrm>
                <a:prstGeom prst="parallelogram">
                  <a:avLst>
                    <a:gd name="adj" fmla="val 80370"/>
                  </a:avLst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3797" name="AutoShape 1794"/>
              <p:cNvSpPr>
                <a:spLocks noChangeArrowheads="1"/>
              </p:cNvSpPr>
              <p:nvPr/>
            </p:nvSpPr>
            <p:spPr bwMode="auto">
              <a:xfrm>
                <a:off x="5053" y="3708"/>
                <a:ext cx="108" cy="228"/>
              </a:xfrm>
              <a:prstGeom prst="can">
                <a:avLst>
                  <a:gd name="adj" fmla="val 29634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3798" name="Group 1795"/>
              <p:cNvGrpSpPr>
                <a:grpSpLocks/>
              </p:cNvGrpSpPr>
              <p:nvPr/>
            </p:nvGrpSpPr>
            <p:grpSpPr bwMode="auto">
              <a:xfrm>
                <a:off x="4507" y="3743"/>
                <a:ext cx="171" cy="192"/>
                <a:chOff x="4507" y="3743"/>
                <a:chExt cx="171" cy="192"/>
              </a:xfrm>
            </p:grpSpPr>
            <p:sp>
              <p:nvSpPr>
                <p:cNvPr id="3802" name="AutoShape 1796"/>
                <p:cNvSpPr>
                  <a:spLocks noChangeArrowheads="1"/>
                </p:cNvSpPr>
                <p:nvPr/>
              </p:nvSpPr>
              <p:spPr bwMode="auto">
                <a:xfrm>
                  <a:off x="4507" y="3743"/>
                  <a:ext cx="171" cy="192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803" name="Rectangle 1797"/>
                <p:cNvSpPr>
                  <a:spLocks noChangeArrowheads="1"/>
                </p:cNvSpPr>
                <p:nvPr/>
              </p:nvSpPr>
              <p:spPr bwMode="auto">
                <a:xfrm>
                  <a:off x="4533" y="3810"/>
                  <a:ext cx="77" cy="77"/>
                </a:xfrm>
                <a:prstGeom prst="rect">
                  <a:avLst/>
                </a:prstGeom>
                <a:solidFill>
                  <a:schemeClr val="bg1"/>
                </a:solidFill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799" name="Group 1798"/>
              <p:cNvGrpSpPr>
                <a:grpSpLocks/>
              </p:cNvGrpSpPr>
              <p:nvPr/>
            </p:nvGrpSpPr>
            <p:grpSpPr bwMode="auto">
              <a:xfrm>
                <a:off x="4281" y="3745"/>
                <a:ext cx="189" cy="193"/>
                <a:chOff x="4299" y="3745"/>
                <a:chExt cx="178" cy="193"/>
              </a:xfrm>
            </p:grpSpPr>
            <p:sp>
              <p:nvSpPr>
                <p:cNvPr id="3800" name="AutoShape 1799"/>
                <p:cNvSpPr>
                  <a:spLocks noChangeArrowheads="1"/>
                </p:cNvSpPr>
                <p:nvPr/>
              </p:nvSpPr>
              <p:spPr bwMode="auto">
                <a:xfrm>
                  <a:off x="4299" y="3745"/>
                  <a:ext cx="178" cy="193"/>
                </a:xfrm>
                <a:prstGeom prst="cube">
                  <a:avLst>
                    <a:gd name="adj" fmla="val 30556"/>
                  </a:avLst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801" name="AutoShape 1800"/>
                <p:cNvSpPr>
                  <a:spLocks noChangeArrowheads="1"/>
                </p:cNvSpPr>
                <p:nvPr/>
              </p:nvSpPr>
              <p:spPr bwMode="auto">
                <a:xfrm>
                  <a:off x="4338" y="3757"/>
                  <a:ext cx="104" cy="27"/>
                </a:xfrm>
                <a:prstGeom prst="parallelogram">
                  <a:avLst>
                    <a:gd name="adj" fmla="val 102449"/>
                  </a:avLst>
                </a:prstGeom>
                <a:solidFill>
                  <a:schemeClr val="bg1"/>
                </a:solidFill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3092" name="Group 1801"/>
            <p:cNvGrpSpPr>
              <a:grpSpLocks/>
            </p:cNvGrpSpPr>
            <p:nvPr/>
          </p:nvGrpSpPr>
          <p:grpSpPr bwMode="auto">
            <a:xfrm>
              <a:off x="739775" y="5873750"/>
              <a:ext cx="1481138" cy="512763"/>
              <a:chOff x="4171" y="3401"/>
              <a:chExt cx="933" cy="323"/>
            </a:xfrm>
          </p:grpSpPr>
          <p:sp>
            <p:nvSpPr>
              <p:cNvPr id="3789" name="Line 1802"/>
              <p:cNvSpPr>
                <a:spLocks noChangeShapeType="1"/>
              </p:cNvSpPr>
              <p:nvPr/>
            </p:nvSpPr>
            <p:spPr bwMode="auto">
              <a:xfrm flipV="1">
                <a:off x="4651" y="3401"/>
                <a:ext cx="0" cy="14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90" name="Line 1803"/>
              <p:cNvSpPr>
                <a:spLocks noChangeShapeType="1"/>
              </p:cNvSpPr>
              <p:nvPr/>
            </p:nvSpPr>
            <p:spPr bwMode="auto">
              <a:xfrm flipH="1" flipV="1">
                <a:off x="4171" y="3545"/>
                <a:ext cx="1" cy="12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91" name="Line 1804"/>
              <p:cNvSpPr>
                <a:spLocks noChangeShapeType="1"/>
              </p:cNvSpPr>
              <p:nvPr/>
            </p:nvSpPr>
            <p:spPr bwMode="auto">
              <a:xfrm flipH="1" flipV="1">
                <a:off x="4600" y="3546"/>
                <a:ext cx="0" cy="17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92" name="Line 1805"/>
              <p:cNvSpPr>
                <a:spLocks noChangeShapeType="1"/>
              </p:cNvSpPr>
              <p:nvPr/>
            </p:nvSpPr>
            <p:spPr bwMode="auto">
              <a:xfrm flipH="1" flipV="1">
                <a:off x="5104" y="3546"/>
                <a:ext cx="0" cy="14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93" name="Line 1806"/>
              <p:cNvSpPr>
                <a:spLocks noChangeShapeType="1"/>
              </p:cNvSpPr>
              <p:nvPr/>
            </p:nvSpPr>
            <p:spPr bwMode="auto">
              <a:xfrm flipV="1">
                <a:off x="4397" y="3546"/>
                <a:ext cx="0" cy="17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94" name="Line 1807"/>
              <p:cNvSpPr>
                <a:spLocks noChangeShapeType="1"/>
              </p:cNvSpPr>
              <p:nvPr/>
            </p:nvSpPr>
            <p:spPr bwMode="auto">
              <a:xfrm flipV="1">
                <a:off x="4864" y="3546"/>
                <a:ext cx="0" cy="17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graphicFrame>
        <p:nvGraphicFramePr>
          <p:cNvPr id="3074" name="Object 2">
            <a:hlinkClick r:id="" action="ppaction://ole?verb=0"/>
          </p:cNvPr>
          <p:cNvGraphicFramePr>
            <a:graphicFrameLocks/>
          </p:cNvGraphicFramePr>
          <p:nvPr/>
        </p:nvGraphicFramePr>
        <p:xfrm>
          <a:off x="1106488" y="2373313"/>
          <a:ext cx="979487" cy="468312"/>
        </p:xfrm>
        <a:graphic>
          <a:graphicData uri="http://schemas.openxmlformats.org/presentationml/2006/ole">
            <p:oleObj spid="_x0000_s3093" name="Clip" r:id="rId5" imgW="1275723" imgH="683027" progId="">
              <p:embed/>
            </p:oleObj>
          </a:graphicData>
        </a:graphic>
      </p:graphicFrame>
      <p:grpSp>
        <p:nvGrpSpPr>
          <p:cNvPr id="3097" name="Group 72"/>
          <p:cNvGrpSpPr>
            <a:grpSpLocks/>
          </p:cNvGrpSpPr>
          <p:nvPr/>
        </p:nvGrpSpPr>
        <p:grpSpPr bwMode="auto">
          <a:xfrm>
            <a:off x="536575" y="3379788"/>
            <a:ext cx="1749425" cy="565150"/>
            <a:chOff x="442" y="1689"/>
            <a:chExt cx="1102" cy="356"/>
          </a:xfrm>
        </p:grpSpPr>
        <p:grpSp>
          <p:nvGrpSpPr>
            <p:cNvPr id="3637" name="Group 73"/>
            <p:cNvGrpSpPr>
              <a:grpSpLocks/>
            </p:cNvGrpSpPr>
            <p:nvPr/>
          </p:nvGrpSpPr>
          <p:grpSpPr bwMode="auto">
            <a:xfrm>
              <a:off x="442" y="1689"/>
              <a:ext cx="234" cy="343"/>
              <a:chOff x="718" y="1800"/>
              <a:chExt cx="333" cy="593"/>
            </a:xfrm>
          </p:grpSpPr>
          <p:sp>
            <p:nvSpPr>
              <p:cNvPr id="3714" name="Freeform 74"/>
              <p:cNvSpPr>
                <a:spLocks/>
              </p:cNvSpPr>
              <p:nvPr/>
            </p:nvSpPr>
            <p:spPr bwMode="auto">
              <a:xfrm>
                <a:off x="729" y="1800"/>
                <a:ext cx="318" cy="33"/>
              </a:xfrm>
              <a:custGeom>
                <a:avLst/>
                <a:gdLst>
                  <a:gd name="T0" fmla="*/ 0 w 318"/>
                  <a:gd name="T1" fmla="*/ 32 h 33"/>
                  <a:gd name="T2" fmla="*/ 31 w 318"/>
                  <a:gd name="T3" fmla="*/ 0 h 33"/>
                  <a:gd name="T4" fmla="*/ 286 w 318"/>
                  <a:gd name="T5" fmla="*/ 0 h 33"/>
                  <a:gd name="T6" fmla="*/ 317 w 318"/>
                  <a:gd name="T7" fmla="*/ 32 h 33"/>
                  <a:gd name="T8" fmla="*/ 0 w 318"/>
                  <a:gd name="T9" fmla="*/ 32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18"/>
                  <a:gd name="T16" fmla="*/ 0 h 33"/>
                  <a:gd name="T17" fmla="*/ 318 w 318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18" h="33">
                    <a:moveTo>
                      <a:pt x="0" y="32"/>
                    </a:moveTo>
                    <a:lnTo>
                      <a:pt x="31" y="0"/>
                    </a:lnTo>
                    <a:lnTo>
                      <a:pt x="286" y="0"/>
                    </a:lnTo>
                    <a:lnTo>
                      <a:pt x="317" y="32"/>
                    </a:lnTo>
                    <a:lnTo>
                      <a:pt x="0" y="32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15" name="Freeform 75"/>
              <p:cNvSpPr>
                <a:spLocks/>
              </p:cNvSpPr>
              <p:nvPr/>
            </p:nvSpPr>
            <p:spPr bwMode="auto">
              <a:xfrm>
                <a:off x="768" y="1832"/>
                <a:ext cx="241" cy="561"/>
              </a:xfrm>
              <a:custGeom>
                <a:avLst/>
                <a:gdLst>
                  <a:gd name="T0" fmla="*/ 0 w 241"/>
                  <a:gd name="T1" fmla="*/ 0 h 561"/>
                  <a:gd name="T2" fmla="*/ 240 w 241"/>
                  <a:gd name="T3" fmla="*/ 560 h 561"/>
                  <a:gd name="T4" fmla="*/ 0 60000 65536"/>
                  <a:gd name="T5" fmla="*/ 0 60000 65536"/>
                  <a:gd name="T6" fmla="*/ 0 w 241"/>
                  <a:gd name="T7" fmla="*/ 0 h 561"/>
                  <a:gd name="T8" fmla="*/ 241 w 241"/>
                  <a:gd name="T9" fmla="*/ 561 h 56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41" h="561">
                    <a:moveTo>
                      <a:pt x="0" y="0"/>
                    </a:moveTo>
                    <a:lnTo>
                      <a:pt x="240" y="560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16" name="Freeform 76"/>
              <p:cNvSpPr>
                <a:spLocks/>
              </p:cNvSpPr>
              <p:nvPr/>
            </p:nvSpPr>
            <p:spPr bwMode="auto">
              <a:xfrm>
                <a:off x="768" y="1832"/>
                <a:ext cx="241" cy="561"/>
              </a:xfrm>
              <a:custGeom>
                <a:avLst/>
                <a:gdLst>
                  <a:gd name="T0" fmla="*/ 240 w 241"/>
                  <a:gd name="T1" fmla="*/ 0 h 561"/>
                  <a:gd name="T2" fmla="*/ 0 w 241"/>
                  <a:gd name="T3" fmla="*/ 560 h 561"/>
                  <a:gd name="T4" fmla="*/ 0 60000 65536"/>
                  <a:gd name="T5" fmla="*/ 0 60000 65536"/>
                  <a:gd name="T6" fmla="*/ 0 w 241"/>
                  <a:gd name="T7" fmla="*/ 0 h 561"/>
                  <a:gd name="T8" fmla="*/ 241 w 241"/>
                  <a:gd name="T9" fmla="*/ 561 h 56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41" h="561">
                    <a:moveTo>
                      <a:pt x="240" y="0"/>
                    </a:moveTo>
                    <a:lnTo>
                      <a:pt x="0" y="560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17" name="Freeform 77"/>
              <p:cNvSpPr>
                <a:spLocks/>
              </p:cNvSpPr>
              <p:nvPr/>
            </p:nvSpPr>
            <p:spPr bwMode="auto">
              <a:xfrm>
                <a:off x="931" y="1952"/>
                <a:ext cx="78" cy="441"/>
              </a:xfrm>
              <a:custGeom>
                <a:avLst/>
                <a:gdLst>
                  <a:gd name="T0" fmla="*/ 0 w 78"/>
                  <a:gd name="T1" fmla="*/ 0 h 441"/>
                  <a:gd name="T2" fmla="*/ 77 w 78"/>
                  <a:gd name="T3" fmla="*/ 440 h 441"/>
                  <a:gd name="T4" fmla="*/ 0 60000 65536"/>
                  <a:gd name="T5" fmla="*/ 0 60000 65536"/>
                  <a:gd name="T6" fmla="*/ 0 w 78"/>
                  <a:gd name="T7" fmla="*/ 0 h 441"/>
                  <a:gd name="T8" fmla="*/ 78 w 78"/>
                  <a:gd name="T9" fmla="*/ 441 h 44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8" h="441">
                    <a:moveTo>
                      <a:pt x="0" y="0"/>
                    </a:moveTo>
                    <a:lnTo>
                      <a:pt x="77" y="440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18" name="Freeform 78"/>
              <p:cNvSpPr>
                <a:spLocks/>
              </p:cNvSpPr>
              <p:nvPr/>
            </p:nvSpPr>
            <p:spPr bwMode="auto">
              <a:xfrm>
                <a:off x="760" y="1952"/>
                <a:ext cx="86" cy="441"/>
              </a:xfrm>
              <a:custGeom>
                <a:avLst/>
                <a:gdLst>
                  <a:gd name="T0" fmla="*/ 85 w 86"/>
                  <a:gd name="T1" fmla="*/ 0 h 441"/>
                  <a:gd name="T2" fmla="*/ 0 w 86"/>
                  <a:gd name="T3" fmla="*/ 440 h 441"/>
                  <a:gd name="T4" fmla="*/ 0 60000 65536"/>
                  <a:gd name="T5" fmla="*/ 0 60000 65536"/>
                  <a:gd name="T6" fmla="*/ 0 w 86"/>
                  <a:gd name="T7" fmla="*/ 0 h 441"/>
                  <a:gd name="T8" fmla="*/ 86 w 86"/>
                  <a:gd name="T9" fmla="*/ 441 h 44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86" h="441">
                    <a:moveTo>
                      <a:pt x="85" y="0"/>
                    </a:moveTo>
                    <a:lnTo>
                      <a:pt x="0" y="440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19" name="Freeform 79"/>
              <p:cNvSpPr>
                <a:spLocks/>
              </p:cNvSpPr>
              <p:nvPr/>
            </p:nvSpPr>
            <p:spPr bwMode="auto">
              <a:xfrm>
                <a:off x="977" y="1832"/>
                <a:ext cx="1" cy="73"/>
              </a:xfrm>
              <a:custGeom>
                <a:avLst/>
                <a:gdLst>
                  <a:gd name="T0" fmla="*/ 0 w 1"/>
                  <a:gd name="T1" fmla="*/ 72 h 73"/>
                  <a:gd name="T2" fmla="*/ 0 w 1"/>
                  <a:gd name="T3" fmla="*/ 0 h 73"/>
                  <a:gd name="T4" fmla="*/ 0 60000 65536"/>
                  <a:gd name="T5" fmla="*/ 0 60000 65536"/>
                  <a:gd name="T6" fmla="*/ 0 w 1"/>
                  <a:gd name="T7" fmla="*/ 0 h 73"/>
                  <a:gd name="T8" fmla="*/ 1 w 1"/>
                  <a:gd name="T9" fmla="*/ 73 h 7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73">
                    <a:moveTo>
                      <a:pt x="0" y="72"/>
                    </a:moveTo>
                    <a:lnTo>
                      <a:pt x="0" y="0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20" name="Freeform 80"/>
              <p:cNvSpPr>
                <a:spLocks/>
              </p:cNvSpPr>
              <p:nvPr/>
            </p:nvSpPr>
            <p:spPr bwMode="auto">
              <a:xfrm>
                <a:off x="977" y="1840"/>
                <a:ext cx="24" cy="17"/>
              </a:xfrm>
              <a:custGeom>
                <a:avLst/>
                <a:gdLst>
                  <a:gd name="T0" fmla="*/ 0 w 24"/>
                  <a:gd name="T1" fmla="*/ 0 h 17"/>
                  <a:gd name="T2" fmla="*/ 23 w 24"/>
                  <a:gd name="T3" fmla="*/ 16 h 17"/>
                  <a:gd name="T4" fmla="*/ 0 60000 65536"/>
                  <a:gd name="T5" fmla="*/ 0 60000 65536"/>
                  <a:gd name="T6" fmla="*/ 0 w 24"/>
                  <a:gd name="T7" fmla="*/ 0 h 17"/>
                  <a:gd name="T8" fmla="*/ 24 w 24"/>
                  <a:gd name="T9" fmla="*/ 17 h 1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4" h="17">
                    <a:moveTo>
                      <a:pt x="0" y="0"/>
                    </a:moveTo>
                    <a:lnTo>
                      <a:pt x="23" y="16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21" name="Freeform 81"/>
              <p:cNvSpPr>
                <a:spLocks/>
              </p:cNvSpPr>
              <p:nvPr/>
            </p:nvSpPr>
            <p:spPr bwMode="auto">
              <a:xfrm>
                <a:off x="977" y="1800"/>
                <a:ext cx="32" cy="33"/>
              </a:xfrm>
              <a:custGeom>
                <a:avLst/>
                <a:gdLst>
                  <a:gd name="T0" fmla="*/ 31 w 32"/>
                  <a:gd name="T1" fmla="*/ 0 h 33"/>
                  <a:gd name="T2" fmla="*/ 0 w 32"/>
                  <a:gd name="T3" fmla="*/ 32 h 33"/>
                  <a:gd name="T4" fmla="*/ 0 60000 65536"/>
                  <a:gd name="T5" fmla="*/ 0 60000 65536"/>
                  <a:gd name="T6" fmla="*/ 0 w 32"/>
                  <a:gd name="T7" fmla="*/ 0 h 33"/>
                  <a:gd name="T8" fmla="*/ 32 w 32"/>
                  <a:gd name="T9" fmla="*/ 33 h 3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2" h="33">
                    <a:moveTo>
                      <a:pt x="31" y="0"/>
                    </a:moveTo>
                    <a:lnTo>
                      <a:pt x="0" y="32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22" name="Freeform 82"/>
              <p:cNvSpPr>
                <a:spLocks/>
              </p:cNvSpPr>
              <p:nvPr/>
            </p:nvSpPr>
            <p:spPr bwMode="auto">
              <a:xfrm>
                <a:off x="946" y="1800"/>
                <a:ext cx="32" cy="33"/>
              </a:xfrm>
              <a:custGeom>
                <a:avLst/>
                <a:gdLst>
                  <a:gd name="T0" fmla="*/ 0 w 32"/>
                  <a:gd name="T1" fmla="*/ 0 h 33"/>
                  <a:gd name="T2" fmla="*/ 31 w 32"/>
                  <a:gd name="T3" fmla="*/ 32 h 33"/>
                  <a:gd name="T4" fmla="*/ 0 60000 65536"/>
                  <a:gd name="T5" fmla="*/ 0 60000 65536"/>
                  <a:gd name="T6" fmla="*/ 0 w 32"/>
                  <a:gd name="T7" fmla="*/ 0 h 33"/>
                  <a:gd name="T8" fmla="*/ 32 w 32"/>
                  <a:gd name="T9" fmla="*/ 33 h 3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2" h="33">
                    <a:moveTo>
                      <a:pt x="0" y="0"/>
                    </a:moveTo>
                    <a:lnTo>
                      <a:pt x="31" y="32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23" name="Freeform 83"/>
              <p:cNvSpPr>
                <a:spLocks/>
              </p:cNvSpPr>
              <p:nvPr/>
            </p:nvSpPr>
            <p:spPr bwMode="auto">
              <a:xfrm>
                <a:off x="915" y="1800"/>
                <a:ext cx="32" cy="33"/>
              </a:xfrm>
              <a:custGeom>
                <a:avLst/>
                <a:gdLst>
                  <a:gd name="T0" fmla="*/ 31 w 32"/>
                  <a:gd name="T1" fmla="*/ 0 h 33"/>
                  <a:gd name="T2" fmla="*/ 0 w 32"/>
                  <a:gd name="T3" fmla="*/ 32 h 33"/>
                  <a:gd name="T4" fmla="*/ 0 60000 65536"/>
                  <a:gd name="T5" fmla="*/ 0 60000 65536"/>
                  <a:gd name="T6" fmla="*/ 0 w 32"/>
                  <a:gd name="T7" fmla="*/ 0 h 33"/>
                  <a:gd name="T8" fmla="*/ 32 w 32"/>
                  <a:gd name="T9" fmla="*/ 33 h 3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2" h="33">
                    <a:moveTo>
                      <a:pt x="31" y="0"/>
                    </a:moveTo>
                    <a:lnTo>
                      <a:pt x="0" y="32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24" name="Freeform 84"/>
              <p:cNvSpPr>
                <a:spLocks/>
              </p:cNvSpPr>
              <p:nvPr/>
            </p:nvSpPr>
            <p:spPr bwMode="auto">
              <a:xfrm>
                <a:off x="884" y="1800"/>
                <a:ext cx="32" cy="33"/>
              </a:xfrm>
              <a:custGeom>
                <a:avLst/>
                <a:gdLst>
                  <a:gd name="T0" fmla="*/ 0 w 32"/>
                  <a:gd name="T1" fmla="*/ 0 h 33"/>
                  <a:gd name="T2" fmla="*/ 31 w 32"/>
                  <a:gd name="T3" fmla="*/ 32 h 33"/>
                  <a:gd name="T4" fmla="*/ 0 60000 65536"/>
                  <a:gd name="T5" fmla="*/ 0 60000 65536"/>
                  <a:gd name="T6" fmla="*/ 0 w 32"/>
                  <a:gd name="T7" fmla="*/ 0 h 33"/>
                  <a:gd name="T8" fmla="*/ 32 w 32"/>
                  <a:gd name="T9" fmla="*/ 33 h 3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2" h="33">
                    <a:moveTo>
                      <a:pt x="0" y="0"/>
                    </a:moveTo>
                    <a:lnTo>
                      <a:pt x="31" y="32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25" name="Freeform 85"/>
              <p:cNvSpPr>
                <a:spLocks/>
              </p:cNvSpPr>
              <p:nvPr/>
            </p:nvSpPr>
            <p:spPr bwMode="auto">
              <a:xfrm>
                <a:off x="853" y="1800"/>
                <a:ext cx="32" cy="33"/>
              </a:xfrm>
              <a:custGeom>
                <a:avLst/>
                <a:gdLst>
                  <a:gd name="T0" fmla="*/ 31 w 32"/>
                  <a:gd name="T1" fmla="*/ 0 h 33"/>
                  <a:gd name="T2" fmla="*/ 0 w 32"/>
                  <a:gd name="T3" fmla="*/ 32 h 33"/>
                  <a:gd name="T4" fmla="*/ 0 60000 65536"/>
                  <a:gd name="T5" fmla="*/ 0 60000 65536"/>
                  <a:gd name="T6" fmla="*/ 0 w 32"/>
                  <a:gd name="T7" fmla="*/ 0 h 33"/>
                  <a:gd name="T8" fmla="*/ 32 w 32"/>
                  <a:gd name="T9" fmla="*/ 33 h 3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2" h="33">
                    <a:moveTo>
                      <a:pt x="31" y="0"/>
                    </a:moveTo>
                    <a:lnTo>
                      <a:pt x="0" y="32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26" name="Freeform 86"/>
              <p:cNvSpPr>
                <a:spLocks/>
              </p:cNvSpPr>
              <p:nvPr/>
            </p:nvSpPr>
            <p:spPr bwMode="auto">
              <a:xfrm>
                <a:off x="822" y="1800"/>
                <a:ext cx="32" cy="33"/>
              </a:xfrm>
              <a:custGeom>
                <a:avLst/>
                <a:gdLst>
                  <a:gd name="T0" fmla="*/ 0 w 32"/>
                  <a:gd name="T1" fmla="*/ 0 h 33"/>
                  <a:gd name="T2" fmla="*/ 31 w 32"/>
                  <a:gd name="T3" fmla="*/ 32 h 33"/>
                  <a:gd name="T4" fmla="*/ 0 60000 65536"/>
                  <a:gd name="T5" fmla="*/ 0 60000 65536"/>
                  <a:gd name="T6" fmla="*/ 0 w 32"/>
                  <a:gd name="T7" fmla="*/ 0 h 33"/>
                  <a:gd name="T8" fmla="*/ 32 w 32"/>
                  <a:gd name="T9" fmla="*/ 33 h 3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2" h="33">
                    <a:moveTo>
                      <a:pt x="0" y="0"/>
                    </a:moveTo>
                    <a:lnTo>
                      <a:pt x="31" y="32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27" name="Freeform 87"/>
              <p:cNvSpPr>
                <a:spLocks/>
              </p:cNvSpPr>
              <p:nvPr/>
            </p:nvSpPr>
            <p:spPr bwMode="auto">
              <a:xfrm>
                <a:off x="791" y="1800"/>
                <a:ext cx="32" cy="33"/>
              </a:xfrm>
              <a:custGeom>
                <a:avLst/>
                <a:gdLst>
                  <a:gd name="T0" fmla="*/ 31 w 32"/>
                  <a:gd name="T1" fmla="*/ 0 h 33"/>
                  <a:gd name="T2" fmla="*/ 0 w 32"/>
                  <a:gd name="T3" fmla="*/ 32 h 33"/>
                  <a:gd name="T4" fmla="*/ 0 60000 65536"/>
                  <a:gd name="T5" fmla="*/ 0 60000 65536"/>
                  <a:gd name="T6" fmla="*/ 0 w 32"/>
                  <a:gd name="T7" fmla="*/ 0 h 33"/>
                  <a:gd name="T8" fmla="*/ 32 w 32"/>
                  <a:gd name="T9" fmla="*/ 33 h 3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2" h="33">
                    <a:moveTo>
                      <a:pt x="31" y="0"/>
                    </a:moveTo>
                    <a:lnTo>
                      <a:pt x="0" y="32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28" name="Freeform 88"/>
              <p:cNvSpPr>
                <a:spLocks/>
              </p:cNvSpPr>
              <p:nvPr/>
            </p:nvSpPr>
            <p:spPr bwMode="auto">
              <a:xfrm>
                <a:off x="760" y="1800"/>
                <a:ext cx="32" cy="33"/>
              </a:xfrm>
              <a:custGeom>
                <a:avLst/>
                <a:gdLst>
                  <a:gd name="T0" fmla="*/ 0 w 32"/>
                  <a:gd name="T1" fmla="*/ 0 h 33"/>
                  <a:gd name="T2" fmla="*/ 31 w 32"/>
                  <a:gd name="T3" fmla="*/ 32 h 33"/>
                  <a:gd name="T4" fmla="*/ 0 60000 65536"/>
                  <a:gd name="T5" fmla="*/ 0 60000 65536"/>
                  <a:gd name="T6" fmla="*/ 0 w 32"/>
                  <a:gd name="T7" fmla="*/ 0 h 33"/>
                  <a:gd name="T8" fmla="*/ 32 w 32"/>
                  <a:gd name="T9" fmla="*/ 33 h 3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2" h="33">
                    <a:moveTo>
                      <a:pt x="0" y="0"/>
                    </a:moveTo>
                    <a:lnTo>
                      <a:pt x="31" y="32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29" name="Freeform 89"/>
              <p:cNvSpPr>
                <a:spLocks/>
              </p:cNvSpPr>
              <p:nvPr/>
            </p:nvSpPr>
            <p:spPr bwMode="auto">
              <a:xfrm>
                <a:off x="791" y="1832"/>
                <a:ext cx="1" cy="73"/>
              </a:xfrm>
              <a:custGeom>
                <a:avLst/>
                <a:gdLst>
                  <a:gd name="T0" fmla="*/ 0 w 1"/>
                  <a:gd name="T1" fmla="*/ 72 h 73"/>
                  <a:gd name="T2" fmla="*/ 0 w 1"/>
                  <a:gd name="T3" fmla="*/ 0 h 73"/>
                  <a:gd name="T4" fmla="*/ 0 60000 65536"/>
                  <a:gd name="T5" fmla="*/ 0 60000 65536"/>
                  <a:gd name="T6" fmla="*/ 0 w 1"/>
                  <a:gd name="T7" fmla="*/ 0 h 73"/>
                  <a:gd name="T8" fmla="*/ 1 w 1"/>
                  <a:gd name="T9" fmla="*/ 73 h 7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73">
                    <a:moveTo>
                      <a:pt x="0" y="72"/>
                    </a:moveTo>
                    <a:lnTo>
                      <a:pt x="0" y="0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30" name="Freeform 90"/>
              <p:cNvSpPr>
                <a:spLocks/>
              </p:cNvSpPr>
              <p:nvPr/>
            </p:nvSpPr>
            <p:spPr bwMode="auto">
              <a:xfrm>
                <a:off x="776" y="1840"/>
                <a:ext cx="16" cy="17"/>
              </a:xfrm>
              <a:custGeom>
                <a:avLst/>
                <a:gdLst>
                  <a:gd name="T0" fmla="*/ 15 w 16"/>
                  <a:gd name="T1" fmla="*/ 0 h 17"/>
                  <a:gd name="T2" fmla="*/ 0 w 16"/>
                  <a:gd name="T3" fmla="*/ 16 h 17"/>
                  <a:gd name="T4" fmla="*/ 0 60000 65536"/>
                  <a:gd name="T5" fmla="*/ 0 60000 65536"/>
                  <a:gd name="T6" fmla="*/ 0 w 16"/>
                  <a:gd name="T7" fmla="*/ 0 h 17"/>
                  <a:gd name="T8" fmla="*/ 16 w 16"/>
                  <a:gd name="T9" fmla="*/ 17 h 1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6" h="17">
                    <a:moveTo>
                      <a:pt x="15" y="0"/>
                    </a:moveTo>
                    <a:lnTo>
                      <a:pt x="0" y="16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31" name="Freeform 91"/>
              <p:cNvSpPr>
                <a:spLocks/>
              </p:cNvSpPr>
              <p:nvPr/>
            </p:nvSpPr>
            <p:spPr bwMode="auto">
              <a:xfrm>
                <a:off x="822" y="2072"/>
                <a:ext cx="125" cy="1"/>
              </a:xfrm>
              <a:custGeom>
                <a:avLst/>
                <a:gdLst>
                  <a:gd name="T0" fmla="*/ 124 w 125"/>
                  <a:gd name="T1" fmla="*/ 0 h 1"/>
                  <a:gd name="T2" fmla="*/ 0 w 125"/>
                  <a:gd name="T3" fmla="*/ 0 h 1"/>
                  <a:gd name="T4" fmla="*/ 0 60000 65536"/>
                  <a:gd name="T5" fmla="*/ 0 60000 65536"/>
                  <a:gd name="T6" fmla="*/ 0 w 125"/>
                  <a:gd name="T7" fmla="*/ 0 h 1"/>
                  <a:gd name="T8" fmla="*/ 125 w 125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25" h="1">
                    <a:moveTo>
                      <a:pt x="124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32" name="Freeform 92"/>
              <p:cNvSpPr>
                <a:spLocks/>
              </p:cNvSpPr>
              <p:nvPr/>
            </p:nvSpPr>
            <p:spPr bwMode="auto">
              <a:xfrm>
                <a:off x="923" y="2072"/>
                <a:ext cx="24" cy="41"/>
              </a:xfrm>
              <a:custGeom>
                <a:avLst/>
                <a:gdLst>
                  <a:gd name="T0" fmla="*/ 23 w 24"/>
                  <a:gd name="T1" fmla="*/ 0 h 41"/>
                  <a:gd name="T2" fmla="*/ 0 w 24"/>
                  <a:gd name="T3" fmla="*/ 40 h 41"/>
                  <a:gd name="T4" fmla="*/ 0 60000 65536"/>
                  <a:gd name="T5" fmla="*/ 0 60000 65536"/>
                  <a:gd name="T6" fmla="*/ 0 w 24"/>
                  <a:gd name="T7" fmla="*/ 0 h 41"/>
                  <a:gd name="T8" fmla="*/ 24 w 24"/>
                  <a:gd name="T9" fmla="*/ 41 h 4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4" h="41">
                    <a:moveTo>
                      <a:pt x="23" y="0"/>
                    </a:moveTo>
                    <a:lnTo>
                      <a:pt x="0" y="40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33" name="Freeform 93"/>
              <p:cNvSpPr>
                <a:spLocks/>
              </p:cNvSpPr>
              <p:nvPr/>
            </p:nvSpPr>
            <p:spPr bwMode="auto">
              <a:xfrm>
                <a:off x="814" y="2112"/>
                <a:ext cx="149" cy="1"/>
              </a:xfrm>
              <a:custGeom>
                <a:avLst/>
                <a:gdLst>
                  <a:gd name="T0" fmla="*/ 148 w 149"/>
                  <a:gd name="T1" fmla="*/ 0 h 1"/>
                  <a:gd name="T2" fmla="*/ 0 w 149"/>
                  <a:gd name="T3" fmla="*/ 0 h 1"/>
                  <a:gd name="T4" fmla="*/ 0 60000 65536"/>
                  <a:gd name="T5" fmla="*/ 0 60000 65536"/>
                  <a:gd name="T6" fmla="*/ 0 w 149"/>
                  <a:gd name="T7" fmla="*/ 0 h 1"/>
                  <a:gd name="T8" fmla="*/ 149 w 149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49" h="1">
                    <a:moveTo>
                      <a:pt x="148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34" name="Freeform 94"/>
              <p:cNvSpPr>
                <a:spLocks/>
              </p:cNvSpPr>
              <p:nvPr/>
            </p:nvSpPr>
            <p:spPr bwMode="auto">
              <a:xfrm>
                <a:off x="884" y="2072"/>
                <a:ext cx="32" cy="41"/>
              </a:xfrm>
              <a:custGeom>
                <a:avLst/>
                <a:gdLst>
                  <a:gd name="T0" fmla="*/ 0 w 32"/>
                  <a:gd name="T1" fmla="*/ 0 h 41"/>
                  <a:gd name="T2" fmla="*/ 31 w 32"/>
                  <a:gd name="T3" fmla="*/ 40 h 41"/>
                  <a:gd name="T4" fmla="*/ 0 60000 65536"/>
                  <a:gd name="T5" fmla="*/ 0 60000 65536"/>
                  <a:gd name="T6" fmla="*/ 0 w 32"/>
                  <a:gd name="T7" fmla="*/ 0 h 41"/>
                  <a:gd name="T8" fmla="*/ 32 w 32"/>
                  <a:gd name="T9" fmla="*/ 41 h 4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2" h="41">
                    <a:moveTo>
                      <a:pt x="0" y="0"/>
                    </a:moveTo>
                    <a:lnTo>
                      <a:pt x="31" y="40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35" name="Freeform 95"/>
              <p:cNvSpPr>
                <a:spLocks/>
              </p:cNvSpPr>
              <p:nvPr/>
            </p:nvSpPr>
            <p:spPr bwMode="auto">
              <a:xfrm>
                <a:off x="822" y="2072"/>
                <a:ext cx="32" cy="41"/>
              </a:xfrm>
              <a:custGeom>
                <a:avLst/>
                <a:gdLst>
                  <a:gd name="T0" fmla="*/ 0 w 32"/>
                  <a:gd name="T1" fmla="*/ 0 h 41"/>
                  <a:gd name="T2" fmla="*/ 31 w 32"/>
                  <a:gd name="T3" fmla="*/ 40 h 41"/>
                  <a:gd name="T4" fmla="*/ 0 60000 65536"/>
                  <a:gd name="T5" fmla="*/ 0 60000 65536"/>
                  <a:gd name="T6" fmla="*/ 0 w 32"/>
                  <a:gd name="T7" fmla="*/ 0 h 41"/>
                  <a:gd name="T8" fmla="*/ 32 w 32"/>
                  <a:gd name="T9" fmla="*/ 41 h 4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2" h="41">
                    <a:moveTo>
                      <a:pt x="0" y="0"/>
                    </a:moveTo>
                    <a:lnTo>
                      <a:pt x="31" y="40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36" name="Freeform 96"/>
              <p:cNvSpPr>
                <a:spLocks/>
              </p:cNvSpPr>
              <p:nvPr/>
            </p:nvSpPr>
            <p:spPr bwMode="auto">
              <a:xfrm>
                <a:off x="915" y="2072"/>
                <a:ext cx="1" cy="41"/>
              </a:xfrm>
              <a:custGeom>
                <a:avLst/>
                <a:gdLst>
                  <a:gd name="T0" fmla="*/ 0 w 1"/>
                  <a:gd name="T1" fmla="*/ 40 h 41"/>
                  <a:gd name="T2" fmla="*/ 0 w 1"/>
                  <a:gd name="T3" fmla="*/ 0 h 41"/>
                  <a:gd name="T4" fmla="*/ 0 60000 65536"/>
                  <a:gd name="T5" fmla="*/ 0 60000 65536"/>
                  <a:gd name="T6" fmla="*/ 0 w 1"/>
                  <a:gd name="T7" fmla="*/ 0 h 41"/>
                  <a:gd name="T8" fmla="*/ 1 w 1"/>
                  <a:gd name="T9" fmla="*/ 41 h 4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41">
                    <a:moveTo>
                      <a:pt x="0" y="40"/>
                    </a:moveTo>
                    <a:lnTo>
                      <a:pt x="0" y="0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37" name="Freeform 97"/>
              <p:cNvSpPr>
                <a:spLocks/>
              </p:cNvSpPr>
              <p:nvPr/>
            </p:nvSpPr>
            <p:spPr bwMode="auto">
              <a:xfrm>
                <a:off x="853" y="2072"/>
                <a:ext cx="1" cy="41"/>
              </a:xfrm>
              <a:custGeom>
                <a:avLst/>
                <a:gdLst>
                  <a:gd name="T0" fmla="*/ 0 w 1"/>
                  <a:gd name="T1" fmla="*/ 40 h 41"/>
                  <a:gd name="T2" fmla="*/ 0 w 1"/>
                  <a:gd name="T3" fmla="*/ 0 h 41"/>
                  <a:gd name="T4" fmla="*/ 0 60000 65536"/>
                  <a:gd name="T5" fmla="*/ 0 60000 65536"/>
                  <a:gd name="T6" fmla="*/ 0 w 1"/>
                  <a:gd name="T7" fmla="*/ 0 h 41"/>
                  <a:gd name="T8" fmla="*/ 1 w 1"/>
                  <a:gd name="T9" fmla="*/ 41 h 4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41">
                    <a:moveTo>
                      <a:pt x="0" y="40"/>
                    </a:moveTo>
                    <a:lnTo>
                      <a:pt x="0" y="0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38" name="Freeform 98"/>
              <p:cNvSpPr>
                <a:spLocks/>
              </p:cNvSpPr>
              <p:nvPr/>
            </p:nvSpPr>
            <p:spPr bwMode="auto">
              <a:xfrm>
                <a:off x="830" y="2032"/>
                <a:ext cx="117" cy="1"/>
              </a:xfrm>
              <a:custGeom>
                <a:avLst/>
                <a:gdLst>
                  <a:gd name="T0" fmla="*/ 116 w 117"/>
                  <a:gd name="T1" fmla="*/ 0 h 1"/>
                  <a:gd name="T2" fmla="*/ 0 w 117"/>
                  <a:gd name="T3" fmla="*/ 0 h 1"/>
                  <a:gd name="T4" fmla="*/ 0 60000 65536"/>
                  <a:gd name="T5" fmla="*/ 0 60000 65536"/>
                  <a:gd name="T6" fmla="*/ 0 w 117"/>
                  <a:gd name="T7" fmla="*/ 0 h 1"/>
                  <a:gd name="T8" fmla="*/ 117 w 117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17" h="1">
                    <a:moveTo>
                      <a:pt x="116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39" name="Freeform 99"/>
              <p:cNvSpPr>
                <a:spLocks/>
              </p:cNvSpPr>
              <p:nvPr/>
            </p:nvSpPr>
            <p:spPr bwMode="auto">
              <a:xfrm>
                <a:off x="853" y="1896"/>
                <a:ext cx="125" cy="137"/>
              </a:xfrm>
              <a:custGeom>
                <a:avLst/>
                <a:gdLst>
                  <a:gd name="T0" fmla="*/ 124 w 125"/>
                  <a:gd name="T1" fmla="*/ 0 h 137"/>
                  <a:gd name="T2" fmla="*/ 0 w 125"/>
                  <a:gd name="T3" fmla="*/ 136 h 137"/>
                  <a:gd name="T4" fmla="*/ 0 60000 65536"/>
                  <a:gd name="T5" fmla="*/ 0 60000 65536"/>
                  <a:gd name="T6" fmla="*/ 0 w 125"/>
                  <a:gd name="T7" fmla="*/ 0 h 137"/>
                  <a:gd name="T8" fmla="*/ 125 w 125"/>
                  <a:gd name="T9" fmla="*/ 137 h 13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25" h="137">
                    <a:moveTo>
                      <a:pt x="124" y="0"/>
                    </a:moveTo>
                    <a:lnTo>
                      <a:pt x="0" y="136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40" name="Freeform 100"/>
              <p:cNvSpPr>
                <a:spLocks/>
              </p:cNvSpPr>
              <p:nvPr/>
            </p:nvSpPr>
            <p:spPr bwMode="auto">
              <a:xfrm>
                <a:off x="799" y="1896"/>
                <a:ext cx="125" cy="137"/>
              </a:xfrm>
              <a:custGeom>
                <a:avLst/>
                <a:gdLst>
                  <a:gd name="T0" fmla="*/ 0 w 125"/>
                  <a:gd name="T1" fmla="*/ 0 h 137"/>
                  <a:gd name="T2" fmla="*/ 124 w 125"/>
                  <a:gd name="T3" fmla="*/ 136 h 137"/>
                  <a:gd name="T4" fmla="*/ 0 60000 65536"/>
                  <a:gd name="T5" fmla="*/ 0 60000 65536"/>
                  <a:gd name="T6" fmla="*/ 0 w 125"/>
                  <a:gd name="T7" fmla="*/ 0 h 137"/>
                  <a:gd name="T8" fmla="*/ 125 w 125"/>
                  <a:gd name="T9" fmla="*/ 137 h 13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25" h="137">
                    <a:moveTo>
                      <a:pt x="0" y="0"/>
                    </a:moveTo>
                    <a:lnTo>
                      <a:pt x="124" y="136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41" name="Freeform 101"/>
              <p:cNvSpPr>
                <a:spLocks/>
              </p:cNvSpPr>
              <p:nvPr/>
            </p:nvSpPr>
            <p:spPr bwMode="auto">
              <a:xfrm>
                <a:off x="837" y="1992"/>
                <a:ext cx="102" cy="1"/>
              </a:xfrm>
              <a:custGeom>
                <a:avLst/>
                <a:gdLst>
                  <a:gd name="T0" fmla="*/ 101 w 102"/>
                  <a:gd name="T1" fmla="*/ 0 h 1"/>
                  <a:gd name="T2" fmla="*/ 0 w 102"/>
                  <a:gd name="T3" fmla="*/ 0 h 1"/>
                  <a:gd name="T4" fmla="*/ 0 60000 65536"/>
                  <a:gd name="T5" fmla="*/ 0 60000 65536"/>
                  <a:gd name="T6" fmla="*/ 0 w 102"/>
                  <a:gd name="T7" fmla="*/ 0 h 1"/>
                  <a:gd name="T8" fmla="*/ 102 w 10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02" h="1">
                    <a:moveTo>
                      <a:pt x="101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42" name="Freeform 102"/>
              <p:cNvSpPr>
                <a:spLocks/>
              </p:cNvSpPr>
              <p:nvPr/>
            </p:nvSpPr>
            <p:spPr bwMode="auto">
              <a:xfrm>
                <a:off x="931" y="1952"/>
                <a:ext cx="24" cy="1"/>
              </a:xfrm>
              <a:custGeom>
                <a:avLst/>
                <a:gdLst>
                  <a:gd name="T0" fmla="*/ 23 w 24"/>
                  <a:gd name="T1" fmla="*/ 0 h 1"/>
                  <a:gd name="T2" fmla="*/ 0 w 24"/>
                  <a:gd name="T3" fmla="*/ 0 h 1"/>
                  <a:gd name="T4" fmla="*/ 0 60000 65536"/>
                  <a:gd name="T5" fmla="*/ 0 60000 65536"/>
                  <a:gd name="T6" fmla="*/ 0 w 24"/>
                  <a:gd name="T7" fmla="*/ 0 h 1"/>
                  <a:gd name="T8" fmla="*/ 24 w 24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4" h="1">
                    <a:moveTo>
                      <a:pt x="23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43" name="Freeform 103"/>
              <p:cNvSpPr>
                <a:spLocks/>
              </p:cNvSpPr>
              <p:nvPr/>
            </p:nvSpPr>
            <p:spPr bwMode="auto">
              <a:xfrm>
                <a:off x="822" y="1952"/>
                <a:ext cx="24" cy="1"/>
              </a:xfrm>
              <a:custGeom>
                <a:avLst/>
                <a:gdLst>
                  <a:gd name="T0" fmla="*/ 23 w 24"/>
                  <a:gd name="T1" fmla="*/ 0 h 1"/>
                  <a:gd name="T2" fmla="*/ 0 w 24"/>
                  <a:gd name="T3" fmla="*/ 0 h 1"/>
                  <a:gd name="T4" fmla="*/ 0 60000 65536"/>
                  <a:gd name="T5" fmla="*/ 0 60000 65536"/>
                  <a:gd name="T6" fmla="*/ 0 w 24"/>
                  <a:gd name="T7" fmla="*/ 0 h 1"/>
                  <a:gd name="T8" fmla="*/ 24 w 24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4" h="1">
                    <a:moveTo>
                      <a:pt x="23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44" name="Freeform 104"/>
              <p:cNvSpPr>
                <a:spLocks/>
              </p:cNvSpPr>
              <p:nvPr/>
            </p:nvSpPr>
            <p:spPr bwMode="auto">
              <a:xfrm>
                <a:off x="807" y="2152"/>
                <a:ext cx="156" cy="1"/>
              </a:xfrm>
              <a:custGeom>
                <a:avLst/>
                <a:gdLst>
                  <a:gd name="T0" fmla="*/ 155 w 156"/>
                  <a:gd name="T1" fmla="*/ 0 h 1"/>
                  <a:gd name="T2" fmla="*/ 0 w 156"/>
                  <a:gd name="T3" fmla="*/ 0 h 1"/>
                  <a:gd name="T4" fmla="*/ 0 60000 65536"/>
                  <a:gd name="T5" fmla="*/ 0 60000 65536"/>
                  <a:gd name="T6" fmla="*/ 0 w 156"/>
                  <a:gd name="T7" fmla="*/ 0 h 1"/>
                  <a:gd name="T8" fmla="*/ 156 w 156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56" h="1">
                    <a:moveTo>
                      <a:pt x="155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45" name="Freeform 105"/>
              <p:cNvSpPr>
                <a:spLocks/>
              </p:cNvSpPr>
              <p:nvPr/>
            </p:nvSpPr>
            <p:spPr bwMode="auto">
              <a:xfrm>
                <a:off x="799" y="2184"/>
                <a:ext cx="171" cy="1"/>
              </a:xfrm>
              <a:custGeom>
                <a:avLst/>
                <a:gdLst>
                  <a:gd name="T0" fmla="*/ 170 w 171"/>
                  <a:gd name="T1" fmla="*/ 0 h 1"/>
                  <a:gd name="T2" fmla="*/ 0 w 171"/>
                  <a:gd name="T3" fmla="*/ 0 h 1"/>
                  <a:gd name="T4" fmla="*/ 0 60000 65536"/>
                  <a:gd name="T5" fmla="*/ 0 60000 65536"/>
                  <a:gd name="T6" fmla="*/ 0 w 171"/>
                  <a:gd name="T7" fmla="*/ 0 h 1"/>
                  <a:gd name="T8" fmla="*/ 171 w 17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71" h="1">
                    <a:moveTo>
                      <a:pt x="170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46" name="Freeform 106"/>
              <p:cNvSpPr>
                <a:spLocks/>
              </p:cNvSpPr>
              <p:nvPr/>
            </p:nvSpPr>
            <p:spPr bwMode="auto">
              <a:xfrm>
                <a:off x="791" y="2224"/>
                <a:ext cx="47" cy="1"/>
              </a:xfrm>
              <a:custGeom>
                <a:avLst/>
                <a:gdLst>
                  <a:gd name="T0" fmla="*/ 46 w 47"/>
                  <a:gd name="T1" fmla="*/ 0 h 1"/>
                  <a:gd name="T2" fmla="*/ 0 w 47"/>
                  <a:gd name="T3" fmla="*/ 0 h 1"/>
                  <a:gd name="T4" fmla="*/ 0 60000 65536"/>
                  <a:gd name="T5" fmla="*/ 0 60000 65536"/>
                  <a:gd name="T6" fmla="*/ 0 w 47"/>
                  <a:gd name="T7" fmla="*/ 0 h 1"/>
                  <a:gd name="T8" fmla="*/ 47 w 47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7" h="1">
                    <a:moveTo>
                      <a:pt x="46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47" name="Freeform 107"/>
              <p:cNvSpPr>
                <a:spLocks/>
              </p:cNvSpPr>
              <p:nvPr/>
            </p:nvSpPr>
            <p:spPr bwMode="auto">
              <a:xfrm>
                <a:off x="954" y="2264"/>
                <a:ext cx="32" cy="1"/>
              </a:xfrm>
              <a:custGeom>
                <a:avLst/>
                <a:gdLst>
                  <a:gd name="T0" fmla="*/ 31 w 32"/>
                  <a:gd name="T1" fmla="*/ 0 h 1"/>
                  <a:gd name="T2" fmla="*/ 0 w 32"/>
                  <a:gd name="T3" fmla="*/ 0 h 1"/>
                  <a:gd name="T4" fmla="*/ 0 60000 65536"/>
                  <a:gd name="T5" fmla="*/ 0 60000 65536"/>
                  <a:gd name="T6" fmla="*/ 0 w 32"/>
                  <a:gd name="T7" fmla="*/ 0 h 1"/>
                  <a:gd name="T8" fmla="*/ 32 w 3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2" h="1">
                    <a:moveTo>
                      <a:pt x="31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48" name="Freeform 108"/>
              <p:cNvSpPr>
                <a:spLocks/>
              </p:cNvSpPr>
              <p:nvPr/>
            </p:nvSpPr>
            <p:spPr bwMode="auto">
              <a:xfrm>
                <a:off x="977" y="2304"/>
                <a:ext cx="16" cy="1"/>
              </a:xfrm>
              <a:custGeom>
                <a:avLst/>
                <a:gdLst>
                  <a:gd name="T0" fmla="*/ 15 w 16"/>
                  <a:gd name="T1" fmla="*/ 0 h 1"/>
                  <a:gd name="T2" fmla="*/ 0 w 16"/>
                  <a:gd name="T3" fmla="*/ 0 h 1"/>
                  <a:gd name="T4" fmla="*/ 0 60000 65536"/>
                  <a:gd name="T5" fmla="*/ 0 60000 65536"/>
                  <a:gd name="T6" fmla="*/ 0 w 16"/>
                  <a:gd name="T7" fmla="*/ 0 h 1"/>
                  <a:gd name="T8" fmla="*/ 16 w 16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6" h="1">
                    <a:moveTo>
                      <a:pt x="15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49" name="Freeform 109"/>
              <p:cNvSpPr>
                <a:spLocks/>
              </p:cNvSpPr>
              <p:nvPr/>
            </p:nvSpPr>
            <p:spPr bwMode="auto">
              <a:xfrm>
                <a:off x="861" y="2176"/>
                <a:ext cx="24" cy="217"/>
              </a:xfrm>
              <a:custGeom>
                <a:avLst/>
                <a:gdLst>
                  <a:gd name="T0" fmla="*/ 0 w 24"/>
                  <a:gd name="T1" fmla="*/ 0 h 217"/>
                  <a:gd name="T2" fmla="*/ 23 w 24"/>
                  <a:gd name="T3" fmla="*/ 216 h 217"/>
                  <a:gd name="T4" fmla="*/ 0 60000 65536"/>
                  <a:gd name="T5" fmla="*/ 0 60000 65536"/>
                  <a:gd name="T6" fmla="*/ 0 w 24"/>
                  <a:gd name="T7" fmla="*/ 0 h 217"/>
                  <a:gd name="T8" fmla="*/ 24 w 24"/>
                  <a:gd name="T9" fmla="*/ 217 h 21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4" h="217">
                    <a:moveTo>
                      <a:pt x="0" y="0"/>
                    </a:moveTo>
                    <a:lnTo>
                      <a:pt x="23" y="216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50" name="Freeform 110"/>
              <p:cNvSpPr>
                <a:spLocks/>
              </p:cNvSpPr>
              <p:nvPr/>
            </p:nvSpPr>
            <p:spPr bwMode="auto">
              <a:xfrm>
                <a:off x="884" y="2176"/>
                <a:ext cx="32" cy="217"/>
              </a:xfrm>
              <a:custGeom>
                <a:avLst/>
                <a:gdLst>
                  <a:gd name="T0" fmla="*/ 31 w 32"/>
                  <a:gd name="T1" fmla="*/ 0 h 217"/>
                  <a:gd name="T2" fmla="*/ 0 w 32"/>
                  <a:gd name="T3" fmla="*/ 216 h 217"/>
                  <a:gd name="T4" fmla="*/ 0 60000 65536"/>
                  <a:gd name="T5" fmla="*/ 0 60000 65536"/>
                  <a:gd name="T6" fmla="*/ 0 w 32"/>
                  <a:gd name="T7" fmla="*/ 0 h 217"/>
                  <a:gd name="T8" fmla="*/ 32 w 32"/>
                  <a:gd name="T9" fmla="*/ 217 h 21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2" h="217">
                    <a:moveTo>
                      <a:pt x="31" y="0"/>
                    </a:moveTo>
                    <a:lnTo>
                      <a:pt x="0" y="216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51" name="Freeform 111"/>
              <p:cNvSpPr>
                <a:spLocks/>
              </p:cNvSpPr>
              <p:nvPr/>
            </p:nvSpPr>
            <p:spPr bwMode="auto">
              <a:xfrm>
                <a:off x="868" y="2224"/>
                <a:ext cx="41" cy="1"/>
              </a:xfrm>
              <a:custGeom>
                <a:avLst/>
                <a:gdLst>
                  <a:gd name="T0" fmla="*/ 40 w 41"/>
                  <a:gd name="T1" fmla="*/ 0 h 1"/>
                  <a:gd name="T2" fmla="*/ 0 w 41"/>
                  <a:gd name="T3" fmla="*/ 0 h 1"/>
                  <a:gd name="T4" fmla="*/ 0 60000 65536"/>
                  <a:gd name="T5" fmla="*/ 0 60000 65536"/>
                  <a:gd name="T6" fmla="*/ 0 w 41"/>
                  <a:gd name="T7" fmla="*/ 0 h 1"/>
                  <a:gd name="T8" fmla="*/ 41 w 4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1" h="1">
                    <a:moveTo>
                      <a:pt x="40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52" name="Freeform 112"/>
              <p:cNvSpPr>
                <a:spLocks/>
              </p:cNvSpPr>
              <p:nvPr/>
            </p:nvSpPr>
            <p:spPr bwMode="auto">
              <a:xfrm>
                <a:off x="938" y="2224"/>
                <a:ext cx="40" cy="1"/>
              </a:xfrm>
              <a:custGeom>
                <a:avLst/>
                <a:gdLst>
                  <a:gd name="T0" fmla="*/ 39 w 40"/>
                  <a:gd name="T1" fmla="*/ 0 h 1"/>
                  <a:gd name="T2" fmla="*/ 0 w 40"/>
                  <a:gd name="T3" fmla="*/ 0 h 1"/>
                  <a:gd name="T4" fmla="*/ 0 60000 65536"/>
                  <a:gd name="T5" fmla="*/ 0 60000 65536"/>
                  <a:gd name="T6" fmla="*/ 0 w 40"/>
                  <a:gd name="T7" fmla="*/ 0 h 1"/>
                  <a:gd name="T8" fmla="*/ 40 w 40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0" h="1">
                    <a:moveTo>
                      <a:pt x="39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53" name="Freeform 113"/>
              <p:cNvSpPr>
                <a:spLocks/>
              </p:cNvSpPr>
              <p:nvPr/>
            </p:nvSpPr>
            <p:spPr bwMode="auto">
              <a:xfrm>
                <a:off x="868" y="2264"/>
                <a:ext cx="33" cy="1"/>
              </a:xfrm>
              <a:custGeom>
                <a:avLst/>
                <a:gdLst>
                  <a:gd name="T0" fmla="*/ 32 w 33"/>
                  <a:gd name="T1" fmla="*/ 0 h 1"/>
                  <a:gd name="T2" fmla="*/ 0 w 33"/>
                  <a:gd name="T3" fmla="*/ 0 h 1"/>
                  <a:gd name="T4" fmla="*/ 0 60000 65536"/>
                  <a:gd name="T5" fmla="*/ 0 60000 65536"/>
                  <a:gd name="T6" fmla="*/ 0 w 33"/>
                  <a:gd name="T7" fmla="*/ 0 h 1"/>
                  <a:gd name="T8" fmla="*/ 33 w 3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3" h="1">
                    <a:moveTo>
                      <a:pt x="32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54" name="Freeform 114"/>
              <p:cNvSpPr>
                <a:spLocks/>
              </p:cNvSpPr>
              <p:nvPr/>
            </p:nvSpPr>
            <p:spPr bwMode="auto">
              <a:xfrm>
                <a:off x="791" y="2264"/>
                <a:ext cx="32" cy="1"/>
              </a:xfrm>
              <a:custGeom>
                <a:avLst/>
                <a:gdLst>
                  <a:gd name="T0" fmla="*/ 31 w 32"/>
                  <a:gd name="T1" fmla="*/ 0 h 1"/>
                  <a:gd name="T2" fmla="*/ 0 w 32"/>
                  <a:gd name="T3" fmla="*/ 0 h 1"/>
                  <a:gd name="T4" fmla="*/ 0 60000 65536"/>
                  <a:gd name="T5" fmla="*/ 0 60000 65536"/>
                  <a:gd name="T6" fmla="*/ 0 w 32"/>
                  <a:gd name="T7" fmla="*/ 0 h 1"/>
                  <a:gd name="T8" fmla="*/ 32 w 3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2" h="1">
                    <a:moveTo>
                      <a:pt x="31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55" name="Freeform 115"/>
              <p:cNvSpPr>
                <a:spLocks/>
              </p:cNvSpPr>
              <p:nvPr/>
            </p:nvSpPr>
            <p:spPr bwMode="auto">
              <a:xfrm>
                <a:off x="876" y="2304"/>
                <a:ext cx="16" cy="1"/>
              </a:xfrm>
              <a:custGeom>
                <a:avLst/>
                <a:gdLst>
                  <a:gd name="T0" fmla="*/ 15 w 16"/>
                  <a:gd name="T1" fmla="*/ 0 h 1"/>
                  <a:gd name="T2" fmla="*/ 0 w 16"/>
                  <a:gd name="T3" fmla="*/ 0 h 1"/>
                  <a:gd name="T4" fmla="*/ 0 60000 65536"/>
                  <a:gd name="T5" fmla="*/ 0 60000 65536"/>
                  <a:gd name="T6" fmla="*/ 0 w 16"/>
                  <a:gd name="T7" fmla="*/ 0 h 1"/>
                  <a:gd name="T8" fmla="*/ 16 w 16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6" h="1">
                    <a:moveTo>
                      <a:pt x="15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56" name="Freeform 116"/>
              <p:cNvSpPr>
                <a:spLocks/>
              </p:cNvSpPr>
              <p:nvPr/>
            </p:nvSpPr>
            <p:spPr bwMode="auto">
              <a:xfrm>
                <a:off x="783" y="2304"/>
                <a:ext cx="17" cy="1"/>
              </a:xfrm>
              <a:custGeom>
                <a:avLst/>
                <a:gdLst>
                  <a:gd name="T0" fmla="*/ 16 w 17"/>
                  <a:gd name="T1" fmla="*/ 0 h 1"/>
                  <a:gd name="T2" fmla="*/ 0 w 17"/>
                  <a:gd name="T3" fmla="*/ 0 h 1"/>
                  <a:gd name="T4" fmla="*/ 0 60000 65536"/>
                  <a:gd name="T5" fmla="*/ 0 60000 65536"/>
                  <a:gd name="T6" fmla="*/ 0 w 17"/>
                  <a:gd name="T7" fmla="*/ 0 h 1"/>
                  <a:gd name="T8" fmla="*/ 17 w 17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7" h="1">
                    <a:moveTo>
                      <a:pt x="16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57" name="Freeform 117"/>
              <p:cNvSpPr>
                <a:spLocks/>
              </p:cNvSpPr>
              <p:nvPr/>
            </p:nvSpPr>
            <p:spPr bwMode="auto">
              <a:xfrm>
                <a:off x="884" y="2112"/>
                <a:ext cx="1" cy="281"/>
              </a:xfrm>
              <a:custGeom>
                <a:avLst/>
                <a:gdLst>
                  <a:gd name="T0" fmla="*/ 0 w 1"/>
                  <a:gd name="T1" fmla="*/ 280 h 281"/>
                  <a:gd name="T2" fmla="*/ 0 w 1"/>
                  <a:gd name="T3" fmla="*/ 0 h 281"/>
                  <a:gd name="T4" fmla="*/ 0 60000 65536"/>
                  <a:gd name="T5" fmla="*/ 0 60000 65536"/>
                  <a:gd name="T6" fmla="*/ 0 w 1"/>
                  <a:gd name="T7" fmla="*/ 0 h 281"/>
                  <a:gd name="T8" fmla="*/ 1 w 1"/>
                  <a:gd name="T9" fmla="*/ 281 h 28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81">
                    <a:moveTo>
                      <a:pt x="0" y="280"/>
                    </a:moveTo>
                    <a:lnTo>
                      <a:pt x="0" y="0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58" name="Freeform 118"/>
              <p:cNvSpPr>
                <a:spLocks/>
              </p:cNvSpPr>
              <p:nvPr/>
            </p:nvSpPr>
            <p:spPr bwMode="auto">
              <a:xfrm>
                <a:off x="884" y="2192"/>
                <a:ext cx="25" cy="33"/>
              </a:xfrm>
              <a:custGeom>
                <a:avLst/>
                <a:gdLst>
                  <a:gd name="T0" fmla="*/ 0 w 25"/>
                  <a:gd name="T1" fmla="*/ 0 h 33"/>
                  <a:gd name="T2" fmla="*/ 24 w 25"/>
                  <a:gd name="T3" fmla="*/ 32 h 33"/>
                  <a:gd name="T4" fmla="*/ 0 60000 65536"/>
                  <a:gd name="T5" fmla="*/ 0 60000 65536"/>
                  <a:gd name="T6" fmla="*/ 0 w 25"/>
                  <a:gd name="T7" fmla="*/ 0 h 33"/>
                  <a:gd name="T8" fmla="*/ 25 w 25"/>
                  <a:gd name="T9" fmla="*/ 33 h 3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5" h="33">
                    <a:moveTo>
                      <a:pt x="0" y="0"/>
                    </a:moveTo>
                    <a:lnTo>
                      <a:pt x="24" y="32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59" name="Freeform 119"/>
              <p:cNvSpPr>
                <a:spLocks/>
              </p:cNvSpPr>
              <p:nvPr/>
            </p:nvSpPr>
            <p:spPr bwMode="auto">
              <a:xfrm>
                <a:off x="868" y="2192"/>
                <a:ext cx="17" cy="33"/>
              </a:xfrm>
              <a:custGeom>
                <a:avLst/>
                <a:gdLst>
                  <a:gd name="T0" fmla="*/ 16 w 17"/>
                  <a:gd name="T1" fmla="*/ 0 h 33"/>
                  <a:gd name="T2" fmla="*/ 0 w 17"/>
                  <a:gd name="T3" fmla="*/ 32 h 33"/>
                  <a:gd name="T4" fmla="*/ 0 60000 65536"/>
                  <a:gd name="T5" fmla="*/ 0 60000 65536"/>
                  <a:gd name="T6" fmla="*/ 0 w 17"/>
                  <a:gd name="T7" fmla="*/ 0 h 33"/>
                  <a:gd name="T8" fmla="*/ 17 w 17"/>
                  <a:gd name="T9" fmla="*/ 33 h 3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7" h="33">
                    <a:moveTo>
                      <a:pt x="16" y="0"/>
                    </a:moveTo>
                    <a:lnTo>
                      <a:pt x="0" y="32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60" name="Freeform 120"/>
              <p:cNvSpPr>
                <a:spLocks/>
              </p:cNvSpPr>
              <p:nvPr/>
            </p:nvSpPr>
            <p:spPr bwMode="auto">
              <a:xfrm>
                <a:off x="884" y="2232"/>
                <a:ext cx="17" cy="33"/>
              </a:xfrm>
              <a:custGeom>
                <a:avLst/>
                <a:gdLst>
                  <a:gd name="T0" fmla="*/ 0 w 17"/>
                  <a:gd name="T1" fmla="*/ 0 h 33"/>
                  <a:gd name="T2" fmla="*/ 16 w 17"/>
                  <a:gd name="T3" fmla="*/ 32 h 33"/>
                  <a:gd name="T4" fmla="*/ 0 60000 65536"/>
                  <a:gd name="T5" fmla="*/ 0 60000 65536"/>
                  <a:gd name="T6" fmla="*/ 0 w 17"/>
                  <a:gd name="T7" fmla="*/ 0 h 33"/>
                  <a:gd name="T8" fmla="*/ 17 w 17"/>
                  <a:gd name="T9" fmla="*/ 33 h 3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7" h="33">
                    <a:moveTo>
                      <a:pt x="0" y="0"/>
                    </a:moveTo>
                    <a:lnTo>
                      <a:pt x="16" y="32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61" name="Freeform 121"/>
              <p:cNvSpPr>
                <a:spLocks/>
              </p:cNvSpPr>
              <p:nvPr/>
            </p:nvSpPr>
            <p:spPr bwMode="auto">
              <a:xfrm>
                <a:off x="868" y="2232"/>
                <a:ext cx="17" cy="33"/>
              </a:xfrm>
              <a:custGeom>
                <a:avLst/>
                <a:gdLst>
                  <a:gd name="T0" fmla="*/ 16 w 17"/>
                  <a:gd name="T1" fmla="*/ 0 h 33"/>
                  <a:gd name="T2" fmla="*/ 0 w 17"/>
                  <a:gd name="T3" fmla="*/ 32 h 33"/>
                  <a:gd name="T4" fmla="*/ 0 60000 65536"/>
                  <a:gd name="T5" fmla="*/ 0 60000 65536"/>
                  <a:gd name="T6" fmla="*/ 0 w 17"/>
                  <a:gd name="T7" fmla="*/ 0 h 33"/>
                  <a:gd name="T8" fmla="*/ 17 w 17"/>
                  <a:gd name="T9" fmla="*/ 33 h 3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7" h="33">
                    <a:moveTo>
                      <a:pt x="16" y="0"/>
                    </a:moveTo>
                    <a:lnTo>
                      <a:pt x="0" y="32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62" name="Freeform 122"/>
              <p:cNvSpPr>
                <a:spLocks/>
              </p:cNvSpPr>
              <p:nvPr/>
            </p:nvSpPr>
            <p:spPr bwMode="auto">
              <a:xfrm>
                <a:off x="908" y="2112"/>
                <a:ext cx="47" cy="41"/>
              </a:xfrm>
              <a:custGeom>
                <a:avLst/>
                <a:gdLst>
                  <a:gd name="T0" fmla="*/ 46 w 47"/>
                  <a:gd name="T1" fmla="*/ 0 h 41"/>
                  <a:gd name="T2" fmla="*/ 0 w 47"/>
                  <a:gd name="T3" fmla="*/ 40 h 41"/>
                  <a:gd name="T4" fmla="*/ 0 60000 65536"/>
                  <a:gd name="T5" fmla="*/ 0 60000 65536"/>
                  <a:gd name="T6" fmla="*/ 0 w 47"/>
                  <a:gd name="T7" fmla="*/ 0 h 41"/>
                  <a:gd name="T8" fmla="*/ 47 w 47"/>
                  <a:gd name="T9" fmla="*/ 41 h 4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7" h="41">
                    <a:moveTo>
                      <a:pt x="46" y="0"/>
                    </a:moveTo>
                    <a:lnTo>
                      <a:pt x="0" y="40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63" name="Freeform 123"/>
              <p:cNvSpPr>
                <a:spLocks/>
              </p:cNvSpPr>
              <p:nvPr/>
            </p:nvSpPr>
            <p:spPr bwMode="auto">
              <a:xfrm>
                <a:off x="923" y="2152"/>
                <a:ext cx="40" cy="33"/>
              </a:xfrm>
              <a:custGeom>
                <a:avLst/>
                <a:gdLst>
                  <a:gd name="T0" fmla="*/ 39 w 40"/>
                  <a:gd name="T1" fmla="*/ 0 h 33"/>
                  <a:gd name="T2" fmla="*/ 0 w 40"/>
                  <a:gd name="T3" fmla="*/ 32 h 33"/>
                  <a:gd name="T4" fmla="*/ 0 60000 65536"/>
                  <a:gd name="T5" fmla="*/ 0 60000 65536"/>
                  <a:gd name="T6" fmla="*/ 0 w 40"/>
                  <a:gd name="T7" fmla="*/ 0 h 33"/>
                  <a:gd name="T8" fmla="*/ 40 w 40"/>
                  <a:gd name="T9" fmla="*/ 33 h 3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0" h="33">
                    <a:moveTo>
                      <a:pt x="39" y="0"/>
                    </a:moveTo>
                    <a:lnTo>
                      <a:pt x="0" y="32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64" name="Freeform 124"/>
              <p:cNvSpPr>
                <a:spLocks/>
              </p:cNvSpPr>
              <p:nvPr/>
            </p:nvSpPr>
            <p:spPr bwMode="auto">
              <a:xfrm>
                <a:off x="938" y="2192"/>
                <a:ext cx="32" cy="33"/>
              </a:xfrm>
              <a:custGeom>
                <a:avLst/>
                <a:gdLst>
                  <a:gd name="T0" fmla="*/ 31 w 32"/>
                  <a:gd name="T1" fmla="*/ 0 h 33"/>
                  <a:gd name="T2" fmla="*/ 0 w 32"/>
                  <a:gd name="T3" fmla="*/ 32 h 33"/>
                  <a:gd name="T4" fmla="*/ 0 60000 65536"/>
                  <a:gd name="T5" fmla="*/ 0 60000 65536"/>
                  <a:gd name="T6" fmla="*/ 0 w 32"/>
                  <a:gd name="T7" fmla="*/ 0 h 33"/>
                  <a:gd name="T8" fmla="*/ 32 w 32"/>
                  <a:gd name="T9" fmla="*/ 33 h 3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2" h="33">
                    <a:moveTo>
                      <a:pt x="31" y="0"/>
                    </a:moveTo>
                    <a:lnTo>
                      <a:pt x="0" y="32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65" name="Freeform 125"/>
              <p:cNvSpPr>
                <a:spLocks/>
              </p:cNvSpPr>
              <p:nvPr/>
            </p:nvSpPr>
            <p:spPr bwMode="auto">
              <a:xfrm>
                <a:off x="954" y="2224"/>
                <a:ext cx="24" cy="41"/>
              </a:xfrm>
              <a:custGeom>
                <a:avLst/>
                <a:gdLst>
                  <a:gd name="T0" fmla="*/ 23 w 24"/>
                  <a:gd name="T1" fmla="*/ 0 h 41"/>
                  <a:gd name="T2" fmla="*/ 0 w 24"/>
                  <a:gd name="T3" fmla="*/ 40 h 41"/>
                  <a:gd name="T4" fmla="*/ 0 60000 65536"/>
                  <a:gd name="T5" fmla="*/ 0 60000 65536"/>
                  <a:gd name="T6" fmla="*/ 0 w 24"/>
                  <a:gd name="T7" fmla="*/ 0 h 41"/>
                  <a:gd name="T8" fmla="*/ 24 w 24"/>
                  <a:gd name="T9" fmla="*/ 41 h 4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4" h="41">
                    <a:moveTo>
                      <a:pt x="23" y="0"/>
                    </a:moveTo>
                    <a:lnTo>
                      <a:pt x="0" y="40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66" name="Freeform 126"/>
              <p:cNvSpPr>
                <a:spLocks/>
              </p:cNvSpPr>
              <p:nvPr/>
            </p:nvSpPr>
            <p:spPr bwMode="auto">
              <a:xfrm>
                <a:off x="969" y="2264"/>
                <a:ext cx="17" cy="41"/>
              </a:xfrm>
              <a:custGeom>
                <a:avLst/>
                <a:gdLst>
                  <a:gd name="T0" fmla="*/ 16 w 17"/>
                  <a:gd name="T1" fmla="*/ 0 h 41"/>
                  <a:gd name="T2" fmla="*/ 0 w 17"/>
                  <a:gd name="T3" fmla="*/ 40 h 41"/>
                  <a:gd name="T4" fmla="*/ 0 60000 65536"/>
                  <a:gd name="T5" fmla="*/ 0 60000 65536"/>
                  <a:gd name="T6" fmla="*/ 0 w 17"/>
                  <a:gd name="T7" fmla="*/ 0 h 41"/>
                  <a:gd name="T8" fmla="*/ 17 w 17"/>
                  <a:gd name="T9" fmla="*/ 41 h 4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7" h="41">
                    <a:moveTo>
                      <a:pt x="16" y="0"/>
                    </a:moveTo>
                    <a:lnTo>
                      <a:pt x="0" y="40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67" name="Freeform 127"/>
              <p:cNvSpPr>
                <a:spLocks/>
              </p:cNvSpPr>
              <p:nvPr/>
            </p:nvSpPr>
            <p:spPr bwMode="auto">
              <a:xfrm>
                <a:off x="814" y="2112"/>
                <a:ext cx="55" cy="41"/>
              </a:xfrm>
              <a:custGeom>
                <a:avLst/>
                <a:gdLst>
                  <a:gd name="T0" fmla="*/ 0 w 55"/>
                  <a:gd name="T1" fmla="*/ 0 h 41"/>
                  <a:gd name="T2" fmla="*/ 54 w 55"/>
                  <a:gd name="T3" fmla="*/ 40 h 41"/>
                  <a:gd name="T4" fmla="*/ 0 60000 65536"/>
                  <a:gd name="T5" fmla="*/ 0 60000 65536"/>
                  <a:gd name="T6" fmla="*/ 0 w 55"/>
                  <a:gd name="T7" fmla="*/ 0 h 41"/>
                  <a:gd name="T8" fmla="*/ 55 w 55"/>
                  <a:gd name="T9" fmla="*/ 41 h 4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5" h="41">
                    <a:moveTo>
                      <a:pt x="0" y="0"/>
                    </a:moveTo>
                    <a:lnTo>
                      <a:pt x="54" y="40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68" name="Freeform 128"/>
              <p:cNvSpPr>
                <a:spLocks/>
              </p:cNvSpPr>
              <p:nvPr/>
            </p:nvSpPr>
            <p:spPr bwMode="auto">
              <a:xfrm>
                <a:off x="807" y="2152"/>
                <a:ext cx="47" cy="41"/>
              </a:xfrm>
              <a:custGeom>
                <a:avLst/>
                <a:gdLst>
                  <a:gd name="T0" fmla="*/ 0 w 47"/>
                  <a:gd name="T1" fmla="*/ 0 h 41"/>
                  <a:gd name="T2" fmla="*/ 46 w 47"/>
                  <a:gd name="T3" fmla="*/ 40 h 41"/>
                  <a:gd name="T4" fmla="*/ 0 60000 65536"/>
                  <a:gd name="T5" fmla="*/ 0 60000 65536"/>
                  <a:gd name="T6" fmla="*/ 0 w 47"/>
                  <a:gd name="T7" fmla="*/ 0 h 41"/>
                  <a:gd name="T8" fmla="*/ 47 w 47"/>
                  <a:gd name="T9" fmla="*/ 41 h 4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7" h="41">
                    <a:moveTo>
                      <a:pt x="0" y="0"/>
                    </a:moveTo>
                    <a:lnTo>
                      <a:pt x="46" y="40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69" name="Freeform 129"/>
              <p:cNvSpPr>
                <a:spLocks/>
              </p:cNvSpPr>
              <p:nvPr/>
            </p:nvSpPr>
            <p:spPr bwMode="auto">
              <a:xfrm>
                <a:off x="799" y="2192"/>
                <a:ext cx="39" cy="41"/>
              </a:xfrm>
              <a:custGeom>
                <a:avLst/>
                <a:gdLst>
                  <a:gd name="T0" fmla="*/ 0 w 39"/>
                  <a:gd name="T1" fmla="*/ 0 h 41"/>
                  <a:gd name="T2" fmla="*/ 38 w 39"/>
                  <a:gd name="T3" fmla="*/ 40 h 41"/>
                  <a:gd name="T4" fmla="*/ 0 60000 65536"/>
                  <a:gd name="T5" fmla="*/ 0 60000 65536"/>
                  <a:gd name="T6" fmla="*/ 0 w 39"/>
                  <a:gd name="T7" fmla="*/ 0 h 41"/>
                  <a:gd name="T8" fmla="*/ 39 w 39"/>
                  <a:gd name="T9" fmla="*/ 41 h 4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9" h="41">
                    <a:moveTo>
                      <a:pt x="0" y="0"/>
                    </a:moveTo>
                    <a:lnTo>
                      <a:pt x="38" y="40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70" name="Freeform 130"/>
              <p:cNvSpPr>
                <a:spLocks/>
              </p:cNvSpPr>
              <p:nvPr/>
            </p:nvSpPr>
            <p:spPr bwMode="auto">
              <a:xfrm>
                <a:off x="791" y="2232"/>
                <a:ext cx="32" cy="41"/>
              </a:xfrm>
              <a:custGeom>
                <a:avLst/>
                <a:gdLst>
                  <a:gd name="T0" fmla="*/ 0 w 32"/>
                  <a:gd name="T1" fmla="*/ 0 h 41"/>
                  <a:gd name="T2" fmla="*/ 31 w 32"/>
                  <a:gd name="T3" fmla="*/ 40 h 41"/>
                  <a:gd name="T4" fmla="*/ 0 60000 65536"/>
                  <a:gd name="T5" fmla="*/ 0 60000 65536"/>
                  <a:gd name="T6" fmla="*/ 0 w 32"/>
                  <a:gd name="T7" fmla="*/ 0 h 41"/>
                  <a:gd name="T8" fmla="*/ 32 w 32"/>
                  <a:gd name="T9" fmla="*/ 41 h 4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2" h="41">
                    <a:moveTo>
                      <a:pt x="0" y="0"/>
                    </a:moveTo>
                    <a:lnTo>
                      <a:pt x="31" y="40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71" name="Freeform 131"/>
              <p:cNvSpPr>
                <a:spLocks/>
              </p:cNvSpPr>
              <p:nvPr/>
            </p:nvSpPr>
            <p:spPr bwMode="auto">
              <a:xfrm>
                <a:off x="783" y="2264"/>
                <a:ext cx="17" cy="41"/>
              </a:xfrm>
              <a:custGeom>
                <a:avLst/>
                <a:gdLst>
                  <a:gd name="T0" fmla="*/ 0 w 17"/>
                  <a:gd name="T1" fmla="*/ 0 h 41"/>
                  <a:gd name="T2" fmla="*/ 16 w 17"/>
                  <a:gd name="T3" fmla="*/ 40 h 41"/>
                  <a:gd name="T4" fmla="*/ 0 60000 65536"/>
                  <a:gd name="T5" fmla="*/ 0 60000 65536"/>
                  <a:gd name="T6" fmla="*/ 0 w 17"/>
                  <a:gd name="T7" fmla="*/ 0 h 41"/>
                  <a:gd name="T8" fmla="*/ 17 w 17"/>
                  <a:gd name="T9" fmla="*/ 41 h 4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7" h="41">
                    <a:moveTo>
                      <a:pt x="0" y="0"/>
                    </a:moveTo>
                    <a:lnTo>
                      <a:pt x="16" y="40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72" name="Rectangle 132"/>
              <p:cNvSpPr>
                <a:spLocks noChangeArrowheads="1"/>
              </p:cNvSpPr>
              <p:nvPr/>
            </p:nvSpPr>
            <p:spPr bwMode="auto">
              <a:xfrm>
                <a:off x="884" y="1800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12700">
                <a:solidFill>
                  <a:srgbClr val="969696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73" name="Rectangle 133"/>
              <p:cNvSpPr>
                <a:spLocks noChangeArrowheads="1"/>
              </p:cNvSpPr>
              <p:nvPr/>
            </p:nvSpPr>
            <p:spPr bwMode="auto">
              <a:xfrm>
                <a:off x="884" y="1816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12700">
                <a:solidFill>
                  <a:srgbClr val="969696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74" name="Rectangle 134"/>
              <p:cNvSpPr>
                <a:spLocks noChangeArrowheads="1"/>
              </p:cNvSpPr>
              <p:nvPr/>
            </p:nvSpPr>
            <p:spPr bwMode="auto">
              <a:xfrm>
                <a:off x="884" y="1832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12700">
                <a:solidFill>
                  <a:srgbClr val="969696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75" name="Rectangle 135"/>
              <p:cNvSpPr>
                <a:spLocks noChangeArrowheads="1"/>
              </p:cNvSpPr>
              <p:nvPr/>
            </p:nvSpPr>
            <p:spPr bwMode="auto">
              <a:xfrm>
                <a:off x="884" y="1848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12700">
                <a:solidFill>
                  <a:srgbClr val="969696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76" name="Rectangle 136"/>
              <p:cNvSpPr>
                <a:spLocks noChangeArrowheads="1"/>
              </p:cNvSpPr>
              <p:nvPr/>
            </p:nvSpPr>
            <p:spPr bwMode="auto">
              <a:xfrm>
                <a:off x="884" y="1864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12700">
                <a:solidFill>
                  <a:srgbClr val="969696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77" name="Rectangle 137"/>
              <p:cNvSpPr>
                <a:spLocks noChangeArrowheads="1"/>
              </p:cNvSpPr>
              <p:nvPr/>
            </p:nvSpPr>
            <p:spPr bwMode="auto">
              <a:xfrm>
                <a:off x="884" y="1880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12700">
                <a:solidFill>
                  <a:srgbClr val="969696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78" name="Rectangle 138"/>
              <p:cNvSpPr>
                <a:spLocks noChangeArrowheads="1"/>
              </p:cNvSpPr>
              <p:nvPr/>
            </p:nvSpPr>
            <p:spPr bwMode="auto">
              <a:xfrm>
                <a:off x="1046" y="1832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12700">
                <a:solidFill>
                  <a:srgbClr val="969696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79" name="Rectangle 139"/>
              <p:cNvSpPr>
                <a:spLocks noChangeArrowheads="1"/>
              </p:cNvSpPr>
              <p:nvPr/>
            </p:nvSpPr>
            <p:spPr bwMode="auto">
              <a:xfrm>
                <a:off x="1046" y="1848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12700">
                <a:solidFill>
                  <a:srgbClr val="969696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80" name="Rectangle 140"/>
              <p:cNvSpPr>
                <a:spLocks noChangeArrowheads="1"/>
              </p:cNvSpPr>
              <p:nvPr/>
            </p:nvSpPr>
            <p:spPr bwMode="auto">
              <a:xfrm>
                <a:off x="1046" y="1864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12700">
                <a:solidFill>
                  <a:srgbClr val="969696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81" name="Rectangle 141"/>
              <p:cNvSpPr>
                <a:spLocks noChangeArrowheads="1"/>
              </p:cNvSpPr>
              <p:nvPr/>
            </p:nvSpPr>
            <p:spPr bwMode="auto">
              <a:xfrm>
                <a:off x="1046" y="1880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12700">
                <a:solidFill>
                  <a:srgbClr val="969696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82" name="Rectangle 142"/>
              <p:cNvSpPr>
                <a:spLocks noChangeArrowheads="1"/>
              </p:cNvSpPr>
              <p:nvPr/>
            </p:nvSpPr>
            <p:spPr bwMode="auto">
              <a:xfrm>
                <a:off x="729" y="1832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12700">
                <a:solidFill>
                  <a:srgbClr val="969696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83" name="Rectangle 143"/>
              <p:cNvSpPr>
                <a:spLocks noChangeArrowheads="1"/>
              </p:cNvSpPr>
              <p:nvPr/>
            </p:nvSpPr>
            <p:spPr bwMode="auto">
              <a:xfrm>
                <a:off x="729" y="1848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12700">
                <a:solidFill>
                  <a:srgbClr val="969696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84" name="Rectangle 144"/>
              <p:cNvSpPr>
                <a:spLocks noChangeArrowheads="1"/>
              </p:cNvSpPr>
              <p:nvPr/>
            </p:nvSpPr>
            <p:spPr bwMode="auto">
              <a:xfrm>
                <a:off x="729" y="1864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12700">
                <a:solidFill>
                  <a:srgbClr val="969696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85" name="Rectangle 145"/>
              <p:cNvSpPr>
                <a:spLocks noChangeArrowheads="1"/>
              </p:cNvSpPr>
              <p:nvPr/>
            </p:nvSpPr>
            <p:spPr bwMode="auto">
              <a:xfrm>
                <a:off x="729" y="1880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12700">
                <a:solidFill>
                  <a:srgbClr val="969696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86" name="Oval 146"/>
              <p:cNvSpPr>
                <a:spLocks noChangeArrowheads="1"/>
              </p:cNvSpPr>
              <p:nvPr/>
            </p:nvSpPr>
            <p:spPr bwMode="auto">
              <a:xfrm>
                <a:off x="718" y="1876"/>
                <a:ext cx="15" cy="16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87" name="Oval 147"/>
              <p:cNvSpPr>
                <a:spLocks noChangeArrowheads="1"/>
              </p:cNvSpPr>
              <p:nvPr/>
            </p:nvSpPr>
            <p:spPr bwMode="auto">
              <a:xfrm>
                <a:off x="872" y="1876"/>
                <a:ext cx="24" cy="16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88" name="Oval 148"/>
              <p:cNvSpPr>
                <a:spLocks noChangeArrowheads="1"/>
              </p:cNvSpPr>
              <p:nvPr/>
            </p:nvSpPr>
            <p:spPr bwMode="auto">
              <a:xfrm>
                <a:off x="1035" y="1876"/>
                <a:ext cx="16" cy="16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3638" name="Group 149"/>
            <p:cNvGrpSpPr>
              <a:grpSpLocks/>
            </p:cNvGrpSpPr>
            <p:nvPr/>
          </p:nvGrpSpPr>
          <p:grpSpPr bwMode="auto">
            <a:xfrm>
              <a:off x="1310" y="1702"/>
              <a:ext cx="234" cy="343"/>
              <a:chOff x="718" y="1800"/>
              <a:chExt cx="333" cy="593"/>
            </a:xfrm>
          </p:grpSpPr>
          <p:sp>
            <p:nvSpPr>
              <p:cNvPr id="3639" name="Freeform 150"/>
              <p:cNvSpPr>
                <a:spLocks/>
              </p:cNvSpPr>
              <p:nvPr/>
            </p:nvSpPr>
            <p:spPr bwMode="auto">
              <a:xfrm>
                <a:off x="729" y="1800"/>
                <a:ext cx="318" cy="33"/>
              </a:xfrm>
              <a:custGeom>
                <a:avLst/>
                <a:gdLst>
                  <a:gd name="T0" fmla="*/ 0 w 318"/>
                  <a:gd name="T1" fmla="*/ 32 h 33"/>
                  <a:gd name="T2" fmla="*/ 31 w 318"/>
                  <a:gd name="T3" fmla="*/ 0 h 33"/>
                  <a:gd name="T4" fmla="*/ 286 w 318"/>
                  <a:gd name="T5" fmla="*/ 0 h 33"/>
                  <a:gd name="T6" fmla="*/ 317 w 318"/>
                  <a:gd name="T7" fmla="*/ 32 h 33"/>
                  <a:gd name="T8" fmla="*/ 0 w 318"/>
                  <a:gd name="T9" fmla="*/ 32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18"/>
                  <a:gd name="T16" fmla="*/ 0 h 33"/>
                  <a:gd name="T17" fmla="*/ 318 w 318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18" h="33">
                    <a:moveTo>
                      <a:pt x="0" y="32"/>
                    </a:moveTo>
                    <a:lnTo>
                      <a:pt x="31" y="0"/>
                    </a:lnTo>
                    <a:lnTo>
                      <a:pt x="286" y="0"/>
                    </a:lnTo>
                    <a:lnTo>
                      <a:pt x="317" y="32"/>
                    </a:lnTo>
                    <a:lnTo>
                      <a:pt x="0" y="32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40" name="Freeform 151"/>
              <p:cNvSpPr>
                <a:spLocks/>
              </p:cNvSpPr>
              <p:nvPr/>
            </p:nvSpPr>
            <p:spPr bwMode="auto">
              <a:xfrm>
                <a:off x="768" y="1832"/>
                <a:ext cx="241" cy="561"/>
              </a:xfrm>
              <a:custGeom>
                <a:avLst/>
                <a:gdLst>
                  <a:gd name="T0" fmla="*/ 0 w 241"/>
                  <a:gd name="T1" fmla="*/ 0 h 561"/>
                  <a:gd name="T2" fmla="*/ 240 w 241"/>
                  <a:gd name="T3" fmla="*/ 560 h 561"/>
                  <a:gd name="T4" fmla="*/ 0 60000 65536"/>
                  <a:gd name="T5" fmla="*/ 0 60000 65536"/>
                  <a:gd name="T6" fmla="*/ 0 w 241"/>
                  <a:gd name="T7" fmla="*/ 0 h 561"/>
                  <a:gd name="T8" fmla="*/ 241 w 241"/>
                  <a:gd name="T9" fmla="*/ 561 h 56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41" h="561">
                    <a:moveTo>
                      <a:pt x="0" y="0"/>
                    </a:moveTo>
                    <a:lnTo>
                      <a:pt x="240" y="560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41" name="Freeform 152"/>
              <p:cNvSpPr>
                <a:spLocks/>
              </p:cNvSpPr>
              <p:nvPr/>
            </p:nvSpPr>
            <p:spPr bwMode="auto">
              <a:xfrm>
                <a:off x="768" y="1832"/>
                <a:ext cx="241" cy="561"/>
              </a:xfrm>
              <a:custGeom>
                <a:avLst/>
                <a:gdLst>
                  <a:gd name="T0" fmla="*/ 240 w 241"/>
                  <a:gd name="T1" fmla="*/ 0 h 561"/>
                  <a:gd name="T2" fmla="*/ 0 w 241"/>
                  <a:gd name="T3" fmla="*/ 560 h 561"/>
                  <a:gd name="T4" fmla="*/ 0 60000 65536"/>
                  <a:gd name="T5" fmla="*/ 0 60000 65536"/>
                  <a:gd name="T6" fmla="*/ 0 w 241"/>
                  <a:gd name="T7" fmla="*/ 0 h 561"/>
                  <a:gd name="T8" fmla="*/ 241 w 241"/>
                  <a:gd name="T9" fmla="*/ 561 h 56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41" h="561">
                    <a:moveTo>
                      <a:pt x="240" y="0"/>
                    </a:moveTo>
                    <a:lnTo>
                      <a:pt x="0" y="560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42" name="Freeform 153"/>
              <p:cNvSpPr>
                <a:spLocks/>
              </p:cNvSpPr>
              <p:nvPr/>
            </p:nvSpPr>
            <p:spPr bwMode="auto">
              <a:xfrm>
                <a:off x="931" y="1952"/>
                <a:ext cx="78" cy="441"/>
              </a:xfrm>
              <a:custGeom>
                <a:avLst/>
                <a:gdLst>
                  <a:gd name="T0" fmla="*/ 0 w 78"/>
                  <a:gd name="T1" fmla="*/ 0 h 441"/>
                  <a:gd name="T2" fmla="*/ 77 w 78"/>
                  <a:gd name="T3" fmla="*/ 440 h 441"/>
                  <a:gd name="T4" fmla="*/ 0 60000 65536"/>
                  <a:gd name="T5" fmla="*/ 0 60000 65536"/>
                  <a:gd name="T6" fmla="*/ 0 w 78"/>
                  <a:gd name="T7" fmla="*/ 0 h 441"/>
                  <a:gd name="T8" fmla="*/ 78 w 78"/>
                  <a:gd name="T9" fmla="*/ 441 h 44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8" h="441">
                    <a:moveTo>
                      <a:pt x="0" y="0"/>
                    </a:moveTo>
                    <a:lnTo>
                      <a:pt x="77" y="440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43" name="Freeform 154"/>
              <p:cNvSpPr>
                <a:spLocks/>
              </p:cNvSpPr>
              <p:nvPr/>
            </p:nvSpPr>
            <p:spPr bwMode="auto">
              <a:xfrm>
                <a:off x="760" y="1952"/>
                <a:ext cx="86" cy="441"/>
              </a:xfrm>
              <a:custGeom>
                <a:avLst/>
                <a:gdLst>
                  <a:gd name="T0" fmla="*/ 85 w 86"/>
                  <a:gd name="T1" fmla="*/ 0 h 441"/>
                  <a:gd name="T2" fmla="*/ 0 w 86"/>
                  <a:gd name="T3" fmla="*/ 440 h 441"/>
                  <a:gd name="T4" fmla="*/ 0 60000 65536"/>
                  <a:gd name="T5" fmla="*/ 0 60000 65536"/>
                  <a:gd name="T6" fmla="*/ 0 w 86"/>
                  <a:gd name="T7" fmla="*/ 0 h 441"/>
                  <a:gd name="T8" fmla="*/ 86 w 86"/>
                  <a:gd name="T9" fmla="*/ 441 h 44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86" h="441">
                    <a:moveTo>
                      <a:pt x="85" y="0"/>
                    </a:moveTo>
                    <a:lnTo>
                      <a:pt x="0" y="440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44" name="Freeform 155"/>
              <p:cNvSpPr>
                <a:spLocks/>
              </p:cNvSpPr>
              <p:nvPr/>
            </p:nvSpPr>
            <p:spPr bwMode="auto">
              <a:xfrm>
                <a:off x="977" y="1832"/>
                <a:ext cx="1" cy="73"/>
              </a:xfrm>
              <a:custGeom>
                <a:avLst/>
                <a:gdLst>
                  <a:gd name="T0" fmla="*/ 0 w 1"/>
                  <a:gd name="T1" fmla="*/ 72 h 73"/>
                  <a:gd name="T2" fmla="*/ 0 w 1"/>
                  <a:gd name="T3" fmla="*/ 0 h 73"/>
                  <a:gd name="T4" fmla="*/ 0 60000 65536"/>
                  <a:gd name="T5" fmla="*/ 0 60000 65536"/>
                  <a:gd name="T6" fmla="*/ 0 w 1"/>
                  <a:gd name="T7" fmla="*/ 0 h 73"/>
                  <a:gd name="T8" fmla="*/ 1 w 1"/>
                  <a:gd name="T9" fmla="*/ 73 h 7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73">
                    <a:moveTo>
                      <a:pt x="0" y="72"/>
                    </a:moveTo>
                    <a:lnTo>
                      <a:pt x="0" y="0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45" name="Freeform 156"/>
              <p:cNvSpPr>
                <a:spLocks/>
              </p:cNvSpPr>
              <p:nvPr/>
            </p:nvSpPr>
            <p:spPr bwMode="auto">
              <a:xfrm>
                <a:off x="977" y="1840"/>
                <a:ext cx="24" cy="17"/>
              </a:xfrm>
              <a:custGeom>
                <a:avLst/>
                <a:gdLst>
                  <a:gd name="T0" fmla="*/ 0 w 24"/>
                  <a:gd name="T1" fmla="*/ 0 h 17"/>
                  <a:gd name="T2" fmla="*/ 23 w 24"/>
                  <a:gd name="T3" fmla="*/ 16 h 17"/>
                  <a:gd name="T4" fmla="*/ 0 60000 65536"/>
                  <a:gd name="T5" fmla="*/ 0 60000 65536"/>
                  <a:gd name="T6" fmla="*/ 0 w 24"/>
                  <a:gd name="T7" fmla="*/ 0 h 17"/>
                  <a:gd name="T8" fmla="*/ 24 w 24"/>
                  <a:gd name="T9" fmla="*/ 17 h 1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4" h="17">
                    <a:moveTo>
                      <a:pt x="0" y="0"/>
                    </a:moveTo>
                    <a:lnTo>
                      <a:pt x="23" y="16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46" name="Freeform 157"/>
              <p:cNvSpPr>
                <a:spLocks/>
              </p:cNvSpPr>
              <p:nvPr/>
            </p:nvSpPr>
            <p:spPr bwMode="auto">
              <a:xfrm>
                <a:off x="977" y="1800"/>
                <a:ext cx="32" cy="33"/>
              </a:xfrm>
              <a:custGeom>
                <a:avLst/>
                <a:gdLst>
                  <a:gd name="T0" fmla="*/ 31 w 32"/>
                  <a:gd name="T1" fmla="*/ 0 h 33"/>
                  <a:gd name="T2" fmla="*/ 0 w 32"/>
                  <a:gd name="T3" fmla="*/ 32 h 33"/>
                  <a:gd name="T4" fmla="*/ 0 60000 65536"/>
                  <a:gd name="T5" fmla="*/ 0 60000 65536"/>
                  <a:gd name="T6" fmla="*/ 0 w 32"/>
                  <a:gd name="T7" fmla="*/ 0 h 33"/>
                  <a:gd name="T8" fmla="*/ 32 w 32"/>
                  <a:gd name="T9" fmla="*/ 33 h 3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2" h="33">
                    <a:moveTo>
                      <a:pt x="31" y="0"/>
                    </a:moveTo>
                    <a:lnTo>
                      <a:pt x="0" y="32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47" name="Freeform 158"/>
              <p:cNvSpPr>
                <a:spLocks/>
              </p:cNvSpPr>
              <p:nvPr/>
            </p:nvSpPr>
            <p:spPr bwMode="auto">
              <a:xfrm>
                <a:off x="946" y="1800"/>
                <a:ext cx="32" cy="33"/>
              </a:xfrm>
              <a:custGeom>
                <a:avLst/>
                <a:gdLst>
                  <a:gd name="T0" fmla="*/ 0 w 32"/>
                  <a:gd name="T1" fmla="*/ 0 h 33"/>
                  <a:gd name="T2" fmla="*/ 31 w 32"/>
                  <a:gd name="T3" fmla="*/ 32 h 33"/>
                  <a:gd name="T4" fmla="*/ 0 60000 65536"/>
                  <a:gd name="T5" fmla="*/ 0 60000 65536"/>
                  <a:gd name="T6" fmla="*/ 0 w 32"/>
                  <a:gd name="T7" fmla="*/ 0 h 33"/>
                  <a:gd name="T8" fmla="*/ 32 w 32"/>
                  <a:gd name="T9" fmla="*/ 33 h 3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2" h="33">
                    <a:moveTo>
                      <a:pt x="0" y="0"/>
                    </a:moveTo>
                    <a:lnTo>
                      <a:pt x="31" y="32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48" name="Freeform 159"/>
              <p:cNvSpPr>
                <a:spLocks/>
              </p:cNvSpPr>
              <p:nvPr/>
            </p:nvSpPr>
            <p:spPr bwMode="auto">
              <a:xfrm>
                <a:off x="915" y="1800"/>
                <a:ext cx="32" cy="33"/>
              </a:xfrm>
              <a:custGeom>
                <a:avLst/>
                <a:gdLst>
                  <a:gd name="T0" fmla="*/ 31 w 32"/>
                  <a:gd name="T1" fmla="*/ 0 h 33"/>
                  <a:gd name="T2" fmla="*/ 0 w 32"/>
                  <a:gd name="T3" fmla="*/ 32 h 33"/>
                  <a:gd name="T4" fmla="*/ 0 60000 65536"/>
                  <a:gd name="T5" fmla="*/ 0 60000 65536"/>
                  <a:gd name="T6" fmla="*/ 0 w 32"/>
                  <a:gd name="T7" fmla="*/ 0 h 33"/>
                  <a:gd name="T8" fmla="*/ 32 w 32"/>
                  <a:gd name="T9" fmla="*/ 33 h 3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2" h="33">
                    <a:moveTo>
                      <a:pt x="31" y="0"/>
                    </a:moveTo>
                    <a:lnTo>
                      <a:pt x="0" y="32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49" name="Freeform 160"/>
              <p:cNvSpPr>
                <a:spLocks/>
              </p:cNvSpPr>
              <p:nvPr/>
            </p:nvSpPr>
            <p:spPr bwMode="auto">
              <a:xfrm>
                <a:off x="884" y="1800"/>
                <a:ext cx="32" cy="33"/>
              </a:xfrm>
              <a:custGeom>
                <a:avLst/>
                <a:gdLst>
                  <a:gd name="T0" fmla="*/ 0 w 32"/>
                  <a:gd name="T1" fmla="*/ 0 h 33"/>
                  <a:gd name="T2" fmla="*/ 31 w 32"/>
                  <a:gd name="T3" fmla="*/ 32 h 33"/>
                  <a:gd name="T4" fmla="*/ 0 60000 65536"/>
                  <a:gd name="T5" fmla="*/ 0 60000 65536"/>
                  <a:gd name="T6" fmla="*/ 0 w 32"/>
                  <a:gd name="T7" fmla="*/ 0 h 33"/>
                  <a:gd name="T8" fmla="*/ 32 w 32"/>
                  <a:gd name="T9" fmla="*/ 33 h 3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2" h="33">
                    <a:moveTo>
                      <a:pt x="0" y="0"/>
                    </a:moveTo>
                    <a:lnTo>
                      <a:pt x="31" y="32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50" name="Freeform 161"/>
              <p:cNvSpPr>
                <a:spLocks/>
              </p:cNvSpPr>
              <p:nvPr/>
            </p:nvSpPr>
            <p:spPr bwMode="auto">
              <a:xfrm>
                <a:off x="853" y="1800"/>
                <a:ext cx="32" cy="33"/>
              </a:xfrm>
              <a:custGeom>
                <a:avLst/>
                <a:gdLst>
                  <a:gd name="T0" fmla="*/ 31 w 32"/>
                  <a:gd name="T1" fmla="*/ 0 h 33"/>
                  <a:gd name="T2" fmla="*/ 0 w 32"/>
                  <a:gd name="T3" fmla="*/ 32 h 33"/>
                  <a:gd name="T4" fmla="*/ 0 60000 65536"/>
                  <a:gd name="T5" fmla="*/ 0 60000 65536"/>
                  <a:gd name="T6" fmla="*/ 0 w 32"/>
                  <a:gd name="T7" fmla="*/ 0 h 33"/>
                  <a:gd name="T8" fmla="*/ 32 w 32"/>
                  <a:gd name="T9" fmla="*/ 33 h 3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2" h="33">
                    <a:moveTo>
                      <a:pt x="31" y="0"/>
                    </a:moveTo>
                    <a:lnTo>
                      <a:pt x="0" y="32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51" name="Freeform 162"/>
              <p:cNvSpPr>
                <a:spLocks/>
              </p:cNvSpPr>
              <p:nvPr/>
            </p:nvSpPr>
            <p:spPr bwMode="auto">
              <a:xfrm>
                <a:off x="822" y="1800"/>
                <a:ext cx="32" cy="33"/>
              </a:xfrm>
              <a:custGeom>
                <a:avLst/>
                <a:gdLst>
                  <a:gd name="T0" fmla="*/ 0 w 32"/>
                  <a:gd name="T1" fmla="*/ 0 h 33"/>
                  <a:gd name="T2" fmla="*/ 31 w 32"/>
                  <a:gd name="T3" fmla="*/ 32 h 33"/>
                  <a:gd name="T4" fmla="*/ 0 60000 65536"/>
                  <a:gd name="T5" fmla="*/ 0 60000 65536"/>
                  <a:gd name="T6" fmla="*/ 0 w 32"/>
                  <a:gd name="T7" fmla="*/ 0 h 33"/>
                  <a:gd name="T8" fmla="*/ 32 w 32"/>
                  <a:gd name="T9" fmla="*/ 33 h 3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2" h="33">
                    <a:moveTo>
                      <a:pt x="0" y="0"/>
                    </a:moveTo>
                    <a:lnTo>
                      <a:pt x="31" y="32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52" name="Freeform 163"/>
              <p:cNvSpPr>
                <a:spLocks/>
              </p:cNvSpPr>
              <p:nvPr/>
            </p:nvSpPr>
            <p:spPr bwMode="auto">
              <a:xfrm>
                <a:off x="791" y="1800"/>
                <a:ext cx="32" cy="33"/>
              </a:xfrm>
              <a:custGeom>
                <a:avLst/>
                <a:gdLst>
                  <a:gd name="T0" fmla="*/ 31 w 32"/>
                  <a:gd name="T1" fmla="*/ 0 h 33"/>
                  <a:gd name="T2" fmla="*/ 0 w 32"/>
                  <a:gd name="T3" fmla="*/ 32 h 33"/>
                  <a:gd name="T4" fmla="*/ 0 60000 65536"/>
                  <a:gd name="T5" fmla="*/ 0 60000 65536"/>
                  <a:gd name="T6" fmla="*/ 0 w 32"/>
                  <a:gd name="T7" fmla="*/ 0 h 33"/>
                  <a:gd name="T8" fmla="*/ 32 w 32"/>
                  <a:gd name="T9" fmla="*/ 33 h 3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2" h="33">
                    <a:moveTo>
                      <a:pt x="31" y="0"/>
                    </a:moveTo>
                    <a:lnTo>
                      <a:pt x="0" y="32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53" name="Freeform 164"/>
              <p:cNvSpPr>
                <a:spLocks/>
              </p:cNvSpPr>
              <p:nvPr/>
            </p:nvSpPr>
            <p:spPr bwMode="auto">
              <a:xfrm>
                <a:off x="760" y="1800"/>
                <a:ext cx="32" cy="33"/>
              </a:xfrm>
              <a:custGeom>
                <a:avLst/>
                <a:gdLst>
                  <a:gd name="T0" fmla="*/ 0 w 32"/>
                  <a:gd name="T1" fmla="*/ 0 h 33"/>
                  <a:gd name="T2" fmla="*/ 31 w 32"/>
                  <a:gd name="T3" fmla="*/ 32 h 33"/>
                  <a:gd name="T4" fmla="*/ 0 60000 65536"/>
                  <a:gd name="T5" fmla="*/ 0 60000 65536"/>
                  <a:gd name="T6" fmla="*/ 0 w 32"/>
                  <a:gd name="T7" fmla="*/ 0 h 33"/>
                  <a:gd name="T8" fmla="*/ 32 w 32"/>
                  <a:gd name="T9" fmla="*/ 33 h 3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2" h="33">
                    <a:moveTo>
                      <a:pt x="0" y="0"/>
                    </a:moveTo>
                    <a:lnTo>
                      <a:pt x="31" y="32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54" name="Freeform 165"/>
              <p:cNvSpPr>
                <a:spLocks/>
              </p:cNvSpPr>
              <p:nvPr/>
            </p:nvSpPr>
            <p:spPr bwMode="auto">
              <a:xfrm>
                <a:off x="791" y="1832"/>
                <a:ext cx="1" cy="73"/>
              </a:xfrm>
              <a:custGeom>
                <a:avLst/>
                <a:gdLst>
                  <a:gd name="T0" fmla="*/ 0 w 1"/>
                  <a:gd name="T1" fmla="*/ 72 h 73"/>
                  <a:gd name="T2" fmla="*/ 0 w 1"/>
                  <a:gd name="T3" fmla="*/ 0 h 73"/>
                  <a:gd name="T4" fmla="*/ 0 60000 65536"/>
                  <a:gd name="T5" fmla="*/ 0 60000 65536"/>
                  <a:gd name="T6" fmla="*/ 0 w 1"/>
                  <a:gd name="T7" fmla="*/ 0 h 73"/>
                  <a:gd name="T8" fmla="*/ 1 w 1"/>
                  <a:gd name="T9" fmla="*/ 73 h 7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73">
                    <a:moveTo>
                      <a:pt x="0" y="72"/>
                    </a:moveTo>
                    <a:lnTo>
                      <a:pt x="0" y="0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55" name="Freeform 166"/>
              <p:cNvSpPr>
                <a:spLocks/>
              </p:cNvSpPr>
              <p:nvPr/>
            </p:nvSpPr>
            <p:spPr bwMode="auto">
              <a:xfrm>
                <a:off x="776" y="1840"/>
                <a:ext cx="16" cy="17"/>
              </a:xfrm>
              <a:custGeom>
                <a:avLst/>
                <a:gdLst>
                  <a:gd name="T0" fmla="*/ 15 w 16"/>
                  <a:gd name="T1" fmla="*/ 0 h 17"/>
                  <a:gd name="T2" fmla="*/ 0 w 16"/>
                  <a:gd name="T3" fmla="*/ 16 h 17"/>
                  <a:gd name="T4" fmla="*/ 0 60000 65536"/>
                  <a:gd name="T5" fmla="*/ 0 60000 65536"/>
                  <a:gd name="T6" fmla="*/ 0 w 16"/>
                  <a:gd name="T7" fmla="*/ 0 h 17"/>
                  <a:gd name="T8" fmla="*/ 16 w 16"/>
                  <a:gd name="T9" fmla="*/ 17 h 1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6" h="17">
                    <a:moveTo>
                      <a:pt x="15" y="0"/>
                    </a:moveTo>
                    <a:lnTo>
                      <a:pt x="0" y="16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56" name="Freeform 167"/>
              <p:cNvSpPr>
                <a:spLocks/>
              </p:cNvSpPr>
              <p:nvPr/>
            </p:nvSpPr>
            <p:spPr bwMode="auto">
              <a:xfrm>
                <a:off x="822" y="2072"/>
                <a:ext cx="125" cy="1"/>
              </a:xfrm>
              <a:custGeom>
                <a:avLst/>
                <a:gdLst>
                  <a:gd name="T0" fmla="*/ 124 w 125"/>
                  <a:gd name="T1" fmla="*/ 0 h 1"/>
                  <a:gd name="T2" fmla="*/ 0 w 125"/>
                  <a:gd name="T3" fmla="*/ 0 h 1"/>
                  <a:gd name="T4" fmla="*/ 0 60000 65536"/>
                  <a:gd name="T5" fmla="*/ 0 60000 65536"/>
                  <a:gd name="T6" fmla="*/ 0 w 125"/>
                  <a:gd name="T7" fmla="*/ 0 h 1"/>
                  <a:gd name="T8" fmla="*/ 125 w 125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25" h="1">
                    <a:moveTo>
                      <a:pt x="124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57" name="Freeform 168"/>
              <p:cNvSpPr>
                <a:spLocks/>
              </p:cNvSpPr>
              <p:nvPr/>
            </p:nvSpPr>
            <p:spPr bwMode="auto">
              <a:xfrm>
                <a:off x="923" y="2072"/>
                <a:ext cx="24" cy="41"/>
              </a:xfrm>
              <a:custGeom>
                <a:avLst/>
                <a:gdLst>
                  <a:gd name="T0" fmla="*/ 23 w 24"/>
                  <a:gd name="T1" fmla="*/ 0 h 41"/>
                  <a:gd name="T2" fmla="*/ 0 w 24"/>
                  <a:gd name="T3" fmla="*/ 40 h 41"/>
                  <a:gd name="T4" fmla="*/ 0 60000 65536"/>
                  <a:gd name="T5" fmla="*/ 0 60000 65536"/>
                  <a:gd name="T6" fmla="*/ 0 w 24"/>
                  <a:gd name="T7" fmla="*/ 0 h 41"/>
                  <a:gd name="T8" fmla="*/ 24 w 24"/>
                  <a:gd name="T9" fmla="*/ 41 h 4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4" h="41">
                    <a:moveTo>
                      <a:pt x="23" y="0"/>
                    </a:moveTo>
                    <a:lnTo>
                      <a:pt x="0" y="40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58" name="Freeform 169"/>
              <p:cNvSpPr>
                <a:spLocks/>
              </p:cNvSpPr>
              <p:nvPr/>
            </p:nvSpPr>
            <p:spPr bwMode="auto">
              <a:xfrm>
                <a:off x="814" y="2112"/>
                <a:ext cx="149" cy="1"/>
              </a:xfrm>
              <a:custGeom>
                <a:avLst/>
                <a:gdLst>
                  <a:gd name="T0" fmla="*/ 148 w 149"/>
                  <a:gd name="T1" fmla="*/ 0 h 1"/>
                  <a:gd name="T2" fmla="*/ 0 w 149"/>
                  <a:gd name="T3" fmla="*/ 0 h 1"/>
                  <a:gd name="T4" fmla="*/ 0 60000 65536"/>
                  <a:gd name="T5" fmla="*/ 0 60000 65536"/>
                  <a:gd name="T6" fmla="*/ 0 w 149"/>
                  <a:gd name="T7" fmla="*/ 0 h 1"/>
                  <a:gd name="T8" fmla="*/ 149 w 149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49" h="1">
                    <a:moveTo>
                      <a:pt x="148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59" name="Freeform 170"/>
              <p:cNvSpPr>
                <a:spLocks/>
              </p:cNvSpPr>
              <p:nvPr/>
            </p:nvSpPr>
            <p:spPr bwMode="auto">
              <a:xfrm>
                <a:off x="884" y="2072"/>
                <a:ext cx="32" cy="41"/>
              </a:xfrm>
              <a:custGeom>
                <a:avLst/>
                <a:gdLst>
                  <a:gd name="T0" fmla="*/ 0 w 32"/>
                  <a:gd name="T1" fmla="*/ 0 h 41"/>
                  <a:gd name="T2" fmla="*/ 31 w 32"/>
                  <a:gd name="T3" fmla="*/ 40 h 41"/>
                  <a:gd name="T4" fmla="*/ 0 60000 65536"/>
                  <a:gd name="T5" fmla="*/ 0 60000 65536"/>
                  <a:gd name="T6" fmla="*/ 0 w 32"/>
                  <a:gd name="T7" fmla="*/ 0 h 41"/>
                  <a:gd name="T8" fmla="*/ 32 w 32"/>
                  <a:gd name="T9" fmla="*/ 41 h 4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2" h="41">
                    <a:moveTo>
                      <a:pt x="0" y="0"/>
                    </a:moveTo>
                    <a:lnTo>
                      <a:pt x="31" y="40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60" name="Freeform 171"/>
              <p:cNvSpPr>
                <a:spLocks/>
              </p:cNvSpPr>
              <p:nvPr/>
            </p:nvSpPr>
            <p:spPr bwMode="auto">
              <a:xfrm>
                <a:off x="822" y="2072"/>
                <a:ext cx="32" cy="41"/>
              </a:xfrm>
              <a:custGeom>
                <a:avLst/>
                <a:gdLst>
                  <a:gd name="T0" fmla="*/ 0 w 32"/>
                  <a:gd name="T1" fmla="*/ 0 h 41"/>
                  <a:gd name="T2" fmla="*/ 31 w 32"/>
                  <a:gd name="T3" fmla="*/ 40 h 41"/>
                  <a:gd name="T4" fmla="*/ 0 60000 65536"/>
                  <a:gd name="T5" fmla="*/ 0 60000 65536"/>
                  <a:gd name="T6" fmla="*/ 0 w 32"/>
                  <a:gd name="T7" fmla="*/ 0 h 41"/>
                  <a:gd name="T8" fmla="*/ 32 w 32"/>
                  <a:gd name="T9" fmla="*/ 41 h 4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2" h="41">
                    <a:moveTo>
                      <a:pt x="0" y="0"/>
                    </a:moveTo>
                    <a:lnTo>
                      <a:pt x="31" y="40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61" name="Freeform 172"/>
              <p:cNvSpPr>
                <a:spLocks/>
              </p:cNvSpPr>
              <p:nvPr/>
            </p:nvSpPr>
            <p:spPr bwMode="auto">
              <a:xfrm>
                <a:off x="915" y="2072"/>
                <a:ext cx="1" cy="41"/>
              </a:xfrm>
              <a:custGeom>
                <a:avLst/>
                <a:gdLst>
                  <a:gd name="T0" fmla="*/ 0 w 1"/>
                  <a:gd name="T1" fmla="*/ 40 h 41"/>
                  <a:gd name="T2" fmla="*/ 0 w 1"/>
                  <a:gd name="T3" fmla="*/ 0 h 41"/>
                  <a:gd name="T4" fmla="*/ 0 60000 65536"/>
                  <a:gd name="T5" fmla="*/ 0 60000 65536"/>
                  <a:gd name="T6" fmla="*/ 0 w 1"/>
                  <a:gd name="T7" fmla="*/ 0 h 41"/>
                  <a:gd name="T8" fmla="*/ 1 w 1"/>
                  <a:gd name="T9" fmla="*/ 41 h 4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41">
                    <a:moveTo>
                      <a:pt x="0" y="40"/>
                    </a:moveTo>
                    <a:lnTo>
                      <a:pt x="0" y="0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62" name="Freeform 173"/>
              <p:cNvSpPr>
                <a:spLocks/>
              </p:cNvSpPr>
              <p:nvPr/>
            </p:nvSpPr>
            <p:spPr bwMode="auto">
              <a:xfrm>
                <a:off x="853" y="2072"/>
                <a:ext cx="1" cy="41"/>
              </a:xfrm>
              <a:custGeom>
                <a:avLst/>
                <a:gdLst>
                  <a:gd name="T0" fmla="*/ 0 w 1"/>
                  <a:gd name="T1" fmla="*/ 40 h 41"/>
                  <a:gd name="T2" fmla="*/ 0 w 1"/>
                  <a:gd name="T3" fmla="*/ 0 h 41"/>
                  <a:gd name="T4" fmla="*/ 0 60000 65536"/>
                  <a:gd name="T5" fmla="*/ 0 60000 65536"/>
                  <a:gd name="T6" fmla="*/ 0 w 1"/>
                  <a:gd name="T7" fmla="*/ 0 h 41"/>
                  <a:gd name="T8" fmla="*/ 1 w 1"/>
                  <a:gd name="T9" fmla="*/ 41 h 4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41">
                    <a:moveTo>
                      <a:pt x="0" y="40"/>
                    </a:moveTo>
                    <a:lnTo>
                      <a:pt x="0" y="0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63" name="Freeform 174"/>
              <p:cNvSpPr>
                <a:spLocks/>
              </p:cNvSpPr>
              <p:nvPr/>
            </p:nvSpPr>
            <p:spPr bwMode="auto">
              <a:xfrm>
                <a:off x="830" y="2032"/>
                <a:ext cx="117" cy="1"/>
              </a:xfrm>
              <a:custGeom>
                <a:avLst/>
                <a:gdLst>
                  <a:gd name="T0" fmla="*/ 116 w 117"/>
                  <a:gd name="T1" fmla="*/ 0 h 1"/>
                  <a:gd name="T2" fmla="*/ 0 w 117"/>
                  <a:gd name="T3" fmla="*/ 0 h 1"/>
                  <a:gd name="T4" fmla="*/ 0 60000 65536"/>
                  <a:gd name="T5" fmla="*/ 0 60000 65536"/>
                  <a:gd name="T6" fmla="*/ 0 w 117"/>
                  <a:gd name="T7" fmla="*/ 0 h 1"/>
                  <a:gd name="T8" fmla="*/ 117 w 117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17" h="1">
                    <a:moveTo>
                      <a:pt x="116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64" name="Freeform 175"/>
              <p:cNvSpPr>
                <a:spLocks/>
              </p:cNvSpPr>
              <p:nvPr/>
            </p:nvSpPr>
            <p:spPr bwMode="auto">
              <a:xfrm>
                <a:off x="853" y="1896"/>
                <a:ext cx="125" cy="137"/>
              </a:xfrm>
              <a:custGeom>
                <a:avLst/>
                <a:gdLst>
                  <a:gd name="T0" fmla="*/ 124 w 125"/>
                  <a:gd name="T1" fmla="*/ 0 h 137"/>
                  <a:gd name="T2" fmla="*/ 0 w 125"/>
                  <a:gd name="T3" fmla="*/ 136 h 137"/>
                  <a:gd name="T4" fmla="*/ 0 60000 65536"/>
                  <a:gd name="T5" fmla="*/ 0 60000 65536"/>
                  <a:gd name="T6" fmla="*/ 0 w 125"/>
                  <a:gd name="T7" fmla="*/ 0 h 137"/>
                  <a:gd name="T8" fmla="*/ 125 w 125"/>
                  <a:gd name="T9" fmla="*/ 137 h 13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25" h="137">
                    <a:moveTo>
                      <a:pt x="124" y="0"/>
                    </a:moveTo>
                    <a:lnTo>
                      <a:pt x="0" y="136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65" name="Freeform 176"/>
              <p:cNvSpPr>
                <a:spLocks/>
              </p:cNvSpPr>
              <p:nvPr/>
            </p:nvSpPr>
            <p:spPr bwMode="auto">
              <a:xfrm>
                <a:off x="799" y="1896"/>
                <a:ext cx="125" cy="137"/>
              </a:xfrm>
              <a:custGeom>
                <a:avLst/>
                <a:gdLst>
                  <a:gd name="T0" fmla="*/ 0 w 125"/>
                  <a:gd name="T1" fmla="*/ 0 h 137"/>
                  <a:gd name="T2" fmla="*/ 124 w 125"/>
                  <a:gd name="T3" fmla="*/ 136 h 137"/>
                  <a:gd name="T4" fmla="*/ 0 60000 65536"/>
                  <a:gd name="T5" fmla="*/ 0 60000 65536"/>
                  <a:gd name="T6" fmla="*/ 0 w 125"/>
                  <a:gd name="T7" fmla="*/ 0 h 137"/>
                  <a:gd name="T8" fmla="*/ 125 w 125"/>
                  <a:gd name="T9" fmla="*/ 137 h 13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25" h="137">
                    <a:moveTo>
                      <a:pt x="0" y="0"/>
                    </a:moveTo>
                    <a:lnTo>
                      <a:pt x="124" y="136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66" name="Freeform 177"/>
              <p:cNvSpPr>
                <a:spLocks/>
              </p:cNvSpPr>
              <p:nvPr/>
            </p:nvSpPr>
            <p:spPr bwMode="auto">
              <a:xfrm>
                <a:off x="837" y="1992"/>
                <a:ext cx="102" cy="1"/>
              </a:xfrm>
              <a:custGeom>
                <a:avLst/>
                <a:gdLst>
                  <a:gd name="T0" fmla="*/ 101 w 102"/>
                  <a:gd name="T1" fmla="*/ 0 h 1"/>
                  <a:gd name="T2" fmla="*/ 0 w 102"/>
                  <a:gd name="T3" fmla="*/ 0 h 1"/>
                  <a:gd name="T4" fmla="*/ 0 60000 65536"/>
                  <a:gd name="T5" fmla="*/ 0 60000 65536"/>
                  <a:gd name="T6" fmla="*/ 0 w 102"/>
                  <a:gd name="T7" fmla="*/ 0 h 1"/>
                  <a:gd name="T8" fmla="*/ 102 w 10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02" h="1">
                    <a:moveTo>
                      <a:pt x="101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67" name="Freeform 178"/>
              <p:cNvSpPr>
                <a:spLocks/>
              </p:cNvSpPr>
              <p:nvPr/>
            </p:nvSpPr>
            <p:spPr bwMode="auto">
              <a:xfrm>
                <a:off x="931" y="1952"/>
                <a:ext cx="24" cy="1"/>
              </a:xfrm>
              <a:custGeom>
                <a:avLst/>
                <a:gdLst>
                  <a:gd name="T0" fmla="*/ 23 w 24"/>
                  <a:gd name="T1" fmla="*/ 0 h 1"/>
                  <a:gd name="T2" fmla="*/ 0 w 24"/>
                  <a:gd name="T3" fmla="*/ 0 h 1"/>
                  <a:gd name="T4" fmla="*/ 0 60000 65536"/>
                  <a:gd name="T5" fmla="*/ 0 60000 65536"/>
                  <a:gd name="T6" fmla="*/ 0 w 24"/>
                  <a:gd name="T7" fmla="*/ 0 h 1"/>
                  <a:gd name="T8" fmla="*/ 24 w 24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4" h="1">
                    <a:moveTo>
                      <a:pt x="23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68" name="Freeform 179"/>
              <p:cNvSpPr>
                <a:spLocks/>
              </p:cNvSpPr>
              <p:nvPr/>
            </p:nvSpPr>
            <p:spPr bwMode="auto">
              <a:xfrm>
                <a:off x="822" y="1952"/>
                <a:ext cx="24" cy="1"/>
              </a:xfrm>
              <a:custGeom>
                <a:avLst/>
                <a:gdLst>
                  <a:gd name="T0" fmla="*/ 23 w 24"/>
                  <a:gd name="T1" fmla="*/ 0 h 1"/>
                  <a:gd name="T2" fmla="*/ 0 w 24"/>
                  <a:gd name="T3" fmla="*/ 0 h 1"/>
                  <a:gd name="T4" fmla="*/ 0 60000 65536"/>
                  <a:gd name="T5" fmla="*/ 0 60000 65536"/>
                  <a:gd name="T6" fmla="*/ 0 w 24"/>
                  <a:gd name="T7" fmla="*/ 0 h 1"/>
                  <a:gd name="T8" fmla="*/ 24 w 24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4" h="1">
                    <a:moveTo>
                      <a:pt x="23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69" name="Freeform 180"/>
              <p:cNvSpPr>
                <a:spLocks/>
              </p:cNvSpPr>
              <p:nvPr/>
            </p:nvSpPr>
            <p:spPr bwMode="auto">
              <a:xfrm>
                <a:off x="807" y="2152"/>
                <a:ext cx="156" cy="1"/>
              </a:xfrm>
              <a:custGeom>
                <a:avLst/>
                <a:gdLst>
                  <a:gd name="T0" fmla="*/ 155 w 156"/>
                  <a:gd name="T1" fmla="*/ 0 h 1"/>
                  <a:gd name="T2" fmla="*/ 0 w 156"/>
                  <a:gd name="T3" fmla="*/ 0 h 1"/>
                  <a:gd name="T4" fmla="*/ 0 60000 65536"/>
                  <a:gd name="T5" fmla="*/ 0 60000 65536"/>
                  <a:gd name="T6" fmla="*/ 0 w 156"/>
                  <a:gd name="T7" fmla="*/ 0 h 1"/>
                  <a:gd name="T8" fmla="*/ 156 w 156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56" h="1">
                    <a:moveTo>
                      <a:pt x="155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70" name="Freeform 181"/>
              <p:cNvSpPr>
                <a:spLocks/>
              </p:cNvSpPr>
              <p:nvPr/>
            </p:nvSpPr>
            <p:spPr bwMode="auto">
              <a:xfrm>
                <a:off x="799" y="2184"/>
                <a:ext cx="171" cy="1"/>
              </a:xfrm>
              <a:custGeom>
                <a:avLst/>
                <a:gdLst>
                  <a:gd name="T0" fmla="*/ 170 w 171"/>
                  <a:gd name="T1" fmla="*/ 0 h 1"/>
                  <a:gd name="T2" fmla="*/ 0 w 171"/>
                  <a:gd name="T3" fmla="*/ 0 h 1"/>
                  <a:gd name="T4" fmla="*/ 0 60000 65536"/>
                  <a:gd name="T5" fmla="*/ 0 60000 65536"/>
                  <a:gd name="T6" fmla="*/ 0 w 171"/>
                  <a:gd name="T7" fmla="*/ 0 h 1"/>
                  <a:gd name="T8" fmla="*/ 171 w 17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71" h="1">
                    <a:moveTo>
                      <a:pt x="170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71" name="Freeform 182"/>
              <p:cNvSpPr>
                <a:spLocks/>
              </p:cNvSpPr>
              <p:nvPr/>
            </p:nvSpPr>
            <p:spPr bwMode="auto">
              <a:xfrm>
                <a:off x="791" y="2224"/>
                <a:ext cx="47" cy="1"/>
              </a:xfrm>
              <a:custGeom>
                <a:avLst/>
                <a:gdLst>
                  <a:gd name="T0" fmla="*/ 46 w 47"/>
                  <a:gd name="T1" fmla="*/ 0 h 1"/>
                  <a:gd name="T2" fmla="*/ 0 w 47"/>
                  <a:gd name="T3" fmla="*/ 0 h 1"/>
                  <a:gd name="T4" fmla="*/ 0 60000 65536"/>
                  <a:gd name="T5" fmla="*/ 0 60000 65536"/>
                  <a:gd name="T6" fmla="*/ 0 w 47"/>
                  <a:gd name="T7" fmla="*/ 0 h 1"/>
                  <a:gd name="T8" fmla="*/ 47 w 47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7" h="1">
                    <a:moveTo>
                      <a:pt x="46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72" name="Freeform 183"/>
              <p:cNvSpPr>
                <a:spLocks/>
              </p:cNvSpPr>
              <p:nvPr/>
            </p:nvSpPr>
            <p:spPr bwMode="auto">
              <a:xfrm>
                <a:off x="954" y="2264"/>
                <a:ext cx="32" cy="1"/>
              </a:xfrm>
              <a:custGeom>
                <a:avLst/>
                <a:gdLst>
                  <a:gd name="T0" fmla="*/ 31 w 32"/>
                  <a:gd name="T1" fmla="*/ 0 h 1"/>
                  <a:gd name="T2" fmla="*/ 0 w 32"/>
                  <a:gd name="T3" fmla="*/ 0 h 1"/>
                  <a:gd name="T4" fmla="*/ 0 60000 65536"/>
                  <a:gd name="T5" fmla="*/ 0 60000 65536"/>
                  <a:gd name="T6" fmla="*/ 0 w 32"/>
                  <a:gd name="T7" fmla="*/ 0 h 1"/>
                  <a:gd name="T8" fmla="*/ 32 w 3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2" h="1">
                    <a:moveTo>
                      <a:pt x="31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73" name="Freeform 184"/>
              <p:cNvSpPr>
                <a:spLocks/>
              </p:cNvSpPr>
              <p:nvPr/>
            </p:nvSpPr>
            <p:spPr bwMode="auto">
              <a:xfrm>
                <a:off x="977" y="2304"/>
                <a:ext cx="16" cy="1"/>
              </a:xfrm>
              <a:custGeom>
                <a:avLst/>
                <a:gdLst>
                  <a:gd name="T0" fmla="*/ 15 w 16"/>
                  <a:gd name="T1" fmla="*/ 0 h 1"/>
                  <a:gd name="T2" fmla="*/ 0 w 16"/>
                  <a:gd name="T3" fmla="*/ 0 h 1"/>
                  <a:gd name="T4" fmla="*/ 0 60000 65536"/>
                  <a:gd name="T5" fmla="*/ 0 60000 65536"/>
                  <a:gd name="T6" fmla="*/ 0 w 16"/>
                  <a:gd name="T7" fmla="*/ 0 h 1"/>
                  <a:gd name="T8" fmla="*/ 16 w 16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6" h="1">
                    <a:moveTo>
                      <a:pt x="15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74" name="Freeform 185"/>
              <p:cNvSpPr>
                <a:spLocks/>
              </p:cNvSpPr>
              <p:nvPr/>
            </p:nvSpPr>
            <p:spPr bwMode="auto">
              <a:xfrm>
                <a:off x="861" y="2176"/>
                <a:ext cx="24" cy="217"/>
              </a:xfrm>
              <a:custGeom>
                <a:avLst/>
                <a:gdLst>
                  <a:gd name="T0" fmla="*/ 0 w 24"/>
                  <a:gd name="T1" fmla="*/ 0 h 217"/>
                  <a:gd name="T2" fmla="*/ 23 w 24"/>
                  <a:gd name="T3" fmla="*/ 216 h 217"/>
                  <a:gd name="T4" fmla="*/ 0 60000 65536"/>
                  <a:gd name="T5" fmla="*/ 0 60000 65536"/>
                  <a:gd name="T6" fmla="*/ 0 w 24"/>
                  <a:gd name="T7" fmla="*/ 0 h 217"/>
                  <a:gd name="T8" fmla="*/ 24 w 24"/>
                  <a:gd name="T9" fmla="*/ 217 h 21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4" h="217">
                    <a:moveTo>
                      <a:pt x="0" y="0"/>
                    </a:moveTo>
                    <a:lnTo>
                      <a:pt x="23" y="216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75" name="Freeform 186"/>
              <p:cNvSpPr>
                <a:spLocks/>
              </p:cNvSpPr>
              <p:nvPr/>
            </p:nvSpPr>
            <p:spPr bwMode="auto">
              <a:xfrm>
                <a:off x="884" y="2176"/>
                <a:ext cx="32" cy="217"/>
              </a:xfrm>
              <a:custGeom>
                <a:avLst/>
                <a:gdLst>
                  <a:gd name="T0" fmla="*/ 31 w 32"/>
                  <a:gd name="T1" fmla="*/ 0 h 217"/>
                  <a:gd name="T2" fmla="*/ 0 w 32"/>
                  <a:gd name="T3" fmla="*/ 216 h 217"/>
                  <a:gd name="T4" fmla="*/ 0 60000 65536"/>
                  <a:gd name="T5" fmla="*/ 0 60000 65536"/>
                  <a:gd name="T6" fmla="*/ 0 w 32"/>
                  <a:gd name="T7" fmla="*/ 0 h 217"/>
                  <a:gd name="T8" fmla="*/ 32 w 32"/>
                  <a:gd name="T9" fmla="*/ 217 h 21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2" h="217">
                    <a:moveTo>
                      <a:pt x="31" y="0"/>
                    </a:moveTo>
                    <a:lnTo>
                      <a:pt x="0" y="216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76" name="Freeform 187"/>
              <p:cNvSpPr>
                <a:spLocks/>
              </p:cNvSpPr>
              <p:nvPr/>
            </p:nvSpPr>
            <p:spPr bwMode="auto">
              <a:xfrm>
                <a:off x="868" y="2224"/>
                <a:ext cx="41" cy="1"/>
              </a:xfrm>
              <a:custGeom>
                <a:avLst/>
                <a:gdLst>
                  <a:gd name="T0" fmla="*/ 40 w 41"/>
                  <a:gd name="T1" fmla="*/ 0 h 1"/>
                  <a:gd name="T2" fmla="*/ 0 w 41"/>
                  <a:gd name="T3" fmla="*/ 0 h 1"/>
                  <a:gd name="T4" fmla="*/ 0 60000 65536"/>
                  <a:gd name="T5" fmla="*/ 0 60000 65536"/>
                  <a:gd name="T6" fmla="*/ 0 w 41"/>
                  <a:gd name="T7" fmla="*/ 0 h 1"/>
                  <a:gd name="T8" fmla="*/ 41 w 41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1" h="1">
                    <a:moveTo>
                      <a:pt x="40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77" name="Freeform 188"/>
              <p:cNvSpPr>
                <a:spLocks/>
              </p:cNvSpPr>
              <p:nvPr/>
            </p:nvSpPr>
            <p:spPr bwMode="auto">
              <a:xfrm>
                <a:off x="938" y="2224"/>
                <a:ext cx="40" cy="1"/>
              </a:xfrm>
              <a:custGeom>
                <a:avLst/>
                <a:gdLst>
                  <a:gd name="T0" fmla="*/ 39 w 40"/>
                  <a:gd name="T1" fmla="*/ 0 h 1"/>
                  <a:gd name="T2" fmla="*/ 0 w 40"/>
                  <a:gd name="T3" fmla="*/ 0 h 1"/>
                  <a:gd name="T4" fmla="*/ 0 60000 65536"/>
                  <a:gd name="T5" fmla="*/ 0 60000 65536"/>
                  <a:gd name="T6" fmla="*/ 0 w 40"/>
                  <a:gd name="T7" fmla="*/ 0 h 1"/>
                  <a:gd name="T8" fmla="*/ 40 w 40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0" h="1">
                    <a:moveTo>
                      <a:pt x="39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78" name="Freeform 189"/>
              <p:cNvSpPr>
                <a:spLocks/>
              </p:cNvSpPr>
              <p:nvPr/>
            </p:nvSpPr>
            <p:spPr bwMode="auto">
              <a:xfrm>
                <a:off x="868" y="2264"/>
                <a:ext cx="33" cy="1"/>
              </a:xfrm>
              <a:custGeom>
                <a:avLst/>
                <a:gdLst>
                  <a:gd name="T0" fmla="*/ 32 w 33"/>
                  <a:gd name="T1" fmla="*/ 0 h 1"/>
                  <a:gd name="T2" fmla="*/ 0 w 33"/>
                  <a:gd name="T3" fmla="*/ 0 h 1"/>
                  <a:gd name="T4" fmla="*/ 0 60000 65536"/>
                  <a:gd name="T5" fmla="*/ 0 60000 65536"/>
                  <a:gd name="T6" fmla="*/ 0 w 33"/>
                  <a:gd name="T7" fmla="*/ 0 h 1"/>
                  <a:gd name="T8" fmla="*/ 33 w 33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3" h="1">
                    <a:moveTo>
                      <a:pt x="32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79" name="Freeform 190"/>
              <p:cNvSpPr>
                <a:spLocks/>
              </p:cNvSpPr>
              <p:nvPr/>
            </p:nvSpPr>
            <p:spPr bwMode="auto">
              <a:xfrm>
                <a:off x="791" y="2264"/>
                <a:ext cx="32" cy="1"/>
              </a:xfrm>
              <a:custGeom>
                <a:avLst/>
                <a:gdLst>
                  <a:gd name="T0" fmla="*/ 31 w 32"/>
                  <a:gd name="T1" fmla="*/ 0 h 1"/>
                  <a:gd name="T2" fmla="*/ 0 w 32"/>
                  <a:gd name="T3" fmla="*/ 0 h 1"/>
                  <a:gd name="T4" fmla="*/ 0 60000 65536"/>
                  <a:gd name="T5" fmla="*/ 0 60000 65536"/>
                  <a:gd name="T6" fmla="*/ 0 w 32"/>
                  <a:gd name="T7" fmla="*/ 0 h 1"/>
                  <a:gd name="T8" fmla="*/ 32 w 3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2" h="1">
                    <a:moveTo>
                      <a:pt x="31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80" name="Freeform 191"/>
              <p:cNvSpPr>
                <a:spLocks/>
              </p:cNvSpPr>
              <p:nvPr/>
            </p:nvSpPr>
            <p:spPr bwMode="auto">
              <a:xfrm>
                <a:off x="876" y="2304"/>
                <a:ext cx="16" cy="1"/>
              </a:xfrm>
              <a:custGeom>
                <a:avLst/>
                <a:gdLst>
                  <a:gd name="T0" fmla="*/ 15 w 16"/>
                  <a:gd name="T1" fmla="*/ 0 h 1"/>
                  <a:gd name="T2" fmla="*/ 0 w 16"/>
                  <a:gd name="T3" fmla="*/ 0 h 1"/>
                  <a:gd name="T4" fmla="*/ 0 60000 65536"/>
                  <a:gd name="T5" fmla="*/ 0 60000 65536"/>
                  <a:gd name="T6" fmla="*/ 0 w 16"/>
                  <a:gd name="T7" fmla="*/ 0 h 1"/>
                  <a:gd name="T8" fmla="*/ 16 w 16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6" h="1">
                    <a:moveTo>
                      <a:pt x="15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81" name="Freeform 192"/>
              <p:cNvSpPr>
                <a:spLocks/>
              </p:cNvSpPr>
              <p:nvPr/>
            </p:nvSpPr>
            <p:spPr bwMode="auto">
              <a:xfrm>
                <a:off x="783" y="2304"/>
                <a:ext cx="17" cy="1"/>
              </a:xfrm>
              <a:custGeom>
                <a:avLst/>
                <a:gdLst>
                  <a:gd name="T0" fmla="*/ 16 w 17"/>
                  <a:gd name="T1" fmla="*/ 0 h 1"/>
                  <a:gd name="T2" fmla="*/ 0 w 17"/>
                  <a:gd name="T3" fmla="*/ 0 h 1"/>
                  <a:gd name="T4" fmla="*/ 0 60000 65536"/>
                  <a:gd name="T5" fmla="*/ 0 60000 65536"/>
                  <a:gd name="T6" fmla="*/ 0 w 17"/>
                  <a:gd name="T7" fmla="*/ 0 h 1"/>
                  <a:gd name="T8" fmla="*/ 17 w 17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7" h="1">
                    <a:moveTo>
                      <a:pt x="16" y="0"/>
                    </a:moveTo>
                    <a:lnTo>
                      <a:pt x="0" y="0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82" name="Freeform 193"/>
              <p:cNvSpPr>
                <a:spLocks/>
              </p:cNvSpPr>
              <p:nvPr/>
            </p:nvSpPr>
            <p:spPr bwMode="auto">
              <a:xfrm>
                <a:off x="884" y="2112"/>
                <a:ext cx="1" cy="281"/>
              </a:xfrm>
              <a:custGeom>
                <a:avLst/>
                <a:gdLst>
                  <a:gd name="T0" fmla="*/ 0 w 1"/>
                  <a:gd name="T1" fmla="*/ 280 h 281"/>
                  <a:gd name="T2" fmla="*/ 0 w 1"/>
                  <a:gd name="T3" fmla="*/ 0 h 281"/>
                  <a:gd name="T4" fmla="*/ 0 60000 65536"/>
                  <a:gd name="T5" fmla="*/ 0 60000 65536"/>
                  <a:gd name="T6" fmla="*/ 0 w 1"/>
                  <a:gd name="T7" fmla="*/ 0 h 281"/>
                  <a:gd name="T8" fmla="*/ 1 w 1"/>
                  <a:gd name="T9" fmla="*/ 281 h 28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81">
                    <a:moveTo>
                      <a:pt x="0" y="280"/>
                    </a:moveTo>
                    <a:lnTo>
                      <a:pt x="0" y="0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83" name="Freeform 194"/>
              <p:cNvSpPr>
                <a:spLocks/>
              </p:cNvSpPr>
              <p:nvPr/>
            </p:nvSpPr>
            <p:spPr bwMode="auto">
              <a:xfrm>
                <a:off x="884" y="2192"/>
                <a:ext cx="25" cy="33"/>
              </a:xfrm>
              <a:custGeom>
                <a:avLst/>
                <a:gdLst>
                  <a:gd name="T0" fmla="*/ 0 w 25"/>
                  <a:gd name="T1" fmla="*/ 0 h 33"/>
                  <a:gd name="T2" fmla="*/ 24 w 25"/>
                  <a:gd name="T3" fmla="*/ 32 h 33"/>
                  <a:gd name="T4" fmla="*/ 0 60000 65536"/>
                  <a:gd name="T5" fmla="*/ 0 60000 65536"/>
                  <a:gd name="T6" fmla="*/ 0 w 25"/>
                  <a:gd name="T7" fmla="*/ 0 h 33"/>
                  <a:gd name="T8" fmla="*/ 25 w 25"/>
                  <a:gd name="T9" fmla="*/ 33 h 3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5" h="33">
                    <a:moveTo>
                      <a:pt x="0" y="0"/>
                    </a:moveTo>
                    <a:lnTo>
                      <a:pt x="24" y="32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84" name="Freeform 195"/>
              <p:cNvSpPr>
                <a:spLocks/>
              </p:cNvSpPr>
              <p:nvPr/>
            </p:nvSpPr>
            <p:spPr bwMode="auto">
              <a:xfrm>
                <a:off x="868" y="2192"/>
                <a:ext cx="17" cy="33"/>
              </a:xfrm>
              <a:custGeom>
                <a:avLst/>
                <a:gdLst>
                  <a:gd name="T0" fmla="*/ 16 w 17"/>
                  <a:gd name="T1" fmla="*/ 0 h 33"/>
                  <a:gd name="T2" fmla="*/ 0 w 17"/>
                  <a:gd name="T3" fmla="*/ 32 h 33"/>
                  <a:gd name="T4" fmla="*/ 0 60000 65536"/>
                  <a:gd name="T5" fmla="*/ 0 60000 65536"/>
                  <a:gd name="T6" fmla="*/ 0 w 17"/>
                  <a:gd name="T7" fmla="*/ 0 h 33"/>
                  <a:gd name="T8" fmla="*/ 17 w 17"/>
                  <a:gd name="T9" fmla="*/ 33 h 3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7" h="33">
                    <a:moveTo>
                      <a:pt x="16" y="0"/>
                    </a:moveTo>
                    <a:lnTo>
                      <a:pt x="0" y="32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85" name="Freeform 196"/>
              <p:cNvSpPr>
                <a:spLocks/>
              </p:cNvSpPr>
              <p:nvPr/>
            </p:nvSpPr>
            <p:spPr bwMode="auto">
              <a:xfrm>
                <a:off x="884" y="2232"/>
                <a:ext cx="17" cy="33"/>
              </a:xfrm>
              <a:custGeom>
                <a:avLst/>
                <a:gdLst>
                  <a:gd name="T0" fmla="*/ 0 w 17"/>
                  <a:gd name="T1" fmla="*/ 0 h 33"/>
                  <a:gd name="T2" fmla="*/ 16 w 17"/>
                  <a:gd name="T3" fmla="*/ 32 h 33"/>
                  <a:gd name="T4" fmla="*/ 0 60000 65536"/>
                  <a:gd name="T5" fmla="*/ 0 60000 65536"/>
                  <a:gd name="T6" fmla="*/ 0 w 17"/>
                  <a:gd name="T7" fmla="*/ 0 h 33"/>
                  <a:gd name="T8" fmla="*/ 17 w 17"/>
                  <a:gd name="T9" fmla="*/ 33 h 3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7" h="33">
                    <a:moveTo>
                      <a:pt x="0" y="0"/>
                    </a:moveTo>
                    <a:lnTo>
                      <a:pt x="16" y="32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86" name="Freeform 197"/>
              <p:cNvSpPr>
                <a:spLocks/>
              </p:cNvSpPr>
              <p:nvPr/>
            </p:nvSpPr>
            <p:spPr bwMode="auto">
              <a:xfrm>
                <a:off x="868" y="2232"/>
                <a:ext cx="17" cy="33"/>
              </a:xfrm>
              <a:custGeom>
                <a:avLst/>
                <a:gdLst>
                  <a:gd name="T0" fmla="*/ 16 w 17"/>
                  <a:gd name="T1" fmla="*/ 0 h 33"/>
                  <a:gd name="T2" fmla="*/ 0 w 17"/>
                  <a:gd name="T3" fmla="*/ 32 h 33"/>
                  <a:gd name="T4" fmla="*/ 0 60000 65536"/>
                  <a:gd name="T5" fmla="*/ 0 60000 65536"/>
                  <a:gd name="T6" fmla="*/ 0 w 17"/>
                  <a:gd name="T7" fmla="*/ 0 h 33"/>
                  <a:gd name="T8" fmla="*/ 17 w 17"/>
                  <a:gd name="T9" fmla="*/ 33 h 3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7" h="33">
                    <a:moveTo>
                      <a:pt x="16" y="0"/>
                    </a:moveTo>
                    <a:lnTo>
                      <a:pt x="0" y="32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87" name="Freeform 198"/>
              <p:cNvSpPr>
                <a:spLocks/>
              </p:cNvSpPr>
              <p:nvPr/>
            </p:nvSpPr>
            <p:spPr bwMode="auto">
              <a:xfrm>
                <a:off x="908" y="2112"/>
                <a:ext cx="47" cy="41"/>
              </a:xfrm>
              <a:custGeom>
                <a:avLst/>
                <a:gdLst>
                  <a:gd name="T0" fmla="*/ 46 w 47"/>
                  <a:gd name="T1" fmla="*/ 0 h 41"/>
                  <a:gd name="T2" fmla="*/ 0 w 47"/>
                  <a:gd name="T3" fmla="*/ 40 h 41"/>
                  <a:gd name="T4" fmla="*/ 0 60000 65536"/>
                  <a:gd name="T5" fmla="*/ 0 60000 65536"/>
                  <a:gd name="T6" fmla="*/ 0 w 47"/>
                  <a:gd name="T7" fmla="*/ 0 h 41"/>
                  <a:gd name="T8" fmla="*/ 47 w 47"/>
                  <a:gd name="T9" fmla="*/ 41 h 4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7" h="41">
                    <a:moveTo>
                      <a:pt x="46" y="0"/>
                    </a:moveTo>
                    <a:lnTo>
                      <a:pt x="0" y="40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88" name="Freeform 199"/>
              <p:cNvSpPr>
                <a:spLocks/>
              </p:cNvSpPr>
              <p:nvPr/>
            </p:nvSpPr>
            <p:spPr bwMode="auto">
              <a:xfrm>
                <a:off x="923" y="2152"/>
                <a:ext cx="40" cy="33"/>
              </a:xfrm>
              <a:custGeom>
                <a:avLst/>
                <a:gdLst>
                  <a:gd name="T0" fmla="*/ 39 w 40"/>
                  <a:gd name="T1" fmla="*/ 0 h 33"/>
                  <a:gd name="T2" fmla="*/ 0 w 40"/>
                  <a:gd name="T3" fmla="*/ 32 h 33"/>
                  <a:gd name="T4" fmla="*/ 0 60000 65536"/>
                  <a:gd name="T5" fmla="*/ 0 60000 65536"/>
                  <a:gd name="T6" fmla="*/ 0 w 40"/>
                  <a:gd name="T7" fmla="*/ 0 h 33"/>
                  <a:gd name="T8" fmla="*/ 40 w 40"/>
                  <a:gd name="T9" fmla="*/ 33 h 3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0" h="33">
                    <a:moveTo>
                      <a:pt x="39" y="0"/>
                    </a:moveTo>
                    <a:lnTo>
                      <a:pt x="0" y="32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89" name="Freeform 200"/>
              <p:cNvSpPr>
                <a:spLocks/>
              </p:cNvSpPr>
              <p:nvPr/>
            </p:nvSpPr>
            <p:spPr bwMode="auto">
              <a:xfrm>
                <a:off x="938" y="2192"/>
                <a:ext cx="32" cy="33"/>
              </a:xfrm>
              <a:custGeom>
                <a:avLst/>
                <a:gdLst>
                  <a:gd name="T0" fmla="*/ 31 w 32"/>
                  <a:gd name="T1" fmla="*/ 0 h 33"/>
                  <a:gd name="T2" fmla="*/ 0 w 32"/>
                  <a:gd name="T3" fmla="*/ 32 h 33"/>
                  <a:gd name="T4" fmla="*/ 0 60000 65536"/>
                  <a:gd name="T5" fmla="*/ 0 60000 65536"/>
                  <a:gd name="T6" fmla="*/ 0 w 32"/>
                  <a:gd name="T7" fmla="*/ 0 h 33"/>
                  <a:gd name="T8" fmla="*/ 32 w 32"/>
                  <a:gd name="T9" fmla="*/ 33 h 3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2" h="33">
                    <a:moveTo>
                      <a:pt x="31" y="0"/>
                    </a:moveTo>
                    <a:lnTo>
                      <a:pt x="0" y="32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90" name="Freeform 201"/>
              <p:cNvSpPr>
                <a:spLocks/>
              </p:cNvSpPr>
              <p:nvPr/>
            </p:nvSpPr>
            <p:spPr bwMode="auto">
              <a:xfrm>
                <a:off x="954" y="2224"/>
                <a:ext cx="24" cy="41"/>
              </a:xfrm>
              <a:custGeom>
                <a:avLst/>
                <a:gdLst>
                  <a:gd name="T0" fmla="*/ 23 w 24"/>
                  <a:gd name="T1" fmla="*/ 0 h 41"/>
                  <a:gd name="T2" fmla="*/ 0 w 24"/>
                  <a:gd name="T3" fmla="*/ 40 h 41"/>
                  <a:gd name="T4" fmla="*/ 0 60000 65536"/>
                  <a:gd name="T5" fmla="*/ 0 60000 65536"/>
                  <a:gd name="T6" fmla="*/ 0 w 24"/>
                  <a:gd name="T7" fmla="*/ 0 h 41"/>
                  <a:gd name="T8" fmla="*/ 24 w 24"/>
                  <a:gd name="T9" fmla="*/ 41 h 4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4" h="41">
                    <a:moveTo>
                      <a:pt x="23" y="0"/>
                    </a:moveTo>
                    <a:lnTo>
                      <a:pt x="0" y="40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91" name="Freeform 202"/>
              <p:cNvSpPr>
                <a:spLocks/>
              </p:cNvSpPr>
              <p:nvPr/>
            </p:nvSpPr>
            <p:spPr bwMode="auto">
              <a:xfrm>
                <a:off x="969" y="2264"/>
                <a:ext cx="17" cy="41"/>
              </a:xfrm>
              <a:custGeom>
                <a:avLst/>
                <a:gdLst>
                  <a:gd name="T0" fmla="*/ 16 w 17"/>
                  <a:gd name="T1" fmla="*/ 0 h 41"/>
                  <a:gd name="T2" fmla="*/ 0 w 17"/>
                  <a:gd name="T3" fmla="*/ 40 h 41"/>
                  <a:gd name="T4" fmla="*/ 0 60000 65536"/>
                  <a:gd name="T5" fmla="*/ 0 60000 65536"/>
                  <a:gd name="T6" fmla="*/ 0 w 17"/>
                  <a:gd name="T7" fmla="*/ 0 h 41"/>
                  <a:gd name="T8" fmla="*/ 17 w 17"/>
                  <a:gd name="T9" fmla="*/ 41 h 4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7" h="41">
                    <a:moveTo>
                      <a:pt x="16" y="0"/>
                    </a:moveTo>
                    <a:lnTo>
                      <a:pt x="0" y="40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92" name="Freeform 203"/>
              <p:cNvSpPr>
                <a:spLocks/>
              </p:cNvSpPr>
              <p:nvPr/>
            </p:nvSpPr>
            <p:spPr bwMode="auto">
              <a:xfrm>
                <a:off x="814" y="2112"/>
                <a:ext cx="55" cy="41"/>
              </a:xfrm>
              <a:custGeom>
                <a:avLst/>
                <a:gdLst>
                  <a:gd name="T0" fmla="*/ 0 w 55"/>
                  <a:gd name="T1" fmla="*/ 0 h 41"/>
                  <a:gd name="T2" fmla="*/ 54 w 55"/>
                  <a:gd name="T3" fmla="*/ 40 h 41"/>
                  <a:gd name="T4" fmla="*/ 0 60000 65536"/>
                  <a:gd name="T5" fmla="*/ 0 60000 65536"/>
                  <a:gd name="T6" fmla="*/ 0 w 55"/>
                  <a:gd name="T7" fmla="*/ 0 h 41"/>
                  <a:gd name="T8" fmla="*/ 55 w 55"/>
                  <a:gd name="T9" fmla="*/ 41 h 4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5" h="41">
                    <a:moveTo>
                      <a:pt x="0" y="0"/>
                    </a:moveTo>
                    <a:lnTo>
                      <a:pt x="54" y="40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93" name="Freeform 204"/>
              <p:cNvSpPr>
                <a:spLocks/>
              </p:cNvSpPr>
              <p:nvPr/>
            </p:nvSpPr>
            <p:spPr bwMode="auto">
              <a:xfrm>
                <a:off x="807" y="2152"/>
                <a:ext cx="47" cy="41"/>
              </a:xfrm>
              <a:custGeom>
                <a:avLst/>
                <a:gdLst>
                  <a:gd name="T0" fmla="*/ 0 w 47"/>
                  <a:gd name="T1" fmla="*/ 0 h 41"/>
                  <a:gd name="T2" fmla="*/ 46 w 47"/>
                  <a:gd name="T3" fmla="*/ 40 h 41"/>
                  <a:gd name="T4" fmla="*/ 0 60000 65536"/>
                  <a:gd name="T5" fmla="*/ 0 60000 65536"/>
                  <a:gd name="T6" fmla="*/ 0 w 47"/>
                  <a:gd name="T7" fmla="*/ 0 h 41"/>
                  <a:gd name="T8" fmla="*/ 47 w 47"/>
                  <a:gd name="T9" fmla="*/ 41 h 4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7" h="41">
                    <a:moveTo>
                      <a:pt x="0" y="0"/>
                    </a:moveTo>
                    <a:lnTo>
                      <a:pt x="46" y="40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94" name="Freeform 205"/>
              <p:cNvSpPr>
                <a:spLocks/>
              </p:cNvSpPr>
              <p:nvPr/>
            </p:nvSpPr>
            <p:spPr bwMode="auto">
              <a:xfrm>
                <a:off x="799" y="2192"/>
                <a:ext cx="39" cy="41"/>
              </a:xfrm>
              <a:custGeom>
                <a:avLst/>
                <a:gdLst>
                  <a:gd name="T0" fmla="*/ 0 w 39"/>
                  <a:gd name="T1" fmla="*/ 0 h 41"/>
                  <a:gd name="T2" fmla="*/ 38 w 39"/>
                  <a:gd name="T3" fmla="*/ 40 h 41"/>
                  <a:gd name="T4" fmla="*/ 0 60000 65536"/>
                  <a:gd name="T5" fmla="*/ 0 60000 65536"/>
                  <a:gd name="T6" fmla="*/ 0 w 39"/>
                  <a:gd name="T7" fmla="*/ 0 h 41"/>
                  <a:gd name="T8" fmla="*/ 39 w 39"/>
                  <a:gd name="T9" fmla="*/ 41 h 4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9" h="41">
                    <a:moveTo>
                      <a:pt x="0" y="0"/>
                    </a:moveTo>
                    <a:lnTo>
                      <a:pt x="38" y="40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95" name="Freeform 206"/>
              <p:cNvSpPr>
                <a:spLocks/>
              </p:cNvSpPr>
              <p:nvPr/>
            </p:nvSpPr>
            <p:spPr bwMode="auto">
              <a:xfrm>
                <a:off x="791" y="2232"/>
                <a:ext cx="32" cy="41"/>
              </a:xfrm>
              <a:custGeom>
                <a:avLst/>
                <a:gdLst>
                  <a:gd name="T0" fmla="*/ 0 w 32"/>
                  <a:gd name="T1" fmla="*/ 0 h 41"/>
                  <a:gd name="T2" fmla="*/ 31 w 32"/>
                  <a:gd name="T3" fmla="*/ 40 h 41"/>
                  <a:gd name="T4" fmla="*/ 0 60000 65536"/>
                  <a:gd name="T5" fmla="*/ 0 60000 65536"/>
                  <a:gd name="T6" fmla="*/ 0 w 32"/>
                  <a:gd name="T7" fmla="*/ 0 h 41"/>
                  <a:gd name="T8" fmla="*/ 32 w 32"/>
                  <a:gd name="T9" fmla="*/ 41 h 4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2" h="41">
                    <a:moveTo>
                      <a:pt x="0" y="0"/>
                    </a:moveTo>
                    <a:lnTo>
                      <a:pt x="31" y="40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96" name="Freeform 207"/>
              <p:cNvSpPr>
                <a:spLocks/>
              </p:cNvSpPr>
              <p:nvPr/>
            </p:nvSpPr>
            <p:spPr bwMode="auto">
              <a:xfrm>
                <a:off x="783" y="2264"/>
                <a:ext cx="17" cy="41"/>
              </a:xfrm>
              <a:custGeom>
                <a:avLst/>
                <a:gdLst>
                  <a:gd name="T0" fmla="*/ 0 w 17"/>
                  <a:gd name="T1" fmla="*/ 0 h 41"/>
                  <a:gd name="T2" fmla="*/ 16 w 17"/>
                  <a:gd name="T3" fmla="*/ 40 h 41"/>
                  <a:gd name="T4" fmla="*/ 0 60000 65536"/>
                  <a:gd name="T5" fmla="*/ 0 60000 65536"/>
                  <a:gd name="T6" fmla="*/ 0 w 17"/>
                  <a:gd name="T7" fmla="*/ 0 h 41"/>
                  <a:gd name="T8" fmla="*/ 17 w 17"/>
                  <a:gd name="T9" fmla="*/ 41 h 4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7" h="41">
                    <a:moveTo>
                      <a:pt x="0" y="0"/>
                    </a:moveTo>
                    <a:lnTo>
                      <a:pt x="16" y="40"/>
                    </a:lnTo>
                  </a:path>
                </a:pathLst>
              </a:custGeom>
              <a:noFill/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97" name="Rectangle 208"/>
              <p:cNvSpPr>
                <a:spLocks noChangeArrowheads="1"/>
              </p:cNvSpPr>
              <p:nvPr/>
            </p:nvSpPr>
            <p:spPr bwMode="auto">
              <a:xfrm>
                <a:off x="884" y="1800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98" name="Rectangle 209"/>
              <p:cNvSpPr>
                <a:spLocks noChangeArrowheads="1"/>
              </p:cNvSpPr>
              <p:nvPr/>
            </p:nvSpPr>
            <p:spPr bwMode="auto">
              <a:xfrm>
                <a:off x="884" y="1816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99" name="Rectangle 210"/>
              <p:cNvSpPr>
                <a:spLocks noChangeArrowheads="1"/>
              </p:cNvSpPr>
              <p:nvPr/>
            </p:nvSpPr>
            <p:spPr bwMode="auto">
              <a:xfrm>
                <a:off x="884" y="1832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00" name="Rectangle 211"/>
              <p:cNvSpPr>
                <a:spLocks noChangeArrowheads="1"/>
              </p:cNvSpPr>
              <p:nvPr/>
            </p:nvSpPr>
            <p:spPr bwMode="auto">
              <a:xfrm>
                <a:off x="884" y="1848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01" name="Rectangle 212"/>
              <p:cNvSpPr>
                <a:spLocks noChangeArrowheads="1"/>
              </p:cNvSpPr>
              <p:nvPr/>
            </p:nvSpPr>
            <p:spPr bwMode="auto">
              <a:xfrm>
                <a:off x="884" y="1864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02" name="Rectangle 213"/>
              <p:cNvSpPr>
                <a:spLocks noChangeArrowheads="1"/>
              </p:cNvSpPr>
              <p:nvPr/>
            </p:nvSpPr>
            <p:spPr bwMode="auto">
              <a:xfrm>
                <a:off x="884" y="1880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03" name="Rectangle 214"/>
              <p:cNvSpPr>
                <a:spLocks noChangeArrowheads="1"/>
              </p:cNvSpPr>
              <p:nvPr/>
            </p:nvSpPr>
            <p:spPr bwMode="auto">
              <a:xfrm>
                <a:off x="1046" y="1832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04" name="Rectangle 215"/>
              <p:cNvSpPr>
                <a:spLocks noChangeArrowheads="1"/>
              </p:cNvSpPr>
              <p:nvPr/>
            </p:nvSpPr>
            <p:spPr bwMode="auto">
              <a:xfrm>
                <a:off x="1046" y="1848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05" name="Rectangle 216"/>
              <p:cNvSpPr>
                <a:spLocks noChangeArrowheads="1"/>
              </p:cNvSpPr>
              <p:nvPr/>
            </p:nvSpPr>
            <p:spPr bwMode="auto">
              <a:xfrm>
                <a:off x="1046" y="1864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06" name="Rectangle 217"/>
              <p:cNvSpPr>
                <a:spLocks noChangeArrowheads="1"/>
              </p:cNvSpPr>
              <p:nvPr/>
            </p:nvSpPr>
            <p:spPr bwMode="auto">
              <a:xfrm>
                <a:off x="1046" y="1880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07" name="Rectangle 218"/>
              <p:cNvSpPr>
                <a:spLocks noChangeArrowheads="1"/>
              </p:cNvSpPr>
              <p:nvPr/>
            </p:nvSpPr>
            <p:spPr bwMode="auto">
              <a:xfrm>
                <a:off x="729" y="1832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08" name="Rectangle 219"/>
              <p:cNvSpPr>
                <a:spLocks noChangeArrowheads="1"/>
              </p:cNvSpPr>
              <p:nvPr/>
            </p:nvSpPr>
            <p:spPr bwMode="auto">
              <a:xfrm>
                <a:off x="729" y="1848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09" name="Rectangle 220"/>
              <p:cNvSpPr>
                <a:spLocks noChangeArrowheads="1"/>
              </p:cNvSpPr>
              <p:nvPr/>
            </p:nvSpPr>
            <p:spPr bwMode="auto">
              <a:xfrm>
                <a:off x="729" y="1864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10" name="Rectangle 221"/>
              <p:cNvSpPr>
                <a:spLocks noChangeArrowheads="1"/>
              </p:cNvSpPr>
              <p:nvPr/>
            </p:nvSpPr>
            <p:spPr bwMode="auto">
              <a:xfrm>
                <a:off x="729" y="1880"/>
                <a:ext cx="1" cy="1"/>
              </a:xfrm>
              <a:prstGeom prst="rect">
                <a:avLst/>
              </a:prstGeom>
              <a:solidFill>
                <a:srgbClr val="000000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11" name="Oval 222"/>
              <p:cNvSpPr>
                <a:spLocks noChangeArrowheads="1"/>
              </p:cNvSpPr>
              <p:nvPr/>
            </p:nvSpPr>
            <p:spPr bwMode="auto">
              <a:xfrm>
                <a:off x="718" y="1876"/>
                <a:ext cx="15" cy="16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12" name="Oval 223"/>
              <p:cNvSpPr>
                <a:spLocks noChangeArrowheads="1"/>
              </p:cNvSpPr>
              <p:nvPr/>
            </p:nvSpPr>
            <p:spPr bwMode="auto">
              <a:xfrm>
                <a:off x="872" y="1876"/>
                <a:ext cx="24" cy="16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713" name="Oval 224"/>
              <p:cNvSpPr>
                <a:spLocks noChangeArrowheads="1"/>
              </p:cNvSpPr>
              <p:nvPr/>
            </p:nvSpPr>
            <p:spPr bwMode="auto">
              <a:xfrm>
                <a:off x="1035" y="1876"/>
                <a:ext cx="16" cy="16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3098" name="Group 225"/>
          <p:cNvGrpSpPr>
            <a:grpSpLocks/>
          </p:cNvGrpSpPr>
          <p:nvPr/>
        </p:nvGrpSpPr>
        <p:grpSpPr bwMode="auto">
          <a:xfrm>
            <a:off x="298450" y="4103688"/>
            <a:ext cx="1347788" cy="568325"/>
            <a:chOff x="292" y="2145"/>
            <a:chExt cx="849" cy="358"/>
          </a:xfrm>
        </p:grpSpPr>
        <p:grpSp>
          <p:nvGrpSpPr>
            <p:cNvPr id="3571" name="Group 226"/>
            <p:cNvGrpSpPr>
              <a:grpSpLocks/>
            </p:cNvGrpSpPr>
            <p:nvPr/>
          </p:nvGrpSpPr>
          <p:grpSpPr bwMode="auto">
            <a:xfrm>
              <a:off x="916" y="2146"/>
              <a:ext cx="225" cy="357"/>
              <a:chOff x="738" y="2655"/>
              <a:chExt cx="281" cy="449"/>
            </a:xfrm>
          </p:grpSpPr>
          <p:grpSp>
            <p:nvGrpSpPr>
              <p:cNvPr id="3605" name="Group 227"/>
              <p:cNvGrpSpPr>
                <a:grpSpLocks/>
              </p:cNvGrpSpPr>
              <p:nvPr/>
            </p:nvGrpSpPr>
            <p:grpSpPr bwMode="auto">
              <a:xfrm>
                <a:off x="850" y="2655"/>
                <a:ext cx="52" cy="157"/>
                <a:chOff x="2298" y="2174"/>
                <a:chExt cx="120" cy="290"/>
              </a:xfrm>
            </p:grpSpPr>
            <p:sp>
              <p:nvSpPr>
                <p:cNvPr id="3631" name="AutoShape 228"/>
                <p:cNvSpPr>
                  <a:spLocks noChangeArrowheads="1"/>
                </p:cNvSpPr>
                <p:nvPr/>
              </p:nvSpPr>
              <p:spPr bwMode="auto">
                <a:xfrm>
                  <a:off x="2310" y="2253"/>
                  <a:ext cx="97" cy="211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2"/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632" name="Oval 229"/>
                <p:cNvSpPr>
                  <a:spLocks noChangeArrowheads="1"/>
                </p:cNvSpPr>
                <p:nvPr/>
              </p:nvSpPr>
              <p:spPr bwMode="auto">
                <a:xfrm>
                  <a:off x="2337" y="2174"/>
                  <a:ext cx="47" cy="42"/>
                </a:xfrm>
                <a:prstGeom prst="ellipse">
                  <a:avLst/>
                </a:prstGeom>
                <a:solidFill>
                  <a:schemeClr val="tx2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633" name="Rectangle 230"/>
                <p:cNvSpPr>
                  <a:spLocks noChangeArrowheads="1"/>
                </p:cNvSpPr>
                <p:nvPr/>
              </p:nvSpPr>
              <p:spPr bwMode="auto">
                <a:xfrm>
                  <a:off x="2298" y="2298"/>
                  <a:ext cx="120" cy="27"/>
                </a:xfrm>
                <a:prstGeom prst="rect">
                  <a:avLst/>
                </a:prstGeom>
                <a:solidFill>
                  <a:schemeClr val="tx2"/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634" name="Rectangle 231"/>
                <p:cNvSpPr>
                  <a:spLocks noChangeArrowheads="1"/>
                </p:cNvSpPr>
                <p:nvPr/>
              </p:nvSpPr>
              <p:spPr bwMode="auto">
                <a:xfrm>
                  <a:off x="2310" y="2262"/>
                  <a:ext cx="96" cy="27"/>
                </a:xfrm>
                <a:prstGeom prst="rect">
                  <a:avLst/>
                </a:prstGeom>
                <a:solidFill>
                  <a:schemeClr val="tx2"/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635" name="Rectangle 232"/>
                <p:cNvSpPr>
                  <a:spLocks noChangeArrowheads="1"/>
                </p:cNvSpPr>
                <p:nvPr/>
              </p:nvSpPr>
              <p:spPr bwMode="auto">
                <a:xfrm>
                  <a:off x="2323" y="2227"/>
                  <a:ext cx="71" cy="27"/>
                </a:xfrm>
                <a:prstGeom prst="rect">
                  <a:avLst/>
                </a:prstGeom>
                <a:solidFill>
                  <a:schemeClr val="tx2"/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636" name="Rectangle 233"/>
                <p:cNvSpPr>
                  <a:spLocks noChangeArrowheads="1"/>
                </p:cNvSpPr>
                <p:nvPr/>
              </p:nvSpPr>
              <p:spPr bwMode="auto">
                <a:xfrm rot="-5400000">
                  <a:off x="2310" y="2238"/>
                  <a:ext cx="99" cy="27"/>
                </a:xfrm>
                <a:prstGeom prst="rect">
                  <a:avLst/>
                </a:prstGeom>
                <a:solidFill>
                  <a:schemeClr val="tx2"/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606" name="Group 234"/>
              <p:cNvGrpSpPr>
                <a:grpSpLocks/>
              </p:cNvGrpSpPr>
              <p:nvPr/>
            </p:nvGrpSpPr>
            <p:grpSpPr bwMode="auto">
              <a:xfrm rot="1613216">
                <a:off x="939" y="2676"/>
                <a:ext cx="52" cy="157"/>
                <a:chOff x="2298" y="2174"/>
                <a:chExt cx="120" cy="290"/>
              </a:xfrm>
            </p:grpSpPr>
            <p:sp>
              <p:nvSpPr>
                <p:cNvPr id="3625" name="AutoShape 235"/>
                <p:cNvSpPr>
                  <a:spLocks noChangeArrowheads="1"/>
                </p:cNvSpPr>
                <p:nvPr/>
              </p:nvSpPr>
              <p:spPr bwMode="auto">
                <a:xfrm>
                  <a:off x="2310" y="2253"/>
                  <a:ext cx="97" cy="211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2"/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626" name="Oval 236"/>
                <p:cNvSpPr>
                  <a:spLocks noChangeArrowheads="1"/>
                </p:cNvSpPr>
                <p:nvPr/>
              </p:nvSpPr>
              <p:spPr bwMode="auto">
                <a:xfrm>
                  <a:off x="2337" y="2174"/>
                  <a:ext cx="47" cy="42"/>
                </a:xfrm>
                <a:prstGeom prst="ellipse">
                  <a:avLst/>
                </a:prstGeom>
                <a:solidFill>
                  <a:schemeClr val="tx2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627" name="Rectangle 237"/>
                <p:cNvSpPr>
                  <a:spLocks noChangeArrowheads="1"/>
                </p:cNvSpPr>
                <p:nvPr/>
              </p:nvSpPr>
              <p:spPr bwMode="auto">
                <a:xfrm>
                  <a:off x="2298" y="2298"/>
                  <a:ext cx="120" cy="27"/>
                </a:xfrm>
                <a:prstGeom prst="rect">
                  <a:avLst/>
                </a:prstGeom>
                <a:solidFill>
                  <a:schemeClr val="tx2"/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628" name="Rectangle 238"/>
                <p:cNvSpPr>
                  <a:spLocks noChangeArrowheads="1"/>
                </p:cNvSpPr>
                <p:nvPr/>
              </p:nvSpPr>
              <p:spPr bwMode="auto">
                <a:xfrm>
                  <a:off x="2310" y="2262"/>
                  <a:ext cx="96" cy="27"/>
                </a:xfrm>
                <a:prstGeom prst="rect">
                  <a:avLst/>
                </a:prstGeom>
                <a:solidFill>
                  <a:schemeClr val="tx2"/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629" name="Rectangle 239"/>
                <p:cNvSpPr>
                  <a:spLocks noChangeArrowheads="1"/>
                </p:cNvSpPr>
                <p:nvPr/>
              </p:nvSpPr>
              <p:spPr bwMode="auto">
                <a:xfrm>
                  <a:off x="2323" y="2227"/>
                  <a:ext cx="71" cy="27"/>
                </a:xfrm>
                <a:prstGeom prst="rect">
                  <a:avLst/>
                </a:prstGeom>
                <a:solidFill>
                  <a:schemeClr val="tx2"/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630" name="Rectangle 240"/>
                <p:cNvSpPr>
                  <a:spLocks noChangeArrowheads="1"/>
                </p:cNvSpPr>
                <p:nvPr/>
              </p:nvSpPr>
              <p:spPr bwMode="auto">
                <a:xfrm rot="-5400000">
                  <a:off x="2310" y="2238"/>
                  <a:ext cx="99" cy="27"/>
                </a:xfrm>
                <a:prstGeom prst="rect">
                  <a:avLst/>
                </a:prstGeom>
                <a:solidFill>
                  <a:schemeClr val="tx2"/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607" name="Group 241"/>
              <p:cNvGrpSpPr>
                <a:grpSpLocks/>
              </p:cNvGrpSpPr>
              <p:nvPr/>
            </p:nvGrpSpPr>
            <p:grpSpPr bwMode="auto">
              <a:xfrm rot="-1516664">
                <a:off x="767" y="2679"/>
                <a:ext cx="52" cy="157"/>
                <a:chOff x="2298" y="2174"/>
                <a:chExt cx="120" cy="290"/>
              </a:xfrm>
            </p:grpSpPr>
            <p:sp>
              <p:nvSpPr>
                <p:cNvPr id="3619" name="AutoShape 242"/>
                <p:cNvSpPr>
                  <a:spLocks noChangeArrowheads="1"/>
                </p:cNvSpPr>
                <p:nvPr/>
              </p:nvSpPr>
              <p:spPr bwMode="auto">
                <a:xfrm>
                  <a:off x="2310" y="2253"/>
                  <a:ext cx="97" cy="211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2"/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620" name="Oval 243"/>
                <p:cNvSpPr>
                  <a:spLocks noChangeArrowheads="1"/>
                </p:cNvSpPr>
                <p:nvPr/>
              </p:nvSpPr>
              <p:spPr bwMode="auto">
                <a:xfrm>
                  <a:off x="2337" y="2174"/>
                  <a:ext cx="47" cy="42"/>
                </a:xfrm>
                <a:prstGeom prst="ellipse">
                  <a:avLst/>
                </a:prstGeom>
                <a:solidFill>
                  <a:schemeClr val="tx2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621" name="Rectangle 244"/>
                <p:cNvSpPr>
                  <a:spLocks noChangeArrowheads="1"/>
                </p:cNvSpPr>
                <p:nvPr/>
              </p:nvSpPr>
              <p:spPr bwMode="auto">
                <a:xfrm>
                  <a:off x="2298" y="2298"/>
                  <a:ext cx="120" cy="27"/>
                </a:xfrm>
                <a:prstGeom prst="rect">
                  <a:avLst/>
                </a:prstGeom>
                <a:solidFill>
                  <a:schemeClr val="tx2"/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622" name="Rectangle 245"/>
                <p:cNvSpPr>
                  <a:spLocks noChangeArrowheads="1"/>
                </p:cNvSpPr>
                <p:nvPr/>
              </p:nvSpPr>
              <p:spPr bwMode="auto">
                <a:xfrm>
                  <a:off x="2310" y="2262"/>
                  <a:ext cx="96" cy="27"/>
                </a:xfrm>
                <a:prstGeom prst="rect">
                  <a:avLst/>
                </a:prstGeom>
                <a:solidFill>
                  <a:schemeClr val="tx2"/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623" name="Rectangle 246"/>
                <p:cNvSpPr>
                  <a:spLocks noChangeArrowheads="1"/>
                </p:cNvSpPr>
                <p:nvPr/>
              </p:nvSpPr>
              <p:spPr bwMode="auto">
                <a:xfrm>
                  <a:off x="2323" y="2227"/>
                  <a:ext cx="71" cy="27"/>
                </a:xfrm>
                <a:prstGeom prst="rect">
                  <a:avLst/>
                </a:prstGeom>
                <a:solidFill>
                  <a:schemeClr val="tx2"/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624" name="Rectangle 247"/>
                <p:cNvSpPr>
                  <a:spLocks noChangeArrowheads="1"/>
                </p:cNvSpPr>
                <p:nvPr/>
              </p:nvSpPr>
              <p:spPr bwMode="auto">
                <a:xfrm rot="-5400000">
                  <a:off x="2310" y="2238"/>
                  <a:ext cx="99" cy="27"/>
                </a:xfrm>
                <a:prstGeom prst="rect">
                  <a:avLst/>
                </a:prstGeom>
                <a:solidFill>
                  <a:schemeClr val="tx2"/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3608" name="Rectangle 248"/>
              <p:cNvSpPr>
                <a:spLocks noChangeArrowheads="1"/>
              </p:cNvSpPr>
              <p:nvPr/>
            </p:nvSpPr>
            <p:spPr bwMode="auto">
              <a:xfrm>
                <a:off x="796" y="2843"/>
                <a:ext cx="168" cy="261"/>
              </a:xfrm>
              <a:prstGeom prst="rect">
                <a:avLst/>
              </a:prstGeom>
              <a:solidFill>
                <a:srgbClr val="96969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09" name="Freeform 249"/>
              <p:cNvSpPr>
                <a:spLocks/>
              </p:cNvSpPr>
              <p:nvPr/>
            </p:nvSpPr>
            <p:spPr bwMode="auto">
              <a:xfrm>
                <a:off x="795" y="2811"/>
                <a:ext cx="168" cy="33"/>
              </a:xfrm>
              <a:custGeom>
                <a:avLst/>
                <a:gdLst>
                  <a:gd name="T0" fmla="*/ 0 w 168"/>
                  <a:gd name="T1" fmla="*/ 33 h 33"/>
                  <a:gd name="T2" fmla="*/ 53 w 168"/>
                  <a:gd name="T3" fmla="*/ 0 h 33"/>
                  <a:gd name="T4" fmla="*/ 108 w 168"/>
                  <a:gd name="T5" fmla="*/ 0 h 33"/>
                  <a:gd name="T6" fmla="*/ 168 w 168"/>
                  <a:gd name="T7" fmla="*/ 32 h 33"/>
                  <a:gd name="T8" fmla="*/ 0 w 168"/>
                  <a:gd name="T9" fmla="*/ 33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8"/>
                  <a:gd name="T16" fmla="*/ 0 h 33"/>
                  <a:gd name="T17" fmla="*/ 168 w 168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8" h="33">
                    <a:moveTo>
                      <a:pt x="0" y="33"/>
                    </a:moveTo>
                    <a:lnTo>
                      <a:pt x="53" y="0"/>
                    </a:lnTo>
                    <a:lnTo>
                      <a:pt x="108" y="0"/>
                    </a:lnTo>
                    <a:lnTo>
                      <a:pt x="168" y="32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969696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10" name="Rectangle 250"/>
              <p:cNvSpPr>
                <a:spLocks noChangeArrowheads="1"/>
              </p:cNvSpPr>
              <p:nvPr/>
            </p:nvSpPr>
            <p:spPr bwMode="auto">
              <a:xfrm>
                <a:off x="738" y="2877"/>
                <a:ext cx="56" cy="189"/>
              </a:xfrm>
              <a:prstGeom prst="rect">
                <a:avLst/>
              </a:prstGeom>
              <a:solidFill>
                <a:srgbClr val="969696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11" name="Rectangle 251"/>
              <p:cNvSpPr>
                <a:spLocks noChangeArrowheads="1"/>
              </p:cNvSpPr>
              <p:nvPr/>
            </p:nvSpPr>
            <p:spPr bwMode="auto">
              <a:xfrm>
                <a:off x="963" y="2875"/>
                <a:ext cx="56" cy="189"/>
              </a:xfrm>
              <a:prstGeom prst="rect">
                <a:avLst/>
              </a:prstGeom>
              <a:solidFill>
                <a:srgbClr val="969696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12" name="Line 252"/>
              <p:cNvSpPr>
                <a:spLocks noChangeShapeType="1"/>
              </p:cNvSpPr>
              <p:nvPr/>
            </p:nvSpPr>
            <p:spPr bwMode="auto">
              <a:xfrm>
                <a:off x="879" y="2876"/>
                <a:ext cx="0" cy="19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13" name="Line 253"/>
              <p:cNvSpPr>
                <a:spLocks noChangeShapeType="1"/>
              </p:cNvSpPr>
              <p:nvPr/>
            </p:nvSpPr>
            <p:spPr bwMode="auto">
              <a:xfrm>
                <a:off x="898" y="2876"/>
                <a:ext cx="0" cy="19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14" name="Line 254"/>
              <p:cNvSpPr>
                <a:spLocks noChangeShapeType="1"/>
              </p:cNvSpPr>
              <p:nvPr/>
            </p:nvSpPr>
            <p:spPr bwMode="auto">
              <a:xfrm>
                <a:off x="917" y="2876"/>
                <a:ext cx="0" cy="19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15" name="Line 255"/>
              <p:cNvSpPr>
                <a:spLocks noChangeShapeType="1"/>
              </p:cNvSpPr>
              <p:nvPr/>
            </p:nvSpPr>
            <p:spPr bwMode="auto">
              <a:xfrm>
                <a:off x="936" y="2876"/>
                <a:ext cx="0" cy="19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16" name="Line 256"/>
              <p:cNvSpPr>
                <a:spLocks noChangeShapeType="1"/>
              </p:cNvSpPr>
              <p:nvPr/>
            </p:nvSpPr>
            <p:spPr bwMode="auto">
              <a:xfrm>
                <a:off x="860" y="2876"/>
                <a:ext cx="0" cy="19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17" name="Line 257"/>
              <p:cNvSpPr>
                <a:spLocks noChangeShapeType="1"/>
              </p:cNvSpPr>
              <p:nvPr/>
            </p:nvSpPr>
            <p:spPr bwMode="auto">
              <a:xfrm>
                <a:off x="841" y="2875"/>
                <a:ext cx="0" cy="19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618" name="Line 258"/>
              <p:cNvSpPr>
                <a:spLocks noChangeShapeType="1"/>
              </p:cNvSpPr>
              <p:nvPr/>
            </p:nvSpPr>
            <p:spPr bwMode="auto">
              <a:xfrm>
                <a:off x="822" y="2874"/>
                <a:ext cx="0" cy="19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3572" name="Group 259"/>
            <p:cNvGrpSpPr>
              <a:grpSpLocks/>
            </p:cNvGrpSpPr>
            <p:nvPr/>
          </p:nvGrpSpPr>
          <p:grpSpPr bwMode="auto">
            <a:xfrm>
              <a:off x="292" y="2145"/>
              <a:ext cx="225" cy="357"/>
              <a:chOff x="292" y="2145"/>
              <a:chExt cx="225" cy="357"/>
            </a:xfrm>
          </p:grpSpPr>
          <p:grpSp>
            <p:nvGrpSpPr>
              <p:cNvPr id="3573" name="Group 260"/>
              <p:cNvGrpSpPr>
                <a:grpSpLocks/>
              </p:cNvGrpSpPr>
              <p:nvPr/>
            </p:nvGrpSpPr>
            <p:grpSpPr bwMode="auto">
              <a:xfrm>
                <a:off x="382" y="2145"/>
                <a:ext cx="41" cy="125"/>
                <a:chOff x="2298" y="2174"/>
                <a:chExt cx="120" cy="290"/>
              </a:xfrm>
            </p:grpSpPr>
            <p:sp>
              <p:nvSpPr>
                <p:cNvPr id="3599" name="AutoShape 261"/>
                <p:cNvSpPr>
                  <a:spLocks noChangeArrowheads="1"/>
                </p:cNvSpPr>
                <p:nvPr/>
              </p:nvSpPr>
              <p:spPr bwMode="auto">
                <a:xfrm>
                  <a:off x="2310" y="2253"/>
                  <a:ext cx="97" cy="211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2">
                    <a:alpha val="32941"/>
                  </a:schemeClr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600" name="Oval 262"/>
                <p:cNvSpPr>
                  <a:spLocks noChangeArrowheads="1"/>
                </p:cNvSpPr>
                <p:nvPr/>
              </p:nvSpPr>
              <p:spPr bwMode="auto">
                <a:xfrm>
                  <a:off x="2337" y="2174"/>
                  <a:ext cx="47" cy="42"/>
                </a:xfrm>
                <a:prstGeom prst="ellipse">
                  <a:avLst/>
                </a:prstGeom>
                <a:solidFill>
                  <a:schemeClr val="tx2">
                    <a:alpha val="32941"/>
                  </a:schemeClr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601" name="Rectangle 263"/>
                <p:cNvSpPr>
                  <a:spLocks noChangeArrowheads="1"/>
                </p:cNvSpPr>
                <p:nvPr/>
              </p:nvSpPr>
              <p:spPr bwMode="auto">
                <a:xfrm>
                  <a:off x="2298" y="2298"/>
                  <a:ext cx="120" cy="27"/>
                </a:xfrm>
                <a:prstGeom prst="rect">
                  <a:avLst/>
                </a:prstGeom>
                <a:solidFill>
                  <a:schemeClr val="tx2">
                    <a:alpha val="32941"/>
                  </a:schemeClr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602" name="Rectangle 264"/>
                <p:cNvSpPr>
                  <a:spLocks noChangeArrowheads="1"/>
                </p:cNvSpPr>
                <p:nvPr/>
              </p:nvSpPr>
              <p:spPr bwMode="auto">
                <a:xfrm>
                  <a:off x="2310" y="2262"/>
                  <a:ext cx="96" cy="27"/>
                </a:xfrm>
                <a:prstGeom prst="rect">
                  <a:avLst/>
                </a:prstGeom>
                <a:solidFill>
                  <a:schemeClr val="tx2">
                    <a:alpha val="32941"/>
                  </a:schemeClr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603" name="Rectangle 265"/>
                <p:cNvSpPr>
                  <a:spLocks noChangeArrowheads="1"/>
                </p:cNvSpPr>
                <p:nvPr/>
              </p:nvSpPr>
              <p:spPr bwMode="auto">
                <a:xfrm>
                  <a:off x="2323" y="2227"/>
                  <a:ext cx="71" cy="27"/>
                </a:xfrm>
                <a:prstGeom prst="rect">
                  <a:avLst/>
                </a:prstGeom>
                <a:solidFill>
                  <a:schemeClr val="tx2">
                    <a:alpha val="32941"/>
                  </a:schemeClr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604" name="Rectangle 266"/>
                <p:cNvSpPr>
                  <a:spLocks noChangeArrowheads="1"/>
                </p:cNvSpPr>
                <p:nvPr/>
              </p:nvSpPr>
              <p:spPr bwMode="auto">
                <a:xfrm rot="-5400000">
                  <a:off x="2310" y="2238"/>
                  <a:ext cx="99" cy="27"/>
                </a:xfrm>
                <a:prstGeom prst="rect">
                  <a:avLst/>
                </a:prstGeom>
                <a:solidFill>
                  <a:schemeClr val="tx2">
                    <a:alpha val="32941"/>
                  </a:schemeClr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574" name="Group 267"/>
              <p:cNvGrpSpPr>
                <a:grpSpLocks/>
              </p:cNvGrpSpPr>
              <p:nvPr/>
            </p:nvGrpSpPr>
            <p:grpSpPr bwMode="auto">
              <a:xfrm rot="1613216">
                <a:off x="453" y="2162"/>
                <a:ext cx="42" cy="125"/>
                <a:chOff x="2298" y="2174"/>
                <a:chExt cx="120" cy="290"/>
              </a:xfrm>
            </p:grpSpPr>
            <p:sp>
              <p:nvSpPr>
                <p:cNvPr id="3593" name="AutoShape 268"/>
                <p:cNvSpPr>
                  <a:spLocks noChangeArrowheads="1"/>
                </p:cNvSpPr>
                <p:nvPr/>
              </p:nvSpPr>
              <p:spPr bwMode="auto">
                <a:xfrm>
                  <a:off x="2310" y="2253"/>
                  <a:ext cx="97" cy="211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2">
                    <a:alpha val="32941"/>
                  </a:schemeClr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594" name="Oval 269"/>
                <p:cNvSpPr>
                  <a:spLocks noChangeArrowheads="1"/>
                </p:cNvSpPr>
                <p:nvPr/>
              </p:nvSpPr>
              <p:spPr bwMode="auto">
                <a:xfrm>
                  <a:off x="2337" y="2174"/>
                  <a:ext cx="47" cy="42"/>
                </a:xfrm>
                <a:prstGeom prst="ellipse">
                  <a:avLst/>
                </a:prstGeom>
                <a:solidFill>
                  <a:schemeClr val="tx2">
                    <a:alpha val="32941"/>
                  </a:schemeClr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595" name="Rectangle 270"/>
                <p:cNvSpPr>
                  <a:spLocks noChangeArrowheads="1"/>
                </p:cNvSpPr>
                <p:nvPr/>
              </p:nvSpPr>
              <p:spPr bwMode="auto">
                <a:xfrm>
                  <a:off x="2298" y="2298"/>
                  <a:ext cx="120" cy="27"/>
                </a:xfrm>
                <a:prstGeom prst="rect">
                  <a:avLst/>
                </a:prstGeom>
                <a:solidFill>
                  <a:schemeClr val="tx2">
                    <a:alpha val="32941"/>
                  </a:schemeClr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596" name="Rectangle 271"/>
                <p:cNvSpPr>
                  <a:spLocks noChangeArrowheads="1"/>
                </p:cNvSpPr>
                <p:nvPr/>
              </p:nvSpPr>
              <p:spPr bwMode="auto">
                <a:xfrm>
                  <a:off x="2310" y="2262"/>
                  <a:ext cx="96" cy="27"/>
                </a:xfrm>
                <a:prstGeom prst="rect">
                  <a:avLst/>
                </a:prstGeom>
                <a:solidFill>
                  <a:schemeClr val="tx2">
                    <a:alpha val="32941"/>
                  </a:schemeClr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597" name="Rectangle 272"/>
                <p:cNvSpPr>
                  <a:spLocks noChangeArrowheads="1"/>
                </p:cNvSpPr>
                <p:nvPr/>
              </p:nvSpPr>
              <p:spPr bwMode="auto">
                <a:xfrm>
                  <a:off x="2323" y="2227"/>
                  <a:ext cx="71" cy="27"/>
                </a:xfrm>
                <a:prstGeom prst="rect">
                  <a:avLst/>
                </a:prstGeom>
                <a:solidFill>
                  <a:schemeClr val="tx2">
                    <a:alpha val="32941"/>
                  </a:schemeClr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598" name="Rectangle 273"/>
                <p:cNvSpPr>
                  <a:spLocks noChangeArrowheads="1"/>
                </p:cNvSpPr>
                <p:nvPr/>
              </p:nvSpPr>
              <p:spPr bwMode="auto">
                <a:xfrm rot="-5400000">
                  <a:off x="2310" y="2238"/>
                  <a:ext cx="99" cy="27"/>
                </a:xfrm>
                <a:prstGeom prst="rect">
                  <a:avLst/>
                </a:prstGeom>
                <a:solidFill>
                  <a:schemeClr val="tx2">
                    <a:alpha val="32941"/>
                  </a:schemeClr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575" name="Group 274"/>
              <p:cNvGrpSpPr>
                <a:grpSpLocks/>
              </p:cNvGrpSpPr>
              <p:nvPr/>
            </p:nvGrpSpPr>
            <p:grpSpPr bwMode="auto">
              <a:xfrm rot="-1516664">
                <a:off x="315" y="2164"/>
                <a:ext cx="42" cy="125"/>
                <a:chOff x="2298" y="2174"/>
                <a:chExt cx="120" cy="290"/>
              </a:xfrm>
            </p:grpSpPr>
            <p:sp>
              <p:nvSpPr>
                <p:cNvPr id="3587" name="AutoShape 275"/>
                <p:cNvSpPr>
                  <a:spLocks noChangeArrowheads="1"/>
                </p:cNvSpPr>
                <p:nvPr/>
              </p:nvSpPr>
              <p:spPr bwMode="auto">
                <a:xfrm>
                  <a:off x="2310" y="2253"/>
                  <a:ext cx="97" cy="211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2">
                    <a:alpha val="32941"/>
                  </a:schemeClr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588" name="Oval 276"/>
                <p:cNvSpPr>
                  <a:spLocks noChangeArrowheads="1"/>
                </p:cNvSpPr>
                <p:nvPr/>
              </p:nvSpPr>
              <p:spPr bwMode="auto">
                <a:xfrm>
                  <a:off x="2337" y="2174"/>
                  <a:ext cx="47" cy="42"/>
                </a:xfrm>
                <a:prstGeom prst="ellipse">
                  <a:avLst/>
                </a:prstGeom>
                <a:solidFill>
                  <a:schemeClr val="tx2">
                    <a:alpha val="32941"/>
                  </a:schemeClr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589" name="Rectangle 277"/>
                <p:cNvSpPr>
                  <a:spLocks noChangeArrowheads="1"/>
                </p:cNvSpPr>
                <p:nvPr/>
              </p:nvSpPr>
              <p:spPr bwMode="auto">
                <a:xfrm>
                  <a:off x="2298" y="2298"/>
                  <a:ext cx="120" cy="27"/>
                </a:xfrm>
                <a:prstGeom prst="rect">
                  <a:avLst/>
                </a:prstGeom>
                <a:solidFill>
                  <a:schemeClr val="tx2">
                    <a:alpha val="32941"/>
                  </a:schemeClr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590" name="Rectangle 278"/>
                <p:cNvSpPr>
                  <a:spLocks noChangeArrowheads="1"/>
                </p:cNvSpPr>
                <p:nvPr/>
              </p:nvSpPr>
              <p:spPr bwMode="auto">
                <a:xfrm>
                  <a:off x="2310" y="2262"/>
                  <a:ext cx="96" cy="27"/>
                </a:xfrm>
                <a:prstGeom prst="rect">
                  <a:avLst/>
                </a:prstGeom>
                <a:solidFill>
                  <a:schemeClr val="tx2">
                    <a:alpha val="32941"/>
                  </a:schemeClr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591" name="Rectangle 279"/>
                <p:cNvSpPr>
                  <a:spLocks noChangeArrowheads="1"/>
                </p:cNvSpPr>
                <p:nvPr/>
              </p:nvSpPr>
              <p:spPr bwMode="auto">
                <a:xfrm>
                  <a:off x="2323" y="2227"/>
                  <a:ext cx="71" cy="27"/>
                </a:xfrm>
                <a:prstGeom prst="rect">
                  <a:avLst/>
                </a:prstGeom>
                <a:solidFill>
                  <a:schemeClr val="tx2">
                    <a:alpha val="32941"/>
                  </a:schemeClr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592" name="Rectangle 280"/>
                <p:cNvSpPr>
                  <a:spLocks noChangeArrowheads="1"/>
                </p:cNvSpPr>
                <p:nvPr/>
              </p:nvSpPr>
              <p:spPr bwMode="auto">
                <a:xfrm rot="-5400000">
                  <a:off x="2310" y="2238"/>
                  <a:ext cx="99" cy="27"/>
                </a:xfrm>
                <a:prstGeom prst="rect">
                  <a:avLst/>
                </a:prstGeom>
                <a:solidFill>
                  <a:schemeClr val="tx2">
                    <a:alpha val="32941"/>
                  </a:schemeClr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3576" name="Rectangle 281"/>
              <p:cNvSpPr>
                <a:spLocks noChangeArrowheads="1"/>
              </p:cNvSpPr>
              <p:nvPr/>
            </p:nvSpPr>
            <p:spPr bwMode="auto">
              <a:xfrm>
                <a:off x="338" y="2294"/>
                <a:ext cx="135" cy="208"/>
              </a:xfrm>
              <a:prstGeom prst="rect">
                <a:avLst/>
              </a:prstGeom>
              <a:solidFill>
                <a:srgbClr val="969696">
                  <a:alpha val="32941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77" name="Freeform 282"/>
              <p:cNvSpPr>
                <a:spLocks/>
              </p:cNvSpPr>
              <p:nvPr/>
            </p:nvSpPr>
            <p:spPr bwMode="auto">
              <a:xfrm>
                <a:off x="338" y="2269"/>
                <a:ext cx="134" cy="26"/>
              </a:xfrm>
              <a:custGeom>
                <a:avLst/>
                <a:gdLst>
                  <a:gd name="T0" fmla="*/ 0 w 168"/>
                  <a:gd name="T1" fmla="*/ 33 h 33"/>
                  <a:gd name="T2" fmla="*/ 53 w 168"/>
                  <a:gd name="T3" fmla="*/ 0 h 33"/>
                  <a:gd name="T4" fmla="*/ 108 w 168"/>
                  <a:gd name="T5" fmla="*/ 0 h 33"/>
                  <a:gd name="T6" fmla="*/ 168 w 168"/>
                  <a:gd name="T7" fmla="*/ 32 h 33"/>
                  <a:gd name="T8" fmla="*/ 0 w 168"/>
                  <a:gd name="T9" fmla="*/ 33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8"/>
                  <a:gd name="T16" fmla="*/ 0 h 33"/>
                  <a:gd name="T17" fmla="*/ 168 w 168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8" h="33">
                    <a:moveTo>
                      <a:pt x="0" y="33"/>
                    </a:moveTo>
                    <a:lnTo>
                      <a:pt x="53" y="0"/>
                    </a:lnTo>
                    <a:lnTo>
                      <a:pt x="108" y="0"/>
                    </a:lnTo>
                    <a:lnTo>
                      <a:pt x="168" y="32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969696">
                  <a:alpha val="32941"/>
                </a:srgbClr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78" name="Rectangle 283"/>
              <p:cNvSpPr>
                <a:spLocks noChangeArrowheads="1"/>
              </p:cNvSpPr>
              <p:nvPr/>
            </p:nvSpPr>
            <p:spPr bwMode="auto">
              <a:xfrm>
                <a:off x="292" y="2322"/>
                <a:ext cx="45" cy="150"/>
              </a:xfrm>
              <a:prstGeom prst="rect">
                <a:avLst/>
              </a:prstGeom>
              <a:solidFill>
                <a:srgbClr val="969696">
                  <a:alpha val="32941"/>
                </a:srgbClr>
              </a:solidFill>
              <a:ln w="9525" algn="ctr">
                <a:solidFill>
                  <a:srgbClr val="777777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79" name="Rectangle 284"/>
              <p:cNvSpPr>
                <a:spLocks noChangeArrowheads="1"/>
              </p:cNvSpPr>
              <p:nvPr/>
            </p:nvSpPr>
            <p:spPr bwMode="auto">
              <a:xfrm>
                <a:off x="472" y="2320"/>
                <a:ext cx="45" cy="150"/>
              </a:xfrm>
              <a:prstGeom prst="rect">
                <a:avLst/>
              </a:prstGeom>
              <a:solidFill>
                <a:srgbClr val="969696">
                  <a:alpha val="32941"/>
                </a:srgbClr>
              </a:solidFill>
              <a:ln w="9525" algn="ctr">
                <a:solidFill>
                  <a:srgbClr val="777777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80" name="Line 285"/>
              <p:cNvSpPr>
                <a:spLocks noChangeShapeType="1"/>
              </p:cNvSpPr>
              <p:nvPr/>
            </p:nvSpPr>
            <p:spPr bwMode="auto">
              <a:xfrm>
                <a:off x="405" y="2321"/>
                <a:ext cx="0" cy="151"/>
              </a:xfrm>
              <a:prstGeom prst="line">
                <a:avLst/>
              </a:prstGeom>
              <a:noFill/>
              <a:ln w="9525">
                <a:solidFill>
                  <a:srgbClr val="77777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81" name="Line 286"/>
              <p:cNvSpPr>
                <a:spLocks noChangeShapeType="1"/>
              </p:cNvSpPr>
              <p:nvPr/>
            </p:nvSpPr>
            <p:spPr bwMode="auto">
              <a:xfrm>
                <a:off x="420" y="2321"/>
                <a:ext cx="0" cy="151"/>
              </a:xfrm>
              <a:prstGeom prst="line">
                <a:avLst/>
              </a:prstGeom>
              <a:noFill/>
              <a:ln w="9525">
                <a:solidFill>
                  <a:srgbClr val="77777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82" name="Line 287"/>
              <p:cNvSpPr>
                <a:spLocks noChangeShapeType="1"/>
              </p:cNvSpPr>
              <p:nvPr/>
            </p:nvSpPr>
            <p:spPr bwMode="auto">
              <a:xfrm>
                <a:off x="435" y="2321"/>
                <a:ext cx="0" cy="151"/>
              </a:xfrm>
              <a:prstGeom prst="line">
                <a:avLst/>
              </a:prstGeom>
              <a:noFill/>
              <a:ln w="9525">
                <a:solidFill>
                  <a:srgbClr val="77777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83" name="Line 288"/>
              <p:cNvSpPr>
                <a:spLocks noChangeShapeType="1"/>
              </p:cNvSpPr>
              <p:nvPr/>
            </p:nvSpPr>
            <p:spPr bwMode="auto">
              <a:xfrm>
                <a:off x="451" y="2321"/>
                <a:ext cx="0" cy="151"/>
              </a:xfrm>
              <a:prstGeom prst="line">
                <a:avLst/>
              </a:prstGeom>
              <a:noFill/>
              <a:ln w="9525">
                <a:solidFill>
                  <a:srgbClr val="77777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84" name="Line 289"/>
              <p:cNvSpPr>
                <a:spLocks noChangeShapeType="1"/>
              </p:cNvSpPr>
              <p:nvPr/>
            </p:nvSpPr>
            <p:spPr bwMode="auto">
              <a:xfrm>
                <a:off x="390" y="2321"/>
                <a:ext cx="0" cy="151"/>
              </a:xfrm>
              <a:prstGeom prst="line">
                <a:avLst/>
              </a:prstGeom>
              <a:noFill/>
              <a:ln w="9525">
                <a:solidFill>
                  <a:srgbClr val="77777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85" name="Line 290"/>
              <p:cNvSpPr>
                <a:spLocks noChangeShapeType="1"/>
              </p:cNvSpPr>
              <p:nvPr/>
            </p:nvSpPr>
            <p:spPr bwMode="auto">
              <a:xfrm>
                <a:off x="374" y="2320"/>
                <a:ext cx="0" cy="151"/>
              </a:xfrm>
              <a:prstGeom prst="line">
                <a:avLst/>
              </a:prstGeom>
              <a:noFill/>
              <a:ln w="9525">
                <a:solidFill>
                  <a:srgbClr val="77777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86" name="Line 291"/>
              <p:cNvSpPr>
                <a:spLocks noChangeShapeType="1"/>
              </p:cNvSpPr>
              <p:nvPr/>
            </p:nvSpPr>
            <p:spPr bwMode="auto">
              <a:xfrm>
                <a:off x="359" y="2319"/>
                <a:ext cx="0" cy="151"/>
              </a:xfrm>
              <a:prstGeom prst="line">
                <a:avLst/>
              </a:prstGeom>
              <a:noFill/>
              <a:ln w="9525">
                <a:solidFill>
                  <a:srgbClr val="77777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3099" name="Group 292"/>
          <p:cNvGrpSpPr>
            <a:grpSpLocks/>
          </p:cNvGrpSpPr>
          <p:nvPr/>
        </p:nvGrpSpPr>
        <p:grpSpPr bwMode="auto">
          <a:xfrm>
            <a:off x="481012" y="2822575"/>
            <a:ext cx="1585227" cy="660400"/>
            <a:chOff x="407" y="1338"/>
            <a:chExt cx="912" cy="416"/>
          </a:xfrm>
        </p:grpSpPr>
        <p:sp>
          <p:nvSpPr>
            <p:cNvPr id="3569" name="Freeform 293"/>
            <p:cNvSpPr>
              <a:spLocks/>
            </p:cNvSpPr>
            <p:nvPr/>
          </p:nvSpPr>
          <p:spPr bwMode="auto">
            <a:xfrm>
              <a:off x="407" y="1342"/>
              <a:ext cx="635" cy="407"/>
            </a:xfrm>
            <a:custGeom>
              <a:avLst/>
              <a:gdLst>
                <a:gd name="T0" fmla="*/ 520 w 520"/>
                <a:gd name="T1" fmla="*/ 0 h 296"/>
                <a:gd name="T2" fmla="*/ 424 w 520"/>
                <a:gd name="T3" fmla="*/ 144 h 296"/>
                <a:gd name="T4" fmla="*/ 232 w 520"/>
                <a:gd name="T5" fmla="*/ 240 h 296"/>
                <a:gd name="T6" fmla="*/ 40 w 520"/>
                <a:gd name="T7" fmla="*/ 288 h 2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20"/>
                <a:gd name="T13" fmla="*/ 0 h 296"/>
                <a:gd name="T14" fmla="*/ 520 w 520"/>
                <a:gd name="T15" fmla="*/ 296 h 2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20" h="296">
                  <a:moveTo>
                    <a:pt x="520" y="0"/>
                  </a:moveTo>
                  <a:cubicBezTo>
                    <a:pt x="496" y="52"/>
                    <a:pt x="472" y="104"/>
                    <a:pt x="424" y="144"/>
                  </a:cubicBezTo>
                  <a:cubicBezTo>
                    <a:pt x="376" y="184"/>
                    <a:pt x="296" y="216"/>
                    <a:pt x="232" y="240"/>
                  </a:cubicBezTo>
                  <a:cubicBezTo>
                    <a:pt x="168" y="264"/>
                    <a:pt x="0" y="296"/>
                    <a:pt x="40" y="288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570" name="Freeform 294"/>
            <p:cNvSpPr>
              <a:spLocks/>
            </p:cNvSpPr>
            <p:nvPr/>
          </p:nvSpPr>
          <p:spPr bwMode="auto">
            <a:xfrm flipH="1">
              <a:off x="1044" y="1338"/>
              <a:ext cx="275" cy="416"/>
            </a:xfrm>
            <a:custGeom>
              <a:avLst/>
              <a:gdLst>
                <a:gd name="T0" fmla="*/ 520 w 520"/>
                <a:gd name="T1" fmla="*/ 0 h 296"/>
                <a:gd name="T2" fmla="*/ 424 w 520"/>
                <a:gd name="T3" fmla="*/ 144 h 296"/>
                <a:gd name="T4" fmla="*/ 232 w 520"/>
                <a:gd name="T5" fmla="*/ 240 h 296"/>
                <a:gd name="T6" fmla="*/ 40 w 520"/>
                <a:gd name="T7" fmla="*/ 288 h 2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20"/>
                <a:gd name="T13" fmla="*/ 0 h 296"/>
                <a:gd name="T14" fmla="*/ 520 w 520"/>
                <a:gd name="T15" fmla="*/ 296 h 2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20" h="296">
                  <a:moveTo>
                    <a:pt x="520" y="0"/>
                  </a:moveTo>
                  <a:cubicBezTo>
                    <a:pt x="496" y="52"/>
                    <a:pt x="472" y="104"/>
                    <a:pt x="424" y="144"/>
                  </a:cubicBezTo>
                  <a:cubicBezTo>
                    <a:pt x="376" y="184"/>
                    <a:pt x="296" y="216"/>
                    <a:pt x="232" y="240"/>
                  </a:cubicBezTo>
                  <a:cubicBezTo>
                    <a:pt x="168" y="264"/>
                    <a:pt x="0" y="296"/>
                    <a:pt x="40" y="288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3100" name="Group 295"/>
          <p:cNvGrpSpPr>
            <a:grpSpLocks/>
          </p:cNvGrpSpPr>
          <p:nvPr/>
        </p:nvGrpSpPr>
        <p:grpSpPr bwMode="auto">
          <a:xfrm flipH="1">
            <a:off x="-233363" y="3465513"/>
            <a:ext cx="779463" cy="449262"/>
            <a:chOff x="5173" y="1821"/>
            <a:chExt cx="629" cy="283"/>
          </a:xfrm>
        </p:grpSpPr>
        <p:sp>
          <p:nvSpPr>
            <p:cNvPr id="3567" name="Freeform 296"/>
            <p:cNvSpPr>
              <a:spLocks/>
            </p:cNvSpPr>
            <p:nvPr/>
          </p:nvSpPr>
          <p:spPr bwMode="auto">
            <a:xfrm flipH="1">
              <a:off x="5177" y="1828"/>
              <a:ext cx="625" cy="276"/>
            </a:xfrm>
            <a:custGeom>
              <a:avLst/>
              <a:gdLst>
                <a:gd name="T0" fmla="*/ 520 w 520"/>
                <a:gd name="T1" fmla="*/ 0 h 296"/>
                <a:gd name="T2" fmla="*/ 424 w 520"/>
                <a:gd name="T3" fmla="*/ 144 h 296"/>
                <a:gd name="T4" fmla="*/ 232 w 520"/>
                <a:gd name="T5" fmla="*/ 240 h 296"/>
                <a:gd name="T6" fmla="*/ 40 w 520"/>
                <a:gd name="T7" fmla="*/ 288 h 2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20"/>
                <a:gd name="T13" fmla="*/ 0 h 296"/>
                <a:gd name="T14" fmla="*/ 520 w 520"/>
                <a:gd name="T15" fmla="*/ 296 h 2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20" h="296">
                  <a:moveTo>
                    <a:pt x="520" y="0"/>
                  </a:moveTo>
                  <a:cubicBezTo>
                    <a:pt x="496" y="52"/>
                    <a:pt x="472" y="104"/>
                    <a:pt x="424" y="144"/>
                  </a:cubicBezTo>
                  <a:cubicBezTo>
                    <a:pt x="376" y="184"/>
                    <a:pt x="296" y="216"/>
                    <a:pt x="232" y="240"/>
                  </a:cubicBezTo>
                  <a:cubicBezTo>
                    <a:pt x="168" y="264"/>
                    <a:pt x="0" y="296"/>
                    <a:pt x="40" y="288"/>
                  </a:cubicBezTo>
                </a:path>
              </a:pathLst>
            </a:custGeom>
            <a:noFill/>
            <a:ln w="19050" cmpd="sng">
              <a:solidFill>
                <a:srgbClr val="969696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568" name="Freeform 297"/>
            <p:cNvSpPr>
              <a:spLocks/>
            </p:cNvSpPr>
            <p:nvPr/>
          </p:nvSpPr>
          <p:spPr bwMode="auto">
            <a:xfrm flipH="1">
              <a:off x="5173" y="1821"/>
              <a:ext cx="629" cy="201"/>
            </a:xfrm>
            <a:custGeom>
              <a:avLst/>
              <a:gdLst>
                <a:gd name="T0" fmla="*/ 520 w 520"/>
                <a:gd name="T1" fmla="*/ 0 h 296"/>
                <a:gd name="T2" fmla="*/ 424 w 520"/>
                <a:gd name="T3" fmla="*/ 144 h 296"/>
                <a:gd name="T4" fmla="*/ 232 w 520"/>
                <a:gd name="T5" fmla="*/ 240 h 296"/>
                <a:gd name="T6" fmla="*/ 40 w 520"/>
                <a:gd name="T7" fmla="*/ 288 h 2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20"/>
                <a:gd name="T13" fmla="*/ 0 h 296"/>
                <a:gd name="T14" fmla="*/ 520 w 520"/>
                <a:gd name="T15" fmla="*/ 296 h 2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20" h="296">
                  <a:moveTo>
                    <a:pt x="520" y="0"/>
                  </a:moveTo>
                  <a:cubicBezTo>
                    <a:pt x="496" y="52"/>
                    <a:pt x="472" y="104"/>
                    <a:pt x="424" y="144"/>
                  </a:cubicBezTo>
                  <a:cubicBezTo>
                    <a:pt x="376" y="184"/>
                    <a:pt x="296" y="216"/>
                    <a:pt x="232" y="240"/>
                  </a:cubicBezTo>
                  <a:cubicBezTo>
                    <a:pt x="168" y="264"/>
                    <a:pt x="0" y="296"/>
                    <a:pt x="40" y="288"/>
                  </a:cubicBezTo>
                </a:path>
              </a:pathLst>
            </a:custGeom>
            <a:noFill/>
            <a:ln w="19050" cmpd="sng">
              <a:solidFill>
                <a:srgbClr val="969696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3565" name="Freeform 299"/>
          <p:cNvSpPr>
            <a:spLocks/>
          </p:cNvSpPr>
          <p:nvPr/>
        </p:nvSpPr>
        <p:spPr bwMode="auto">
          <a:xfrm>
            <a:off x="298450" y="3424780"/>
            <a:ext cx="571500" cy="755825"/>
          </a:xfrm>
          <a:custGeom>
            <a:avLst/>
            <a:gdLst>
              <a:gd name="T0" fmla="*/ 520 w 520"/>
              <a:gd name="T1" fmla="*/ 0 h 296"/>
              <a:gd name="T2" fmla="*/ 424 w 520"/>
              <a:gd name="T3" fmla="*/ 144 h 296"/>
              <a:gd name="T4" fmla="*/ 232 w 520"/>
              <a:gd name="T5" fmla="*/ 240 h 296"/>
              <a:gd name="T6" fmla="*/ 40 w 520"/>
              <a:gd name="T7" fmla="*/ 288 h 296"/>
              <a:gd name="T8" fmla="*/ 0 60000 65536"/>
              <a:gd name="T9" fmla="*/ 0 60000 65536"/>
              <a:gd name="T10" fmla="*/ 0 60000 65536"/>
              <a:gd name="T11" fmla="*/ 0 60000 65536"/>
              <a:gd name="T12" fmla="*/ 0 w 520"/>
              <a:gd name="T13" fmla="*/ 0 h 296"/>
              <a:gd name="T14" fmla="*/ 520 w 520"/>
              <a:gd name="T15" fmla="*/ 296 h 29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20" h="296">
                <a:moveTo>
                  <a:pt x="520" y="0"/>
                </a:moveTo>
                <a:cubicBezTo>
                  <a:pt x="496" y="52"/>
                  <a:pt x="472" y="104"/>
                  <a:pt x="424" y="144"/>
                </a:cubicBezTo>
                <a:cubicBezTo>
                  <a:pt x="376" y="184"/>
                  <a:pt x="296" y="216"/>
                  <a:pt x="232" y="240"/>
                </a:cubicBezTo>
                <a:cubicBezTo>
                  <a:pt x="168" y="264"/>
                  <a:pt x="0" y="296"/>
                  <a:pt x="40" y="288"/>
                </a:cubicBezTo>
              </a:path>
            </a:pathLst>
          </a:custGeom>
          <a:noFill/>
          <a:ln w="19050" cmpd="sng">
            <a:solidFill>
              <a:srgbClr val="969696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566" name="Freeform 300"/>
          <p:cNvSpPr>
            <a:spLocks/>
          </p:cNvSpPr>
          <p:nvPr/>
        </p:nvSpPr>
        <p:spPr bwMode="auto">
          <a:xfrm>
            <a:off x="1609725" y="3468688"/>
            <a:ext cx="387350" cy="706437"/>
          </a:xfrm>
          <a:custGeom>
            <a:avLst/>
            <a:gdLst>
              <a:gd name="T0" fmla="*/ 520 w 520"/>
              <a:gd name="T1" fmla="*/ 0 h 296"/>
              <a:gd name="T2" fmla="*/ 424 w 520"/>
              <a:gd name="T3" fmla="*/ 144 h 296"/>
              <a:gd name="T4" fmla="*/ 232 w 520"/>
              <a:gd name="T5" fmla="*/ 240 h 296"/>
              <a:gd name="T6" fmla="*/ 40 w 520"/>
              <a:gd name="T7" fmla="*/ 288 h 296"/>
              <a:gd name="T8" fmla="*/ 0 60000 65536"/>
              <a:gd name="T9" fmla="*/ 0 60000 65536"/>
              <a:gd name="T10" fmla="*/ 0 60000 65536"/>
              <a:gd name="T11" fmla="*/ 0 60000 65536"/>
              <a:gd name="T12" fmla="*/ 0 w 520"/>
              <a:gd name="T13" fmla="*/ 0 h 296"/>
              <a:gd name="T14" fmla="*/ 520 w 520"/>
              <a:gd name="T15" fmla="*/ 296 h 29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20" h="296">
                <a:moveTo>
                  <a:pt x="520" y="0"/>
                </a:moveTo>
                <a:cubicBezTo>
                  <a:pt x="496" y="52"/>
                  <a:pt x="472" y="104"/>
                  <a:pt x="424" y="144"/>
                </a:cubicBezTo>
                <a:cubicBezTo>
                  <a:pt x="376" y="184"/>
                  <a:pt x="296" y="216"/>
                  <a:pt x="232" y="240"/>
                </a:cubicBezTo>
                <a:cubicBezTo>
                  <a:pt x="168" y="264"/>
                  <a:pt x="0" y="296"/>
                  <a:pt x="40" y="288"/>
                </a:cubicBezTo>
              </a:path>
            </a:pathLst>
          </a:custGeom>
          <a:noFill/>
          <a:ln w="19050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grpSp>
        <p:nvGrpSpPr>
          <p:cNvPr id="3102" name="Group 301"/>
          <p:cNvGrpSpPr>
            <a:grpSpLocks/>
          </p:cNvGrpSpPr>
          <p:nvPr/>
        </p:nvGrpSpPr>
        <p:grpSpPr bwMode="auto">
          <a:xfrm>
            <a:off x="777875" y="4148138"/>
            <a:ext cx="1435100" cy="884237"/>
            <a:chOff x="594" y="2173"/>
            <a:chExt cx="904" cy="557"/>
          </a:xfrm>
        </p:grpSpPr>
        <p:sp>
          <p:nvSpPr>
            <p:cNvPr id="3563" name="Freeform 302"/>
            <p:cNvSpPr>
              <a:spLocks/>
            </p:cNvSpPr>
            <p:nvPr/>
          </p:nvSpPr>
          <p:spPr bwMode="auto">
            <a:xfrm flipH="1">
              <a:off x="1119" y="2173"/>
              <a:ext cx="379" cy="557"/>
            </a:xfrm>
            <a:custGeom>
              <a:avLst/>
              <a:gdLst>
                <a:gd name="T0" fmla="*/ 520 w 520"/>
                <a:gd name="T1" fmla="*/ 0 h 296"/>
                <a:gd name="T2" fmla="*/ 424 w 520"/>
                <a:gd name="T3" fmla="*/ 144 h 296"/>
                <a:gd name="T4" fmla="*/ 232 w 520"/>
                <a:gd name="T5" fmla="*/ 240 h 296"/>
                <a:gd name="T6" fmla="*/ 40 w 520"/>
                <a:gd name="T7" fmla="*/ 288 h 2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20"/>
                <a:gd name="T13" fmla="*/ 0 h 296"/>
                <a:gd name="T14" fmla="*/ 520 w 520"/>
                <a:gd name="T15" fmla="*/ 296 h 2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20" h="296">
                  <a:moveTo>
                    <a:pt x="520" y="0"/>
                  </a:moveTo>
                  <a:cubicBezTo>
                    <a:pt x="496" y="52"/>
                    <a:pt x="472" y="104"/>
                    <a:pt x="424" y="144"/>
                  </a:cubicBezTo>
                  <a:cubicBezTo>
                    <a:pt x="376" y="184"/>
                    <a:pt x="296" y="216"/>
                    <a:pt x="232" y="240"/>
                  </a:cubicBezTo>
                  <a:cubicBezTo>
                    <a:pt x="168" y="264"/>
                    <a:pt x="0" y="296"/>
                    <a:pt x="40" y="288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564" name="Freeform 303"/>
            <p:cNvSpPr>
              <a:spLocks/>
            </p:cNvSpPr>
            <p:nvPr/>
          </p:nvSpPr>
          <p:spPr bwMode="auto">
            <a:xfrm>
              <a:off x="594" y="2178"/>
              <a:ext cx="531" cy="542"/>
            </a:xfrm>
            <a:custGeom>
              <a:avLst/>
              <a:gdLst>
                <a:gd name="T0" fmla="*/ 520 w 520"/>
                <a:gd name="T1" fmla="*/ 0 h 296"/>
                <a:gd name="T2" fmla="*/ 424 w 520"/>
                <a:gd name="T3" fmla="*/ 144 h 296"/>
                <a:gd name="T4" fmla="*/ 232 w 520"/>
                <a:gd name="T5" fmla="*/ 240 h 296"/>
                <a:gd name="T6" fmla="*/ 40 w 520"/>
                <a:gd name="T7" fmla="*/ 288 h 2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20"/>
                <a:gd name="T13" fmla="*/ 0 h 296"/>
                <a:gd name="T14" fmla="*/ 520 w 520"/>
                <a:gd name="T15" fmla="*/ 296 h 2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20" h="296">
                  <a:moveTo>
                    <a:pt x="520" y="0"/>
                  </a:moveTo>
                  <a:cubicBezTo>
                    <a:pt x="496" y="52"/>
                    <a:pt x="472" y="104"/>
                    <a:pt x="424" y="144"/>
                  </a:cubicBezTo>
                  <a:cubicBezTo>
                    <a:pt x="376" y="184"/>
                    <a:pt x="296" y="216"/>
                    <a:pt x="232" y="240"/>
                  </a:cubicBezTo>
                  <a:cubicBezTo>
                    <a:pt x="168" y="264"/>
                    <a:pt x="0" y="296"/>
                    <a:pt x="40" y="288"/>
                  </a:cubicBezTo>
                </a:path>
              </a:pathLst>
            </a:custGeom>
            <a:noFill/>
            <a:ln w="19050" cmpd="sng">
              <a:solidFill>
                <a:srgbClr val="96969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3103" name="Rectangle 304"/>
          <p:cNvSpPr>
            <a:spLocks noChangeArrowheads="1"/>
          </p:cNvSpPr>
          <p:nvPr/>
        </p:nvSpPr>
        <p:spPr bwMode="auto">
          <a:xfrm flipH="1">
            <a:off x="855663" y="4986338"/>
            <a:ext cx="0" cy="349250"/>
          </a:xfrm>
          <a:prstGeom prst="rect">
            <a:avLst/>
          </a:prstGeom>
          <a:solidFill>
            <a:srgbClr val="000000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grpSp>
        <p:nvGrpSpPr>
          <p:cNvPr id="3104" name="Group 1703"/>
          <p:cNvGrpSpPr>
            <a:grpSpLocks/>
          </p:cNvGrpSpPr>
          <p:nvPr/>
        </p:nvGrpSpPr>
        <p:grpSpPr bwMode="auto">
          <a:xfrm>
            <a:off x="-28575" y="5521325"/>
            <a:ext cx="1811338" cy="593725"/>
            <a:chOff x="134" y="3256"/>
            <a:chExt cx="1141" cy="374"/>
          </a:xfrm>
        </p:grpSpPr>
        <p:grpSp>
          <p:nvGrpSpPr>
            <p:cNvPr id="3185" name="Group 445"/>
            <p:cNvGrpSpPr>
              <a:grpSpLocks/>
            </p:cNvGrpSpPr>
            <p:nvPr/>
          </p:nvGrpSpPr>
          <p:grpSpPr bwMode="auto">
            <a:xfrm>
              <a:off x="860" y="3421"/>
              <a:ext cx="415" cy="134"/>
              <a:chOff x="4634" y="3212"/>
              <a:chExt cx="493" cy="95"/>
            </a:xfrm>
          </p:grpSpPr>
          <p:sp>
            <p:nvSpPr>
              <p:cNvPr id="3425" name="Rectangle 446"/>
              <p:cNvSpPr>
                <a:spLocks noChangeArrowheads="1"/>
              </p:cNvSpPr>
              <p:nvPr/>
            </p:nvSpPr>
            <p:spPr bwMode="auto">
              <a:xfrm>
                <a:off x="4987" y="3249"/>
                <a:ext cx="136" cy="56"/>
              </a:xfrm>
              <a:prstGeom prst="rect">
                <a:avLst/>
              </a:prstGeom>
              <a:solidFill>
                <a:srgbClr val="FFA04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26" name="Rectangle 447"/>
              <p:cNvSpPr>
                <a:spLocks noChangeArrowheads="1"/>
              </p:cNvSpPr>
              <p:nvPr/>
            </p:nvSpPr>
            <p:spPr bwMode="auto">
              <a:xfrm>
                <a:off x="4987" y="3275"/>
                <a:ext cx="136" cy="1"/>
              </a:xfrm>
              <a:prstGeom prst="rect">
                <a:avLst/>
              </a:prstGeom>
              <a:solidFill>
                <a:srgbClr val="FF8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27" name="Rectangle 448"/>
              <p:cNvSpPr>
                <a:spLocks noChangeArrowheads="1"/>
              </p:cNvSpPr>
              <p:nvPr/>
            </p:nvSpPr>
            <p:spPr bwMode="auto">
              <a:xfrm>
                <a:off x="4987" y="3283"/>
                <a:ext cx="136" cy="1"/>
              </a:xfrm>
              <a:prstGeom prst="rect">
                <a:avLst/>
              </a:prstGeom>
              <a:solidFill>
                <a:srgbClr val="FF8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28" name="Rectangle 449"/>
              <p:cNvSpPr>
                <a:spLocks noChangeArrowheads="1"/>
              </p:cNvSpPr>
              <p:nvPr/>
            </p:nvSpPr>
            <p:spPr bwMode="auto">
              <a:xfrm>
                <a:off x="4987" y="3291"/>
                <a:ext cx="136" cy="1"/>
              </a:xfrm>
              <a:prstGeom prst="rect">
                <a:avLst/>
              </a:prstGeom>
              <a:solidFill>
                <a:srgbClr val="FF8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29" name="Rectangle 450"/>
              <p:cNvSpPr>
                <a:spLocks noChangeArrowheads="1"/>
              </p:cNvSpPr>
              <p:nvPr/>
            </p:nvSpPr>
            <p:spPr bwMode="auto">
              <a:xfrm>
                <a:off x="4987" y="3299"/>
                <a:ext cx="136" cy="1"/>
              </a:xfrm>
              <a:prstGeom prst="rect">
                <a:avLst/>
              </a:prstGeom>
              <a:solidFill>
                <a:srgbClr val="FF8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30" name="Rectangle 451"/>
              <p:cNvSpPr>
                <a:spLocks noChangeArrowheads="1"/>
              </p:cNvSpPr>
              <p:nvPr/>
            </p:nvSpPr>
            <p:spPr bwMode="auto">
              <a:xfrm>
                <a:off x="4987" y="3267"/>
                <a:ext cx="136" cy="1"/>
              </a:xfrm>
              <a:prstGeom prst="rect">
                <a:avLst/>
              </a:prstGeom>
              <a:solidFill>
                <a:srgbClr val="FF8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31" name="Rectangle 452"/>
              <p:cNvSpPr>
                <a:spLocks noChangeArrowheads="1"/>
              </p:cNvSpPr>
              <p:nvPr/>
            </p:nvSpPr>
            <p:spPr bwMode="auto">
              <a:xfrm>
                <a:off x="4987" y="3249"/>
                <a:ext cx="4" cy="56"/>
              </a:xfrm>
              <a:prstGeom prst="rect">
                <a:avLst/>
              </a:prstGeom>
              <a:solidFill>
                <a:srgbClr val="FFC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32" name="Rectangle 453"/>
              <p:cNvSpPr>
                <a:spLocks noChangeArrowheads="1"/>
              </p:cNvSpPr>
              <p:nvPr/>
            </p:nvSpPr>
            <p:spPr bwMode="auto">
              <a:xfrm>
                <a:off x="5119" y="3249"/>
                <a:ext cx="4" cy="56"/>
              </a:xfrm>
              <a:prstGeom prst="rect">
                <a:avLst/>
              </a:prstGeom>
              <a:solidFill>
                <a:srgbClr val="FFC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33" name="Rectangle 454"/>
              <p:cNvSpPr>
                <a:spLocks noChangeArrowheads="1"/>
              </p:cNvSpPr>
              <p:nvPr/>
            </p:nvSpPr>
            <p:spPr bwMode="auto">
              <a:xfrm>
                <a:off x="4987" y="3222"/>
                <a:ext cx="140" cy="32"/>
              </a:xfrm>
              <a:prstGeom prst="rect">
                <a:avLst/>
              </a:prstGeom>
              <a:solidFill>
                <a:srgbClr val="A0A0A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34" name="Rectangle 455"/>
              <p:cNvSpPr>
                <a:spLocks noChangeArrowheads="1"/>
              </p:cNvSpPr>
              <p:nvPr/>
            </p:nvSpPr>
            <p:spPr bwMode="auto">
              <a:xfrm>
                <a:off x="4987" y="3222"/>
                <a:ext cx="140" cy="32"/>
              </a:xfrm>
              <a:prstGeom prst="rect">
                <a:avLst/>
              </a:prstGeom>
              <a:noFill/>
              <a:ln w="0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35" name="Rectangle 456"/>
              <p:cNvSpPr>
                <a:spLocks noChangeArrowheads="1"/>
              </p:cNvSpPr>
              <p:nvPr/>
            </p:nvSpPr>
            <p:spPr bwMode="auto">
              <a:xfrm>
                <a:off x="4987" y="3256"/>
                <a:ext cx="136" cy="8"/>
              </a:xfrm>
              <a:prstGeom prst="rect">
                <a:avLst/>
              </a:prstGeom>
              <a:solidFill>
                <a:srgbClr val="60606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36" name="Rectangle 457"/>
              <p:cNvSpPr>
                <a:spLocks noChangeArrowheads="1"/>
              </p:cNvSpPr>
              <p:nvPr/>
            </p:nvSpPr>
            <p:spPr bwMode="auto">
              <a:xfrm>
                <a:off x="5004" y="3264"/>
                <a:ext cx="101" cy="41"/>
              </a:xfrm>
              <a:prstGeom prst="rect">
                <a:avLst/>
              </a:prstGeom>
              <a:solidFill>
                <a:srgbClr val="FFC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37" name="Rectangle 458"/>
              <p:cNvSpPr>
                <a:spLocks noChangeArrowheads="1"/>
              </p:cNvSpPr>
              <p:nvPr/>
            </p:nvSpPr>
            <p:spPr bwMode="auto">
              <a:xfrm>
                <a:off x="5004" y="3264"/>
                <a:ext cx="101" cy="41"/>
              </a:xfrm>
              <a:prstGeom prst="rect">
                <a:avLst/>
              </a:prstGeom>
              <a:noFill/>
              <a:ln w="0">
                <a:solidFill>
                  <a:srgbClr val="FF8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38" name="Rectangle 459"/>
              <p:cNvSpPr>
                <a:spLocks noChangeArrowheads="1"/>
              </p:cNvSpPr>
              <p:nvPr/>
            </p:nvSpPr>
            <p:spPr bwMode="auto">
              <a:xfrm>
                <a:off x="5009" y="3294"/>
                <a:ext cx="20" cy="7"/>
              </a:xfrm>
              <a:prstGeom prst="rect">
                <a:avLst/>
              </a:prstGeom>
              <a:solidFill>
                <a:srgbClr val="FAC7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39" name="Rectangle 460"/>
              <p:cNvSpPr>
                <a:spLocks noChangeArrowheads="1"/>
              </p:cNvSpPr>
              <p:nvPr/>
            </p:nvSpPr>
            <p:spPr bwMode="auto">
              <a:xfrm>
                <a:off x="5009" y="3294"/>
                <a:ext cx="20" cy="7"/>
              </a:xfrm>
              <a:prstGeom prst="rect">
                <a:avLst/>
              </a:prstGeom>
              <a:solidFill>
                <a:srgbClr val="FFC080"/>
              </a:solidFill>
              <a:ln w="0">
                <a:solidFill>
                  <a:srgbClr val="FFA04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40" name="Rectangle 461"/>
              <p:cNvSpPr>
                <a:spLocks noChangeArrowheads="1"/>
              </p:cNvSpPr>
              <p:nvPr/>
            </p:nvSpPr>
            <p:spPr bwMode="auto">
              <a:xfrm>
                <a:off x="5032" y="3294"/>
                <a:ext cx="20" cy="7"/>
              </a:xfrm>
              <a:prstGeom prst="rect">
                <a:avLst/>
              </a:prstGeom>
              <a:solidFill>
                <a:srgbClr val="FAC7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41" name="Rectangle 462"/>
              <p:cNvSpPr>
                <a:spLocks noChangeArrowheads="1"/>
              </p:cNvSpPr>
              <p:nvPr/>
            </p:nvSpPr>
            <p:spPr bwMode="auto">
              <a:xfrm>
                <a:off x="5032" y="3294"/>
                <a:ext cx="20" cy="7"/>
              </a:xfrm>
              <a:prstGeom prst="rect">
                <a:avLst/>
              </a:prstGeom>
              <a:solidFill>
                <a:srgbClr val="FFC080"/>
              </a:solidFill>
              <a:ln w="0">
                <a:solidFill>
                  <a:srgbClr val="FFA04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42" name="Rectangle 463"/>
              <p:cNvSpPr>
                <a:spLocks noChangeArrowheads="1"/>
              </p:cNvSpPr>
              <p:nvPr/>
            </p:nvSpPr>
            <p:spPr bwMode="auto">
              <a:xfrm>
                <a:off x="5056" y="3294"/>
                <a:ext cx="20" cy="7"/>
              </a:xfrm>
              <a:prstGeom prst="rect">
                <a:avLst/>
              </a:prstGeom>
              <a:solidFill>
                <a:srgbClr val="FAC7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43" name="Rectangle 464"/>
              <p:cNvSpPr>
                <a:spLocks noChangeArrowheads="1"/>
              </p:cNvSpPr>
              <p:nvPr/>
            </p:nvSpPr>
            <p:spPr bwMode="auto">
              <a:xfrm>
                <a:off x="5056" y="3294"/>
                <a:ext cx="20" cy="7"/>
              </a:xfrm>
              <a:prstGeom prst="rect">
                <a:avLst/>
              </a:prstGeom>
              <a:solidFill>
                <a:srgbClr val="FFC080"/>
              </a:solidFill>
              <a:ln w="0">
                <a:solidFill>
                  <a:srgbClr val="FFA04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44" name="Rectangle 465"/>
              <p:cNvSpPr>
                <a:spLocks noChangeArrowheads="1"/>
              </p:cNvSpPr>
              <p:nvPr/>
            </p:nvSpPr>
            <p:spPr bwMode="auto">
              <a:xfrm>
                <a:off x="5080" y="3294"/>
                <a:ext cx="20" cy="7"/>
              </a:xfrm>
              <a:prstGeom prst="rect">
                <a:avLst/>
              </a:prstGeom>
              <a:solidFill>
                <a:srgbClr val="FAC7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45" name="Rectangle 466"/>
              <p:cNvSpPr>
                <a:spLocks noChangeArrowheads="1"/>
              </p:cNvSpPr>
              <p:nvPr/>
            </p:nvSpPr>
            <p:spPr bwMode="auto">
              <a:xfrm>
                <a:off x="5080" y="3294"/>
                <a:ext cx="20" cy="7"/>
              </a:xfrm>
              <a:prstGeom prst="rect">
                <a:avLst/>
              </a:prstGeom>
              <a:solidFill>
                <a:srgbClr val="FFC080"/>
              </a:solidFill>
              <a:ln w="0">
                <a:solidFill>
                  <a:srgbClr val="FFA04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46" name="Rectangle 467"/>
              <p:cNvSpPr>
                <a:spLocks noChangeArrowheads="1"/>
              </p:cNvSpPr>
              <p:nvPr/>
            </p:nvSpPr>
            <p:spPr bwMode="auto">
              <a:xfrm>
                <a:off x="5009" y="3267"/>
                <a:ext cx="20" cy="7"/>
              </a:xfrm>
              <a:prstGeom prst="rect">
                <a:avLst/>
              </a:prstGeom>
              <a:solidFill>
                <a:srgbClr val="FAC7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47" name="Rectangle 468"/>
              <p:cNvSpPr>
                <a:spLocks noChangeArrowheads="1"/>
              </p:cNvSpPr>
              <p:nvPr/>
            </p:nvSpPr>
            <p:spPr bwMode="auto">
              <a:xfrm>
                <a:off x="5009" y="3267"/>
                <a:ext cx="20" cy="7"/>
              </a:xfrm>
              <a:prstGeom prst="rect">
                <a:avLst/>
              </a:prstGeom>
              <a:solidFill>
                <a:srgbClr val="FFC080"/>
              </a:solidFill>
              <a:ln w="0">
                <a:solidFill>
                  <a:srgbClr val="FFA04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48" name="Rectangle 469"/>
              <p:cNvSpPr>
                <a:spLocks noChangeArrowheads="1"/>
              </p:cNvSpPr>
              <p:nvPr/>
            </p:nvSpPr>
            <p:spPr bwMode="auto">
              <a:xfrm>
                <a:off x="5032" y="3267"/>
                <a:ext cx="20" cy="7"/>
              </a:xfrm>
              <a:prstGeom prst="rect">
                <a:avLst/>
              </a:prstGeom>
              <a:solidFill>
                <a:srgbClr val="FAC7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49" name="Rectangle 470"/>
              <p:cNvSpPr>
                <a:spLocks noChangeArrowheads="1"/>
              </p:cNvSpPr>
              <p:nvPr/>
            </p:nvSpPr>
            <p:spPr bwMode="auto">
              <a:xfrm>
                <a:off x="5032" y="3267"/>
                <a:ext cx="20" cy="7"/>
              </a:xfrm>
              <a:prstGeom prst="rect">
                <a:avLst/>
              </a:prstGeom>
              <a:solidFill>
                <a:srgbClr val="FFC080"/>
              </a:solidFill>
              <a:ln w="0">
                <a:solidFill>
                  <a:srgbClr val="FFA04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50" name="Rectangle 471"/>
              <p:cNvSpPr>
                <a:spLocks noChangeArrowheads="1"/>
              </p:cNvSpPr>
              <p:nvPr/>
            </p:nvSpPr>
            <p:spPr bwMode="auto">
              <a:xfrm>
                <a:off x="5056" y="3267"/>
                <a:ext cx="20" cy="7"/>
              </a:xfrm>
              <a:prstGeom prst="rect">
                <a:avLst/>
              </a:prstGeom>
              <a:solidFill>
                <a:srgbClr val="FAC7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51" name="Rectangle 472"/>
              <p:cNvSpPr>
                <a:spLocks noChangeArrowheads="1"/>
              </p:cNvSpPr>
              <p:nvPr/>
            </p:nvSpPr>
            <p:spPr bwMode="auto">
              <a:xfrm>
                <a:off x="5056" y="3267"/>
                <a:ext cx="20" cy="7"/>
              </a:xfrm>
              <a:prstGeom prst="rect">
                <a:avLst/>
              </a:prstGeom>
              <a:solidFill>
                <a:srgbClr val="FFC080"/>
              </a:solidFill>
              <a:ln w="0">
                <a:solidFill>
                  <a:srgbClr val="FFA04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52" name="Rectangle 473"/>
              <p:cNvSpPr>
                <a:spLocks noChangeArrowheads="1"/>
              </p:cNvSpPr>
              <p:nvPr/>
            </p:nvSpPr>
            <p:spPr bwMode="auto">
              <a:xfrm>
                <a:off x="5080" y="3267"/>
                <a:ext cx="20" cy="7"/>
              </a:xfrm>
              <a:prstGeom prst="rect">
                <a:avLst/>
              </a:prstGeom>
              <a:solidFill>
                <a:srgbClr val="FAC7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53" name="Rectangle 474"/>
              <p:cNvSpPr>
                <a:spLocks noChangeArrowheads="1"/>
              </p:cNvSpPr>
              <p:nvPr/>
            </p:nvSpPr>
            <p:spPr bwMode="auto">
              <a:xfrm>
                <a:off x="5080" y="3267"/>
                <a:ext cx="20" cy="7"/>
              </a:xfrm>
              <a:prstGeom prst="rect">
                <a:avLst/>
              </a:prstGeom>
              <a:solidFill>
                <a:srgbClr val="FFC080"/>
              </a:solidFill>
              <a:ln w="0">
                <a:solidFill>
                  <a:srgbClr val="FFA04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54" name="Rectangle 475"/>
              <p:cNvSpPr>
                <a:spLocks noChangeArrowheads="1"/>
              </p:cNvSpPr>
              <p:nvPr/>
            </p:nvSpPr>
            <p:spPr bwMode="auto">
              <a:xfrm>
                <a:off x="5009" y="3276"/>
                <a:ext cx="20" cy="7"/>
              </a:xfrm>
              <a:prstGeom prst="rect">
                <a:avLst/>
              </a:prstGeom>
              <a:solidFill>
                <a:srgbClr val="FAC7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55" name="Rectangle 476"/>
              <p:cNvSpPr>
                <a:spLocks noChangeArrowheads="1"/>
              </p:cNvSpPr>
              <p:nvPr/>
            </p:nvSpPr>
            <p:spPr bwMode="auto">
              <a:xfrm>
                <a:off x="5009" y="3276"/>
                <a:ext cx="20" cy="7"/>
              </a:xfrm>
              <a:prstGeom prst="rect">
                <a:avLst/>
              </a:prstGeom>
              <a:solidFill>
                <a:srgbClr val="FFC080"/>
              </a:solidFill>
              <a:ln w="0">
                <a:solidFill>
                  <a:srgbClr val="FFA04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56" name="Rectangle 477"/>
              <p:cNvSpPr>
                <a:spLocks noChangeArrowheads="1"/>
              </p:cNvSpPr>
              <p:nvPr/>
            </p:nvSpPr>
            <p:spPr bwMode="auto">
              <a:xfrm>
                <a:off x="5032" y="3276"/>
                <a:ext cx="20" cy="7"/>
              </a:xfrm>
              <a:prstGeom prst="rect">
                <a:avLst/>
              </a:prstGeom>
              <a:solidFill>
                <a:srgbClr val="FAC7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57" name="Rectangle 478"/>
              <p:cNvSpPr>
                <a:spLocks noChangeArrowheads="1"/>
              </p:cNvSpPr>
              <p:nvPr/>
            </p:nvSpPr>
            <p:spPr bwMode="auto">
              <a:xfrm>
                <a:off x="5032" y="3276"/>
                <a:ext cx="22" cy="7"/>
              </a:xfrm>
              <a:prstGeom prst="rect">
                <a:avLst/>
              </a:prstGeom>
              <a:solidFill>
                <a:srgbClr val="FFC080"/>
              </a:solidFill>
              <a:ln w="0">
                <a:solidFill>
                  <a:srgbClr val="FFA04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58" name="Rectangle 479"/>
              <p:cNvSpPr>
                <a:spLocks noChangeArrowheads="1"/>
              </p:cNvSpPr>
              <p:nvPr/>
            </p:nvSpPr>
            <p:spPr bwMode="auto">
              <a:xfrm>
                <a:off x="5056" y="3276"/>
                <a:ext cx="20" cy="7"/>
              </a:xfrm>
              <a:prstGeom prst="rect">
                <a:avLst/>
              </a:prstGeom>
              <a:solidFill>
                <a:srgbClr val="FAC7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59" name="Rectangle 480"/>
              <p:cNvSpPr>
                <a:spLocks noChangeArrowheads="1"/>
              </p:cNvSpPr>
              <p:nvPr/>
            </p:nvSpPr>
            <p:spPr bwMode="auto">
              <a:xfrm>
                <a:off x="5056" y="3276"/>
                <a:ext cx="20" cy="7"/>
              </a:xfrm>
              <a:prstGeom prst="rect">
                <a:avLst/>
              </a:prstGeom>
              <a:solidFill>
                <a:srgbClr val="FFC080"/>
              </a:solidFill>
              <a:ln w="0">
                <a:solidFill>
                  <a:srgbClr val="FFA04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60" name="Rectangle 481"/>
              <p:cNvSpPr>
                <a:spLocks noChangeArrowheads="1"/>
              </p:cNvSpPr>
              <p:nvPr/>
            </p:nvSpPr>
            <p:spPr bwMode="auto">
              <a:xfrm>
                <a:off x="5080" y="3276"/>
                <a:ext cx="20" cy="7"/>
              </a:xfrm>
              <a:prstGeom prst="rect">
                <a:avLst/>
              </a:prstGeom>
              <a:solidFill>
                <a:srgbClr val="FAC7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61" name="Rectangle 482"/>
              <p:cNvSpPr>
                <a:spLocks noChangeArrowheads="1"/>
              </p:cNvSpPr>
              <p:nvPr/>
            </p:nvSpPr>
            <p:spPr bwMode="auto">
              <a:xfrm>
                <a:off x="5080" y="3276"/>
                <a:ext cx="20" cy="7"/>
              </a:xfrm>
              <a:prstGeom prst="rect">
                <a:avLst/>
              </a:prstGeom>
              <a:solidFill>
                <a:srgbClr val="FFC080"/>
              </a:solidFill>
              <a:ln w="0">
                <a:solidFill>
                  <a:srgbClr val="FFA04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62" name="Rectangle 483"/>
              <p:cNvSpPr>
                <a:spLocks noChangeArrowheads="1"/>
              </p:cNvSpPr>
              <p:nvPr/>
            </p:nvSpPr>
            <p:spPr bwMode="auto">
              <a:xfrm>
                <a:off x="5009" y="3285"/>
                <a:ext cx="20" cy="7"/>
              </a:xfrm>
              <a:prstGeom prst="rect">
                <a:avLst/>
              </a:prstGeom>
              <a:solidFill>
                <a:srgbClr val="FAC7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63" name="Rectangle 484"/>
              <p:cNvSpPr>
                <a:spLocks noChangeArrowheads="1"/>
              </p:cNvSpPr>
              <p:nvPr/>
            </p:nvSpPr>
            <p:spPr bwMode="auto">
              <a:xfrm>
                <a:off x="5009" y="3285"/>
                <a:ext cx="20" cy="7"/>
              </a:xfrm>
              <a:prstGeom prst="rect">
                <a:avLst/>
              </a:prstGeom>
              <a:solidFill>
                <a:srgbClr val="FFC080"/>
              </a:solidFill>
              <a:ln w="0">
                <a:solidFill>
                  <a:srgbClr val="FFA04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64" name="Rectangle 485"/>
              <p:cNvSpPr>
                <a:spLocks noChangeArrowheads="1"/>
              </p:cNvSpPr>
              <p:nvPr/>
            </p:nvSpPr>
            <p:spPr bwMode="auto">
              <a:xfrm>
                <a:off x="5032" y="3285"/>
                <a:ext cx="20" cy="7"/>
              </a:xfrm>
              <a:prstGeom prst="rect">
                <a:avLst/>
              </a:prstGeom>
              <a:solidFill>
                <a:srgbClr val="FAC7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65" name="Rectangle 486"/>
              <p:cNvSpPr>
                <a:spLocks noChangeArrowheads="1"/>
              </p:cNvSpPr>
              <p:nvPr/>
            </p:nvSpPr>
            <p:spPr bwMode="auto">
              <a:xfrm>
                <a:off x="5032" y="3285"/>
                <a:ext cx="20" cy="7"/>
              </a:xfrm>
              <a:prstGeom prst="rect">
                <a:avLst/>
              </a:prstGeom>
              <a:solidFill>
                <a:srgbClr val="FFC080"/>
              </a:solidFill>
              <a:ln w="0">
                <a:solidFill>
                  <a:srgbClr val="FFA04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66" name="Rectangle 487"/>
              <p:cNvSpPr>
                <a:spLocks noChangeArrowheads="1"/>
              </p:cNvSpPr>
              <p:nvPr/>
            </p:nvSpPr>
            <p:spPr bwMode="auto">
              <a:xfrm>
                <a:off x="5056" y="3285"/>
                <a:ext cx="20" cy="7"/>
              </a:xfrm>
              <a:prstGeom prst="rect">
                <a:avLst/>
              </a:prstGeom>
              <a:solidFill>
                <a:srgbClr val="FAC7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67" name="Rectangle 488"/>
              <p:cNvSpPr>
                <a:spLocks noChangeArrowheads="1"/>
              </p:cNvSpPr>
              <p:nvPr/>
            </p:nvSpPr>
            <p:spPr bwMode="auto">
              <a:xfrm>
                <a:off x="5056" y="3285"/>
                <a:ext cx="20" cy="7"/>
              </a:xfrm>
              <a:prstGeom prst="rect">
                <a:avLst/>
              </a:prstGeom>
              <a:solidFill>
                <a:srgbClr val="FFC080"/>
              </a:solidFill>
              <a:ln w="0">
                <a:solidFill>
                  <a:srgbClr val="FFA04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68" name="Rectangle 489"/>
              <p:cNvSpPr>
                <a:spLocks noChangeArrowheads="1"/>
              </p:cNvSpPr>
              <p:nvPr/>
            </p:nvSpPr>
            <p:spPr bwMode="auto">
              <a:xfrm>
                <a:off x="5080" y="3285"/>
                <a:ext cx="20" cy="7"/>
              </a:xfrm>
              <a:prstGeom prst="rect">
                <a:avLst/>
              </a:prstGeom>
              <a:solidFill>
                <a:srgbClr val="FAC7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69" name="Rectangle 490"/>
              <p:cNvSpPr>
                <a:spLocks noChangeArrowheads="1"/>
              </p:cNvSpPr>
              <p:nvPr/>
            </p:nvSpPr>
            <p:spPr bwMode="auto">
              <a:xfrm>
                <a:off x="5080" y="3285"/>
                <a:ext cx="20" cy="7"/>
              </a:xfrm>
              <a:prstGeom prst="rect">
                <a:avLst/>
              </a:prstGeom>
              <a:solidFill>
                <a:srgbClr val="FFC080"/>
              </a:solidFill>
              <a:ln w="0">
                <a:solidFill>
                  <a:srgbClr val="FFA04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70" name="Rectangle 491"/>
              <p:cNvSpPr>
                <a:spLocks noChangeArrowheads="1"/>
              </p:cNvSpPr>
              <p:nvPr/>
            </p:nvSpPr>
            <p:spPr bwMode="auto">
              <a:xfrm>
                <a:off x="4987" y="3254"/>
                <a:ext cx="140" cy="8"/>
              </a:xfrm>
              <a:prstGeom prst="rect">
                <a:avLst/>
              </a:prstGeom>
              <a:solidFill>
                <a:srgbClr val="C0C0C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71" name="Rectangle 492"/>
              <p:cNvSpPr>
                <a:spLocks noChangeArrowheads="1"/>
              </p:cNvSpPr>
              <p:nvPr/>
            </p:nvSpPr>
            <p:spPr bwMode="auto">
              <a:xfrm>
                <a:off x="4787" y="3249"/>
                <a:ext cx="200" cy="56"/>
              </a:xfrm>
              <a:prstGeom prst="rect">
                <a:avLst/>
              </a:prstGeom>
              <a:solidFill>
                <a:srgbClr val="A0A0A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72" name="Rectangle 493"/>
              <p:cNvSpPr>
                <a:spLocks noChangeArrowheads="1"/>
              </p:cNvSpPr>
              <p:nvPr/>
            </p:nvSpPr>
            <p:spPr bwMode="auto">
              <a:xfrm>
                <a:off x="4837" y="3249"/>
                <a:ext cx="150" cy="56"/>
              </a:xfrm>
              <a:prstGeom prst="rect">
                <a:avLst/>
              </a:prstGeom>
              <a:solidFill>
                <a:srgbClr val="FFA04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73" name="Rectangle 494"/>
              <p:cNvSpPr>
                <a:spLocks noChangeArrowheads="1"/>
              </p:cNvSpPr>
              <p:nvPr/>
            </p:nvSpPr>
            <p:spPr bwMode="auto">
              <a:xfrm>
                <a:off x="4841" y="3249"/>
                <a:ext cx="1" cy="56"/>
              </a:xfrm>
              <a:prstGeom prst="rect">
                <a:avLst/>
              </a:prstGeom>
              <a:solidFill>
                <a:srgbClr val="A46E0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74" name="Rectangle 495"/>
              <p:cNvSpPr>
                <a:spLocks noChangeArrowheads="1"/>
              </p:cNvSpPr>
              <p:nvPr/>
            </p:nvSpPr>
            <p:spPr bwMode="auto">
              <a:xfrm>
                <a:off x="4850" y="3249"/>
                <a:ext cx="1" cy="56"/>
              </a:xfrm>
              <a:prstGeom prst="rect">
                <a:avLst/>
              </a:prstGeom>
              <a:solidFill>
                <a:srgbClr val="FF8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75" name="Rectangle 496"/>
              <p:cNvSpPr>
                <a:spLocks noChangeArrowheads="1"/>
              </p:cNvSpPr>
              <p:nvPr/>
            </p:nvSpPr>
            <p:spPr bwMode="auto">
              <a:xfrm>
                <a:off x="4860" y="3249"/>
                <a:ext cx="1" cy="56"/>
              </a:xfrm>
              <a:prstGeom prst="rect">
                <a:avLst/>
              </a:prstGeom>
              <a:solidFill>
                <a:srgbClr val="FF8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76" name="Rectangle 497"/>
              <p:cNvSpPr>
                <a:spLocks noChangeArrowheads="1"/>
              </p:cNvSpPr>
              <p:nvPr/>
            </p:nvSpPr>
            <p:spPr bwMode="auto">
              <a:xfrm>
                <a:off x="4869" y="3249"/>
                <a:ext cx="1" cy="56"/>
              </a:xfrm>
              <a:prstGeom prst="rect">
                <a:avLst/>
              </a:prstGeom>
              <a:solidFill>
                <a:srgbClr val="FF8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77" name="Rectangle 498"/>
              <p:cNvSpPr>
                <a:spLocks noChangeArrowheads="1"/>
              </p:cNvSpPr>
              <p:nvPr/>
            </p:nvSpPr>
            <p:spPr bwMode="auto">
              <a:xfrm>
                <a:off x="4878" y="3249"/>
                <a:ext cx="1" cy="56"/>
              </a:xfrm>
              <a:prstGeom prst="rect">
                <a:avLst/>
              </a:prstGeom>
              <a:solidFill>
                <a:srgbClr val="FF8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78" name="Rectangle 499"/>
              <p:cNvSpPr>
                <a:spLocks noChangeArrowheads="1"/>
              </p:cNvSpPr>
              <p:nvPr/>
            </p:nvSpPr>
            <p:spPr bwMode="auto">
              <a:xfrm>
                <a:off x="4888" y="3249"/>
                <a:ext cx="1" cy="56"/>
              </a:xfrm>
              <a:prstGeom prst="rect">
                <a:avLst/>
              </a:prstGeom>
              <a:solidFill>
                <a:srgbClr val="FF8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79" name="Rectangle 500"/>
              <p:cNvSpPr>
                <a:spLocks noChangeArrowheads="1"/>
              </p:cNvSpPr>
              <p:nvPr/>
            </p:nvSpPr>
            <p:spPr bwMode="auto">
              <a:xfrm>
                <a:off x="4897" y="3249"/>
                <a:ext cx="1" cy="56"/>
              </a:xfrm>
              <a:prstGeom prst="rect">
                <a:avLst/>
              </a:prstGeom>
              <a:solidFill>
                <a:srgbClr val="A46E0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80" name="Rectangle 501"/>
              <p:cNvSpPr>
                <a:spLocks noChangeArrowheads="1"/>
              </p:cNvSpPr>
              <p:nvPr/>
            </p:nvSpPr>
            <p:spPr bwMode="auto">
              <a:xfrm>
                <a:off x="4906" y="3249"/>
                <a:ext cx="1" cy="56"/>
              </a:xfrm>
              <a:prstGeom prst="rect">
                <a:avLst/>
              </a:prstGeom>
              <a:solidFill>
                <a:srgbClr val="FF8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81" name="Rectangle 502"/>
              <p:cNvSpPr>
                <a:spLocks noChangeArrowheads="1"/>
              </p:cNvSpPr>
              <p:nvPr/>
            </p:nvSpPr>
            <p:spPr bwMode="auto">
              <a:xfrm>
                <a:off x="4916" y="3249"/>
                <a:ext cx="1" cy="56"/>
              </a:xfrm>
              <a:prstGeom prst="rect">
                <a:avLst/>
              </a:prstGeom>
              <a:solidFill>
                <a:srgbClr val="FF8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82" name="Rectangle 503"/>
              <p:cNvSpPr>
                <a:spLocks noChangeArrowheads="1"/>
              </p:cNvSpPr>
              <p:nvPr/>
            </p:nvSpPr>
            <p:spPr bwMode="auto">
              <a:xfrm>
                <a:off x="4925" y="3249"/>
                <a:ext cx="1" cy="56"/>
              </a:xfrm>
              <a:prstGeom prst="rect">
                <a:avLst/>
              </a:prstGeom>
              <a:solidFill>
                <a:srgbClr val="FF8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83" name="Rectangle 504"/>
              <p:cNvSpPr>
                <a:spLocks noChangeArrowheads="1"/>
              </p:cNvSpPr>
              <p:nvPr/>
            </p:nvSpPr>
            <p:spPr bwMode="auto">
              <a:xfrm>
                <a:off x="4934" y="3249"/>
                <a:ext cx="1" cy="56"/>
              </a:xfrm>
              <a:prstGeom prst="rect">
                <a:avLst/>
              </a:prstGeom>
              <a:solidFill>
                <a:srgbClr val="FF8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84" name="Rectangle 505"/>
              <p:cNvSpPr>
                <a:spLocks noChangeArrowheads="1"/>
              </p:cNvSpPr>
              <p:nvPr/>
            </p:nvSpPr>
            <p:spPr bwMode="auto">
              <a:xfrm>
                <a:off x="4944" y="3249"/>
                <a:ext cx="1" cy="56"/>
              </a:xfrm>
              <a:prstGeom prst="rect">
                <a:avLst/>
              </a:prstGeom>
              <a:solidFill>
                <a:srgbClr val="FF8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85" name="Rectangle 506"/>
              <p:cNvSpPr>
                <a:spLocks noChangeArrowheads="1"/>
              </p:cNvSpPr>
              <p:nvPr/>
            </p:nvSpPr>
            <p:spPr bwMode="auto">
              <a:xfrm>
                <a:off x="4953" y="3249"/>
                <a:ext cx="1" cy="56"/>
              </a:xfrm>
              <a:prstGeom prst="rect">
                <a:avLst/>
              </a:prstGeom>
              <a:solidFill>
                <a:srgbClr val="FF8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86" name="Rectangle 507"/>
              <p:cNvSpPr>
                <a:spLocks noChangeArrowheads="1"/>
              </p:cNvSpPr>
              <p:nvPr/>
            </p:nvSpPr>
            <p:spPr bwMode="auto">
              <a:xfrm>
                <a:off x="4962" y="3249"/>
                <a:ext cx="1" cy="56"/>
              </a:xfrm>
              <a:prstGeom prst="rect">
                <a:avLst/>
              </a:prstGeom>
              <a:solidFill>
                <a:srgbClr val="FF8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87" name="Rectangle 508"/>
              <p:cNvSpPr>
                <a:spLocks noChangeArrowheads="1"/>
              </p:cNvSpPr>
              <p:nvPr/>
            </p:nvSpPr>
            <p:spPr bwMode="auto">
              <a:xfrm>
                <a:off x="4972" y="3249"/>
                <a:ext cx="1" cy="56"/>
              </a:xfrm>
              <a:prstGeom prst="rect">
                <a:avLst/>
              </a:prstGeom>
              <a:solidFill>
                <a:srgbClr val="FF8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88" name="Rectangle 509"/>
              <p:cNvSpPr>
                <a:spLocks noChangeArrowheads="1"/>
              </p:cNvSpPr>
              <p:nvPr/>
            </p:nvSpPr>
            <p:spPr bwMode="auto">
              <a:xfrm>
                <a:off x="4846" y="3255"/>
                <a:ext cx="48" cy="20"/>
              </a:xfrm>
              <a:prstGeom prst="rect">
                <a:avLst/>
              </a:prstGeom>
              <a:solidFill>
                <a:srgbClr val="6A6371"/>
              </a:solidFill>
              <a:ln w="0">
                <a:solidFill>
                  <a:srgbClr val="60606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89" name="Rectangle 510"/>
              <p:cNvSpPr>
                <a:spLocks noChangeArrowheads="1"/>
              </p:cNvSpPr>
              <p:nvPr/>
            </p:nvSpPr>
            <p:spPr bwMode="auto">
              <a:xfrm>
                <a:off x="4848" y="3257"/>
                <a:ext cx="44" cy="16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90" name="Rectangle 511"/>
              <p:cNvSpPr>
                <a:spLocks noChangeArrowheads="1"/>
              </p:cNvSpPr>
              <p:nvPr/>
            </p:nvSpPr>
            <p:spPr bwMode="auto">
              <a:xfrm>
                <a:off x="4862" y="3257"/>
                <a:ext cx="1" cy="16"/>
              </a:xfrm>
              <a:prstGeom prst="rect">
                <a:avLst/>
              </a:prstGeom>
              <a:solidFill>
                <a:srgbClr val="A0A0A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91" name="Rectangle 512"/>
              <p:cNvSpPr>
                <a:spLocks noChangeArrowheads="1"/>
              </p:cNvSpPr>
              <p:nvPr/>
            </p:nvSpPr>
            <p:spPr bwMode="auto">
              <a:xfrm>
                <a:off x="4877" y="3257"/>
                <a:ext cx="1" cy="16"/>
              </a:xfrm>
              <a:prstGeom prst="rect">
                <a:avLst/>
              </a:prstGeom>
              <a:solidFill>
                <a:srgbClr val="A0A0A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92" name="Rectangle 513"/>
              <p:cNvSpPr>
                <a:spLocks noChangeArrowheads="1"/>
              </p:cNvSpPr>
              <p:nvPr/>
            </p:nvSpPr>
            <p:spPr bwMode="auto">
              <a:xfrm>
                <a:off x="4840" y="3249"/>
                <a:ext cx="5" cy="56"/>
              </a:xfrm>
              <a:prstGeom prst="rect">
                <a:avLst/>
              </a:prstGeom>
              <a:solidFill>
                <a:srgbClr val="FFC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93" name="Rectangle 514"/>
              <p:cNvSpPr>
                <a:spLocks noChangeArrowheads="1"/>
              </p:cNvSpPr>
              <p:nvPr/>
            </p:nvSpPr>
            <p:spPr bwMode="auto">
              <a:xfrm>
                <a:off x="4896" y="3249"/>
                <a:ext cx="4" cy="56"/>
              </a:xfrm>
              <a:prstGeom prst="rect">
                <a:avLst/>
              </a:prstGeom>
              <a:solidFill>
                <a:srgbClr val="FFC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94" name="Freeform 515"/>
              <p:cNvSpPr>
                <a:spLocks/>
              </p:cNvSpPr>
              <p:nvPr/>
            </p:nvSpPr>
            <p:spPr bwMode="auto">
              <a:xfrm>
                <a:off x="4889" y="3254"/>
                <a:ext cx="18" cy="10"/>
              </a:xfrm>
              <a:custGeom>
                <a:avLst/>
                <a:gdLst>
                  <a:gd name="T0" fmla="*/ 0 w 141"/>
                  <a:gd name="T1" fmla="*/ 0 h 75"/>
                  <a:gd name="T2" fmla="*/ 51 w 141"/>
                  <a:gd name="T3" fmla="*/ 75 h 75"/>
                  <a:gd name="T4" fmla="*/ 89 w 141"/>
                  <a:gd name="T5" fmla="*/ 75 h 75"/>
                  <a:gd name="T6" fmla="*/ 141 w 141"/>
                  <a:gd name="T7" fmla="*/ 0 h 75"/>
                  <a:gd name="T8" fmla="*/ 0 w 141"/>
                  <a:gd name="T9" fmla="*/ 0 h 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1"/>
                  <a:gd name="T16" fmla="*/ 0 h 75"/>
                  <a:gd name="T17" fmla="*/ 141 w 141"/>
                  <a:gd name="T18" fmla="*/ 75 h 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1" h="75">
                    <a:moveTo>
                      <a:pt x="0" y="0"/>
                    </a:moveTo>
                    <a:lnTo>
                      <a:pt x="51" y="75"/>
                    </a:lnTo>
                    <a:lnTo>
                      <a:pt x="89" y="75"/>
                    </a:lnTo>
                    <a:lnTo>
                      <a:pt x="14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6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95" name="Freeform 516"/>
              <p:cNvSpPr>
                <a:spLocks/>
              </p:cNvSpPr>
              <p:nvPr/>
            </p:nvSpPr>
            <p:spPr bwMode="auto">
              <a:xfrm>
                <a:off x="4834" y="3254"/>
                <a:ext cx="18" cy="10"/>
              </a:xfrm>
              <a:custGeom>
                <a:avLst/>
                <a:gdLst>
                  <a:gd name="T0" fmla="*/ 0 w 141"/>
                  <a:gd name="T1" fmla="*/ 0 h 75"/>
                  <a:gd name="T2" fmla="*/ 52 w 141"/>
                  <a:gd name="T3" fmla="*/ 75 h 75"/>
                  <a:gd name="T4" fmla="*/ 89 w 141"/>
                  <a:gd name="T5" fmla="*/ 75 h 75"/>
                  <a:gd name="T6" fmla="*/ 141 w 141"/>
                  <a:gd name="T7" fmla="*/ 0 h 75"/>
                  <a:gd name="T8" fmla="*/ 0 w 141"/>
                  <a:gd name="T9" fmla="*/ 0 h 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1"/>
                  <a:gd name="T16" fmla="*/ 0 h 75"/>
                  <a:gd name="T17" fmla="*/ 141 w 141"/>
                  <a:gd name="T18" fmla="*/ 75 h 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1" h="75">
                    <a:moveTo>
                      <a:pt x="0" y="0"/>
                    </a:moveTo>
                    <a:lnTo>
                      <a:pt x="52" y="75"/>
                    </a:lnTo>
                    <a:lnTo>
                      <a:pt x="89" y="75"/>
                    </a:lnTo>
                    <a:lnTo>
                      <a:pt x="14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05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96" name="Rectangle 517"/>
              <p:cNvSpPr>
                <a:spLocks noChangeArrowheads="1"/>
              </p:cNvSpPr>
              <p:nvPr/>
            </p:nvSpPr>
            <p:spPr bwMode="auto">
              <a:xfrm>
                <a:off x="4652" y="3249"/>
                <a:ext cx="135" cy="56"/>
              </a:xfrm>
              <a:prstGeom prst="rect">
                <a:avLst/>
              </a:prstGeom>
              <a:solidFill>
                <a:srgbClr val="FFA04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97" name="Rectangle 518"/>
              <p:cNvSpPr>
                <a:spLocks noChangeArrowheads="1"/>
              </p:cNvSpPr>
              <p:nvPr/>
            </p:nvSpPr>
            <p:spPr bwMode="auto">
              <a:xfrm>
                <a:off x="4652" y="3263"/>
                <a:ext cx="135" cy="1"/>
              </a:xfrm>
              <a:prstGeom prst="rect">
                <a:avLst/>
              </a:prstGeom>
              <a:solidFill>
                <a:srgbClr val="FF8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98" name="Rectangle 519"/>
              <p:cNvSpPr>
                <a:spLocks noChangeArrowheads="1"/>
              </p:cNvSpPr>
              <p:nvPr/>
            </p:nvSpPr>
            <p:spPr bwMode="auto">
              <a:xfrm>
                <a:off x="4652" y="3270"/>
                <a:ext cx="135" cy="1"/>
              </a:xfrm>
              <a:prstGeom prst="rect">
                <a:avLst/>
              </a:prstGeom>
              <a:solidFill>
                <a:srgbClr val="FF8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499" name="Rectangle 520"/>
              <p:cNvSpPr>
                <a:spLocks noChangeArrowheads="1"/>
              </p:cNvSpPr>
              <p:nvPr/>
            </p:nvSpPr>
            <p:spPr bwMode="auto">
              <a:xfrm>
                <a:off x="4652" y="3277"/>
                <a:ext cx="135" cy="2"/>
              </a:xfrm>
              <a:prstGeom prst="rect">
                <a:avLst/>
              </a:prstGeom>
              <a:solidFill>
                <a:srgbClr val="FF8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00" name="Rectangle 521"/>
              <p:cNvSpPr>
                <a:spLocks noChangeArrowheads="1"/>
              </p:cNvSpPr>
              <p:nvPr/>
            </p:nvSpPr>
            <p:spPr bwMode="auto">
              <a:xfrm>
                <a:off x="4652" y="3285"/>
                <a:ext cx="135" cy="1"/>
              </a:xfrm>
              <a:prstGeom prst="rect">
                <a:avLst/>
              </a:prstGeom>
              <a:solidFill>
                <a:srgbClr val="FF8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01" name="Rectangle 522"/>
              <p:cNvSpPr>
                <a:spLocks noChangeArrowheads="1"/>
              </p:cNvSpPr>
              <p:nvPr/>
            </p:nvSpPr>
            <p:spPr bwMode="auto">
              <a:xfrm>
                <a:off x="4652" y="3292"/>
                <a:ext cx="135" cy="1"/>
              </a:xfrm>
              <a:prstGeom prst="rect">
                <a:avLst/>
              </a:prstGeom>
              <a:solidFill>
                <a:srgbClr val="FF8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02" name="Rectangle 523"/>
              <p:cNvSpPr>
                <a:spLocks noChangeArrowheads="1"/>
              </p:cNvSpPr>
              <p:nvPr/>
            </p:nvSpPr>
            <p:spPr bwMode="auto">
              <a:xfrm>
                <a:off x="4652" y="3299"/>
                <a:ext cx="135" cy="1"/>
              </a:xfrm>
              <a:prstGeom prst="rect">
                <a:avLst/>
              </a:prstGeom>
              <a:solidFill>
                <a:srgbClr val="FF8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03" name="Rectangle 524"/>
              <p:cNvSpPr>
                <a:spLocks noChangeArrowheads="1"/>
              </p:cNvSpPr>
              <p:nvPr/>
            </p:nvSpPr>
            <p:spPr bwMode="auto">
              <a:xfrm>
                <a:off x="4652" y="3249"/>
                <a:ext cx="6" cy="56"/>
              </a:xfrm>
              <a:prstGeom prst="rect">
                <a:avLst/>
              </a:prstGeom>
              <a:solidFill>
                <a:srgbClr val="FAC7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04" name="Rectangle 525"/>
              <p:cNvSpPr>
                <a:spLocks noChangeArrowheads="1"/>
              </p:cNvSpPr>
              <p:nvPr/>
            </p:nvSpPr>
            <p:spPr bwMode="auto">
              <a:xfrm>
                <a:off x="4907" y="3256"/>
                <a:ext cx="66" cy="3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05" name="Rectangle 526"/>
              <p:cNvSpPr>
                <a:spLocks noChangeArrowheads="1"/>
              </p:cNvSpPr>
              <p:nvPr/>
            </p:nvSpPr>
            <p:spPr bwMode="auto">
              <a:xfrm>
                <a:off x="4910" y="3259"/>
                <a:ext cx="59" cy="27"/>
              </a:xfrm>
              <a:prstGeom prst="rect">
                <a:avLst/>
              </a:prstGeom>
              <a:solidFill>
                <a:srgbClr val="20202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06" name="Rectangle 527"/>
              <p:cNvSpPr>
                <a:spLocks noChangeArrowheads="1"/>
              </p:cNvSpPr>
              <p:nvPr/>
            </p:nvSpPr>
            <p:spPr bwMode="auto">
              <a:xfrm>
                <a:off x="4928" y="3259"/>
                <a:ext cx="2" cy="2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07" name="Rectangle 528"/>
              <p:cNvSpPr>
                <a:spLocks noChangeArrowheads="1"/>
              </p:cNvSpPr>
              <p:nvPr/>
            </p:nvSpPr>
            <p:spPr bwMode="auto">
              <a:xfrm>
                <a:off x="4949" y="3259"/>
                <a:ext cx="2" cy="2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08" name="Rectangle 529"/>
              <p:cNvSpPr>
                <a:spLocks noChangeArrowheads="1"/>
              </p:cNvSpPr>
              <p:nvPr/>
            </p:nvSpPr>
            <p:spPr bwMode="auto">
              <a:xfrm>
                <a:off x="4979" y="3249"/>
                <a:ext cx="5" cy="56"/>
              </a:xfrm>
              <a:prstGeom prst="rect">
                <a:avLst/>
              </a:prstGeom>
              <a:solidFill>
                <a:srgbClr val="FFC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09" name="Freeform 530"/>
              <p:cNvSpPr>
                <a:spLocks/>
              </p:cNvSpPr>
              <p:nvPr/>
            </p:nvSpPr>
            <p:spPr bwMode="auto">
              <a:xfrm>
                <a:off x="4973" y="3254"/>
                <a:ext cx="17" cy="10"/>
              </a:xfrm>
              <a:custGeom>
                <a:avLst/>
                <a:gdLst>
                  <a:gd name="T0" fmla="*/ 0 w 141"/>
                  <a:gd name="T1" fmla="*/ 0 h 75"/>
                  <a:gd name="T2" fmla="*/ 52 w 141"/>
                  <a:gd name="T3" fmla="*/ 75 h 75"/>
                  <a:gd name="T4" fmla="*/ 89 w 141"/>
                  <a:gd name="T5" fmla="*/ 75 h 75"/>
                  <a:gd name="T6" fmla="*/ 141 w 141"/>
                  <a:gd name="T7" fmla="*/ 0 h 75"/>
                  <a:gd name="T8" fmla="*/ 0 w 141"/>
                  <a:gd name="T9" fmla="*/ 0 h 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1"/>
                  <a:gd name="T16" fmla="*/ 0 h 75"/>
                  <a:gd name="T17" fmla="*/ 141 w 141"/>
                  <a:gd name="T18" fmla="*/ 75 h 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1" h="75">
                    <a:moveTo>
                      <a:pt x="0" y="0"/>
                    </a:moveTo>
                    <a:lnTo>
                      <a:pt x="52" y="75"/>
                    </a:lnTo>
                    <a:lnTo>
                      <a:pt x="89" y="75"/>
                    </a:lnTo>
                    <a:lnTo>
                      <a:pt x="14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6000"/>
              </a:solidFill>
              <a:ln w="0">
                <a:solidFill>
                  <a:srgbClr val="C06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10" name="Rectangle 531"/>
              <p:cNvSpPr>
                <a:spLocks noChangeArrowheads="1"/>
              </p:cNvSpPr>
              <p:nvPr/>
            </p:nvSpPr>
            <p:spPr bwMode="auto">
              <a:xfrm>
                <a:off x="4667" y="3262"/>
                <a:ext cx="43" cy="23"/>
              </a:xfrm>
              <a:prstGeom prst="rect">
                <a:avLst/>
              </a:prstGeom>
              <a:solidFill>
                <a:srgbClr val="60606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11" name="Rectangle 532"/>
              <p:cNvSpPr>
                <a:spLocks noChangeArrowheads="1"/>
              </p:cNvSpPr>
              <p:nvPr/>
            </p:nvSpPr>
            <p:spPr bwMode="auto">
              <a:xfrm>
                <a:off x="4669" y="3264"/>
                <a:ext cx="39" cy="19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12" name="Rectangle 533"/>
              <p:cNvSpPr>
                <a:spLocks noChangeArrowheads="1"/>
              </p:cNvSpPr>
              <p:nvPr/>
            </p:nvSpPr>
            <p:spPr bwMode="auto">
              <a:xfrm>
                <a:off x="4681" y="3264"/>
                <a:ext cx="2" cy="19"/>
              </a:xfrm>
              <a:prstGeom prst="rect">
                <a:avLst/>
              </a:prstGeom>
              <a:solidFill>
                <a:srgbClr val="A0A0A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13" name="Rectangle 534"/>
              <p:cNvSpPr>
                <a:spLocks noChangeArrowheads="1"/>
              </p:cNvSpPr>
              <p:nvPr/>
            </p:nvSpPr>
            <p:spPr bwMode="auto">
              <a:xfrm>
                <a:off x="4694" y="3264"/>
                <a:ext cx="2" cy="19"/>
              </a:xfrm>
              <a:prstGeom prst="rect">
                <a:avLst/>
              </a:prstGeom>
              <a:solidFill>
                <a:srgbClr val="A0A0A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14" name="Rectangle 535"/>
              <p:cNvSpPr>
                <a:spLocks noChangeArrowheads="1"/>
              </p:cNvSpPr>
              <p:nvPr/>
            </p:nvSpPr>
            <p:spPr bwMode="auto">
              <a:xfrm>
                <a:off x="4729" y="3262"/>
                <a:ext cx="43" cy="23"/>
              </a:xfrm>
              <a:prstGeom prst="rect">
                <a:avLst/>
              </a:prstGeom>
              <a:solidFill>
                <a:srgbClr val="60606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15" name="Rectangle 536"/>
              <p:cNvSpPr>
                <a:spLocks noChangeArrowheads="1"/>
              </p:cNvSpPr>
              <p:nvPr/>
            </p:nvSpPr>
            <p:spPr bwMode="auto">
              <a:xfrm>
                <a:off x="4732" y="3264"/>
                <a:ext cx="38" cy="19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16" name="Rectangle 537"/>
              <p:cNvSpPr>
                <a:spLocks noChangeArrowheads="1"/>
              </p:cNvSpPr>
              <p:nvPr/>
            </p:nvSpPr>
            <p:spPr bwMode="auto">
              <a:xfrm>
                <a:off x="4743" y="3264"/>
                <a:ext cx="2" cy="19"/>
              </a:xfrm>
              <a:prstGeom prst="rect">
                <a:avLst/>
              </a:prstGeom>
              <a:solidFill>
                <a:srgbClr val="A0A0A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17" name="Rectangle 538"/>
              <p:cNvSpPr>
                <a:spLocks noChangeArrowheads="1"/>
              </p:cNvSpPr>
              <p:nvPr/>
            </p:nvSpPr>
            <p:spPr bwMode="auto">
              <a:xfrm>
                <a:off x="4757" y="3264"/>
                <a:ext cx="1" cy="19"/>
              </a:xfrm>
              <a:prstGeom prst="rect">
                <a:avLst/>
              </a:prstGeom>
              <a:solidFill>
                <a:srgbClr val="A0A0A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18" name="Rectangle 539"/>
              <p:cNvSpPr>
                <a:spLocks noChangeArrowheads="1"/>
              </p:cNvSpPr>
              <p:nvPr/>
            </p:nvSpPr>
            <p:spPr bwMode="auto">
              <a:xfrm>
                <a:off x="4787" y="3261"/>
                <a:ext cx="50" cy="1"/>
              </a:xfrm>
              <a:prstGeom prst="rect">
                <a:avLst/>
              </a:prstGeom>
              <a:solidFill>
                <a:srgbClr val="60606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19" name="Rectangle 540"/>
              <p:cNvSpPr>
                <a:spLocks noChangeArrowheads="1"/>
              </p:cNvSpPr>
              <p:nvPr/>
            </p:nvSpPr>
            <p:spPr bwMode="auto">
              <a:xfrm>
                <a:off x="4787" y="3268"/>
                <a:ext cx="50" cy="1"/>
              </a:xfrm>
              <a:prstGeom prst="rect">
                <a:avLst/>
              </a:prstGeom>
              <a:solidFill>
                <a:srgbClr val="60606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20" name="Rectangle 541"/>
              <p:cNvSpPr>
                <a:spLocks noChangeArrowheads="1"/>
              </p:cNvSpPr>
              <p:nvPr/>
            </p:nvSpPr>
            <p:spPr bwMode="auto">
              <a:xfrm>
                <a:off x="4787" y="3275"/>
                <a:ext cx="50" cy="1"/>
              </a:xfrm>
              <a:prstGeom prst="rect">
                <a:avLst/>
              </a:prstGeom>
              <a:solidFill>
                <a:srgbClr val="60606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21" name="Rectangle 542"/>
              <p:cNvSpPr>
                <a:spLocks noChangeArrowheads="1"/>
              </p:cNvSpPr>
              <p:nvPr/>
            </p:nvSpPr>
            <p:spPr bwMode="auto">
              <a:xfrm>
                <a:off x="4787" y="3283"/>
                <a:ext cx="50" cy="1"/>
              </a:xfrm>
              <a:prstGeom prst="rect">
                <a:avLst/>
              </a:prstGeom>
              <a:solidFill>
                <a:srgbClr val="60606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22" name="Rectangle 543"/>
              <p:cNvSpPr>
                <a:spLocks noChangeArrowheads="1"/>
              </p:cNvSpPr>
              <p:nvPr/>
            </p:nvSpPr>
            <p:spPr bwMode="auto">
              <a:xfrm>
                <a:off x="4787" y="3290"/>
                <a:ext cx="50" cy="1"/>
              </a:xfrm>
              <a:prstGeom prst="rect">
                <a:avLst/>
              </a:prstGeom>
              <a:solidFill>
                <a:srgbClr val="60606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23" name="Rectangle 544"/>
              <p:cNvSpPr>
                <a:spLocks noChangeArrowheads="1"/>
              </p:cNvSpPr>
              <p:nvPr/>
            </p:nvSpPr>
            <p:spPr bwMode="auto">
              <a:xfrm>
                <a:off x="4787" y="3297"/>
                <a:ext cx="50" cy="1"/>
              </a:xfrm>
              <a:prstGeom prst="rect">
                <a:avLst/>
              </a:prstGeom>
              <a:solidFill>
                <a:srgbClr val="60606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24" name="Rectangle 545"/>
              <p:cNvSpPr>
                <a:spLocks noChangeArrowheads="1"/>
              </p:cNvSpPr>
              <p:nvPr/>
            </p:nvSpPr>
            <p:spPr bwMode="auto">
              <a:xfrm>
                <a:off x="4792" y="3249"/>
                <a:ext cx="42" cy="56"/>
              </a:xfrm>
              <a:prstGeom prst="rect">
                <a:avLst/>
              </a:prstGeom>
              <a:solidFill>
                <a:srgbClr val="804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25" name="Rectangle 546"/>
              <p:cNvSpPr>
                <a:spLocks noChangeArrowheads="1"/>
              </p:cNvSpPr>
              <p:nvPr/>
            </p:nvSpPr>
            <p:spPr bwMode="auto">
              <a:xfrm>
                <a:off x="4792" y="3249"/>
                <a:ext cx="42" cy="56"/>
              </a:xfrm>
              <a:prstGeom prst="rect">
                <a:avLst/>
              </a:prstGeom>
              <a:noFill/>
              <a:ln w="0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26" name="Rectangle 547"/>
              <p:cNvSpPr>
                <a:spLocks noChangeArrowheads="1"/>
              </p:cNvSpPr>
              <p:nvPr/>
            </p:nvSpPr>
            <p:spPr bwMode="auto">
              <a:xfrm>
                <a:off x="4814" y="3255"/>
                <a:ext cx="17" cy="50"/>
              </a:xfrm>
              <a:prstGeom prst="rect">
                <a:avLst/>
              </a:prstGeom>
              <a:solidFill>
                <a:srgbClr val="A05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27" name="Rectangle 548"/>
              <p:cNvSpPr>
                <a:spLocks noChangeArrowheads="1"/>
              </p:cNvSpPr>
              <p:nvPr/>
            </p:nvSpPr>
            <p:spPr bwMode="auto">
              <a:xfrm>
                <a:off x="4816" y="3255"/>
                <a:ext cx="14" cy="18"/>
              </a:xfrm>
              <a:prstGeom prst="rect">
                <a:avLst/>
              </a:prstGeom>
              <a:solidFill>
                <a:srgbClr val="20202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28" name="Rectangle 549"/>
              <p:cNvSpPr>
                <a:spLocks noChangeArrowheads="1"/>
              </p:cNvSpPr>
              <p:nvPr/>
            </p:nvSpPr>
            <p:spPr bwMode="auto">
              <a:xfrm>
                <a:off x="4827" y="3255"/>
                <a:ext cx="1" cy="18"/>
              </a:xfrm>
              <a:prstGeom prst="rect">
                <a:avLst/>
              </a:prstGeom>
              <a:solidFill>
                <a:srgbClr val="A0A0A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29" name="Rectangle 550"/>
              <p:cNvSpPr>
                <a:spLocks noChangeArrowheads="1"/>
              </p:cNvSpPr>
              <p:nvPr/>
            </p:nvSpPr>
            <p:spPr bwMode="auto">
              <a:xfrm>
                <a:off x="4822" y="3255"/>
                <a:ext cx="1" cy="18"/>
              </a:xfrm>
              <a:prstGeom prst="rect">
                <a:avLst/>
              </a:prstGeom>
              <a:solidFill>
                <a:srgbClr val="A0A0A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30" name="Rectangle 551"/>
              <p:cNvSpPr>
                <a:spLocks noChangeArrowheads="1"/>
              </p:cNvSpPr>
              <p:nvPr/>
            </p:nvSpPr>
            <p:spPr bwMode="auto">
              <a:xfrm>
                <a:off x="4818" y="3255"/>
                <a:ext cx="1" cy="18"/>
              </a:xfrm>
              <a:prstGeom prst="rect">
                <a:avLst/>
              </a:prstGeom>
              <a:solidFill>
                <a:srgbClr val="A0A0A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31" name="Rectangle 552"/>
              <p:cNvSpPr>
                <a:spLocks noChangeArrowheads="1"/>
              </p:cNvSpPr>
              <p:nvPr/>
            </p:nvSpPr>
            <p:spPr bwMode="auto">
              <a:xfrm>
                <a:off x="4816" y="3258"/>
                <a:ext cx="14" cy="1"/>
              </a:xfrm>
              <a:prstGeom prst="rect">
                <a:avLst/>
              </a:prstGeom>
              <a:solidFill>
                <a:srgbClr val="A0A0A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32" name="Rectangle 553"/>
              <p:cNvSpPr>
                <a:spLocks noChangeArrowheads="1"/>
              </p:cNvSpPr>
              <p:nvPr/>
            </p:nvSpPr>
            <p:spPr bwMode="auto">
              <a:xfrm>
                <a:off x="4816" y="3264"/>
                <a:ext cx="14" cy="1"/>
              </a:xfrm>
              <a:prstGeom prst="rect">
                <a:avLst/>
              </a:prstGeom>
              <a:solidFill>
                <a:srgbClr val="A0A0A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33" name="Rectangle 554"/>
              <p:cNvSpPr>
                <a:spLocks noChangeArrowheads="1"/>
              </p:cNvSpPr>
              <p:nvPr/>
            </p:nvSpPr>
            <p:spPr bwMode="auto">
              <a:xfrm>
                <a:off x="4816" y="3269"/>
                <a:ext cx="14" cy="1"/>
              </a:xfrm>
              <a:prstGeom prst="rect">
                <a:avLst/>
              </a:prstGeom>
              <a:solidFill>
                <a:srgbClr val="A0A0A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34" name="Rectangle 555"/>
              <p:cNvSpPr>
                <a:spLocks noChangeArrowheads="1"/>
              </p:cNvSpPr>
              <p:nvPr/>
            </p:nvSpPr>
            <p:spPr bwMode="auto">
              <a:xfrm>
                <a:off x="4794" y="3255"/>
                <a:ext cx="18" cy="50"/>
              </a:xfrm>
              <a:prstGeom prst="rect">
                <a:avLst/>
              </a:prstGeom>
              <a:solidFill>
                <a:srgbClr val="A05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35" name="Rectangle 556"/>
              <p:cNvSpPr>
                <a:spLocks noChangeArrowheads="1"/>
              </p:cNvSpPr>
              <p:nvPr/>
            </p:nvSpPr>
            <p:spPr bwMode="auto">
              <a:xfrm>
                <a:off x="4796" y="3255"/>
                <a:ext cx="14" cy="18"/>
              </a:xfrm>
              <a:prstGeom prst="rect">
                <a:avLst/>
              </a:prstGeom>
              <a:solidFill>
                <a:srgbClr val="20202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36" name="Rectangle 557"/>
              <p:cNvSpPr>
                <a:spLocks noChangeArrowheads="1"/>
              </p:cNvSpPr>
              <p:nvPr/>
            </p:nvSpPr>
            <p:spPr bwMode="auto">
              <a:xfrm>
                <a:off x="4807" y="3255"/>
                <a:ext cx="1" cy="18"/>
              </a:xfrm>
              <a:prstGeom prst="rect">
                <a:avLst/>
              </a:prstGeom>
              <a:solidFill>
                <a:srgbClr val="A0A0A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37" name="Rectangle 558"/>
              <p:cNvSpPr>
                <a:spLocks noChangeArrowheads="1"/>
              </p:cNvSpPr>
              <p:nvPr/>
            </p:nvSpPr>
            <p:spPr bwMode="auto">
              <a:xfrm>
                <a:off x="4803" y="3255"/>
                <a:ext cx="1" cy="18"/>
              </a:xfrm>
              <a:prstGeom prst="rect">
                <a:avLst/>
              </a:prstGeom>
              <a:solidFill>
                <a:srgbClr val="A0A0A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38" name="Rectangle 559"/>
              <p:cNvSpPr>
                <a:spLocks noChangeArrowheads="1"/>
              </p:cNvSpPr>
              <p:nvPr/>
            </p:nvSpPr>
            <p:spPr bwMode="auto">
              <a:xfrm>
                <a:off x="4799" y="3255"/>
                <a:ext cx="1" cy="18"/>
              </a:xfrm>
              <a:prstGeom prst="rect">
                <a:avLst/>
              </a:prstGeom>
              <a:solidFill>
                <a:srgbClr val="A0A0A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39" name="Rectangle 560"/>
              <p:cNvSpPr>
                <a:spLocks noChangeArrowheads="1"/>
              </p:cNvSpPr>
              <p:nvPr/>
            </p:nvSpPr>
            <p:spPr bwMode="auto">
              <a:xfrm>
                <a:off x="4782" y="3249"/>
                <a:ext cx="5" cy="56"/>
              </a:xfrm>
              <a:prstGeom prst="rect">
                <a:avLst/>
              </a:prstGeom>
              <a:solidFill>
                <a:srgbClr val="FFC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40" name="Rectangle 561"/>
              <p:cNvSpPr>
                <a:spLocks noChangeArrowheads="1"/>
              </p:cNvSpPr>
              <p:nvPr/>
            </p:nvSpPr>
            <p:spPr bwMode="auto">
              <a:xfrm>
                <a:off x="4816" y="3276"/>
                <a:ext cx="14" cy="27"/>
              </a:xfrm>
              <a:prstGeom prst="rect">
                <a:avLst/>
              </a:prstGeom>
              <a:noFill/>
              <a:ln w="0">
                <a:solidFill>
                  <a:srgbClr val="60606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41" name="Rectangle 562"/>
              <p:cNvSpPr>
                <a:spLocks noChangeArrowheads="1"/>
              </p:cNvSpPr>
              <p:nvPr/>
            </p:nvSpPr>
            <p:spPr bwMode="auto">
              <a:xfrm>
                <a:off x="4796" y="3276"/>
                <a:ext cx="14" cy="27"/>
              </a:xfrm>
              <a:prstGeom prst="rect">
                <a:avLst/>
              </a:prstGeom>
              <a:noFill/>
              <a:ln w="0">
                <a:solidFill>
                  <a:srgbClr val="60606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42" name="Rectangle 563"/>
              <p:cNvSpPr>
                <a:spLocks noChangeArrowheads="1"/>
              </p:cNvSpPr>
              <p:nvPr/>
            </p:nvSpPr>
            <p:spPr bwMode="auto">
              <a:xfrm>
                <a:off x="4796" y="3258"/>
                <a:ext cx="14" cy="1"/>
              </a:xfrm>
              <a:prstGeom prst="rect">
                <a:avLst/>
              </a:prstGeom>
              <a:solidFill>
                <a:srgbClr val="A0A0A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43" name="Rectangle 564"/>
              <p:cNvSpPr>
                <a:spLocks noChangeArrowheads="1"/>
              </p:cNvSpPr>
              <p:nvPr/>
            </p:nvSpPr>
            <p:spPr bwMode="auto">
              <a:xfrm>
                <a:off x="4796" y="3264"/>
                <a:ext cx="14" cy="1"/>
              </a:xfrm>
              <a:prstGeom prst="rect">
                <a:avLst/>
              </a:prstGeom>
              <a:solidFill>
                <a:srgbClr val="A0A0A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44" name="Rectangle 565"/>
              <p:cNvSpPr>
                <a:spLocks noChangeArrowheads="1"/>
              </p:cNvSpPr>
              <p:nvPr/>
            </p:nvSpPr>
            <p:spPr bwMode="auto">
              <a:xfrm>
                <a:off x="4796" y="3269"/>
                <a:ext cx="14" cy="1"/>
              </a:xfrm>
              <a:prstGeom prst="rect">
                <a:avLst/>
              </a:prstGeom>
              <a:solidFill>
                <a:srgbClr val="A0A0A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45" name="Freeform 566"/>
              <p:cNvSpPr>
                <a:spLocks/>
              </p:cNvSpPr>
              <p:nvPr/>
            </p:nvSpPr>
            <p:spPr bwMode="auto">
              <a:xfrm>
                <a:off x="4720" y="3212"/>
                <a:ext cx="267" cy="37"/>
              </a:xfrm>
              <a:custGeom>
                <a:avLst/>
                <a:gdLst>
                  <a:gd name="T0" fmla="*/ 0 w 2137"/>
                  <a:gd name="T1" fmla="*/ 0 h 293"/>
                  <a:gd name="T2" fmla="*/ 2137 w 2137"/>
                  <a:gd name="T3" fmla="*/ 0 h 293"/>
                  <a:gd name="T4" fmla="*/ 2137 w 2137"/>
                  <a:gd name="T5" fmla="*/ 293 h 293"/>
                  <a:gd name="T6" fmla="*/ 540 w 2137"/>
                  <a:gd name="T7" fmla="*/ 293 h 293"/>
                  <a:gd name="T8" fmla="*/ 0 w 2137"/>
                  <a:gd name="T9" fmla="*/ 0 h 29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37"/>
                  <a:gd name="T16" fmla="*/ 0 h 293"/>
                  <a:gd name="T17" fmla="*/ 2137 w 2137"/>
                  <a:gd name="T18" fmla="*/ 293 h 29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37" h="293">
                    <a:moveTo>
                      <a:pt x="0" y="0"/>
                    </a:moveTo>
                    <a:lnTo>
                      <a:pt x="2137" y="0"/>
                    </a:lnTo>
                    <a:lnTo>
                      <a:pt x="2137" y="293"/>
                    </a:lnTo>
                    <a:lnTo>
                      <a:pt x="540" y="2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0A0A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46" name="Freeform 567"/>
              <p:cNvSpPr>
                <a:spLocks/>
              </p:cNvSpPr>
              <p:nvPr/>
            </p:nvSpPr>
            <p:spPr bwMode="auto">
              <a:xfrm>
                <a:off x="4646" y="3212"/>
                <a:ext cx="148" cy="37"/>
              </a:xfrm>
              <a:custGeom>
                <a:avLst/>
                <a:gdLst>
                  <a:gd name="T0" fmla="*/ 0 w 1185"/>
                  <a:gd name="T1" fmla="*/ 293 h 293"/>
                  <a:gd name="T2" fmla="*/ 593 w 1185"/>
                  <a:gd name="T3" fmla="*/ 0 h 293"/>
                  <a:gd name="T4" fmla="*/ 1185 w 1185"/>
                  <a:gd name="T5" fmla="*/ 293 h 293"/>
                  <a:gd name="T6" fmla="*/ 0 w 1185"/>
                  <a:gd name="T7" fmla="*/ 293 h 29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85"/>
                  <a:gd name="T13" fmla="*/ 0 h 293"/>
                  <a:gd name="T14" fmla="*/ 1185 w 1185"/>
                  <a:gd name="T15" fmla="*/ 293 h 29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85" h="293">
                    <a:moveTo>
                      <a:pt x="0" y="293"/>
                    </a:moveTo>
                    <a:lnTo>
                      <a:pt x="593" y="0"/>
                    </a:lnTo>
                    <a:lnTo>
                      <a:pt x="1185" y="293"/>
                    </a:lnTo>
                    <a:lnTo>
                      <a:pt x="0" y="293"/>
                    </a:lnTo>
                  </a:path>
                </a:pathLst>
              </a:custGeom>
              <a:noFill/>
              <a:ln w="0">
                <a:solidFill>
                  <a:srgbClr val="60606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47" name="Rectangle 568"/>
              <p:cNvSpPr>
                <a:spLocks noChangeArrowheads="1"/>
              </p:cNvSpPr>
              <p:nvPr/>
            </p:nvSpPr>
            <p:spPr bwMode="auto">
              <a:xfrm>
                <a:off x="4652" y="3249"/>
                <a:ext cx="135" cy="9"/>
              </a:xfrm>
              <a:prstGeom prst="rect">
                <a:avLst/>
              </a:prstGeom>
              <a:solidFill>
                <a:srgbClr val="60606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48" name="Rectangle 569"/>
              <p:cNvSpPr>
                <a:spLocks noChangeArrowheads="1"/>
              </p:cNvSpPr>
              <p:nvPr/>
            </p:nvSpPr>
            <p:spPr bwMode="auto">
              <a:xfrm>
                <a:off x="4787" y="3251"/>
                <a:ext cx="200" cy="7"/>
              </a:xfrm>
              <a:prstGeom prst="rect">
                <a:avLst/>
              </a:prstGeom>
              <a:solidFill>
                <a:srgbClr val="60606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49" name="Freeform 570"/>
              <p:cNvSpPr>
                <a:spLocks/>
              </p:cNvSpPr>
              <p:nvPr/>
            </p:nvSpPr>
            <p:spPr bwMode="auto">
              <a:xfrm>
                <a:off x="4646" y="3212"/>
                <a:ext cx="148" cy="37"/>
              </a:xfrm>
              <a:custGeom>
                <a:avLst/>
                <a:gdLst>
                  <a:gd name="T0" fmla="*/ 0 w 1185"/>
                  <a:gd name="T1" fmla="*/ 293 h 293"/>
                  <a:gd name="T2" fmla="*/ 593 w 1185"/>
                  <a:gd name="T3" fmla="*/ 0 h 293"/>
                  <a:gd name="T4" fmla="*/ 1185 w 1185"/>
                  <a:gd name="T5" fmla="*/ 293 h 293"/>
                  <a:gd name="T6" fmla="*/ 0 w 1185"/>
                  <a:gd name="T7" fmla="*/ 293 h 29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85"/>
                  <a:gd name="T13" fmla="*/ 0 h 293"/>
                  <a:gd name="T14" fmla="*/ 1185 w 1185"/>
                  <a:gd name="T15" fmla="*/ 293 h 29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85" h="293">
                    <a:moveTo>
                      <a:pt x="0" y="293"/>
                    </a:moveTo>
                    <a:lnTo>
                      <a:pt x="593" y="0"/>
                    </a:lnTo>
                    <a:lnTo>
                      <a:pt x="1185" y="293"/>
                    </a:lnTo>
                    <a:lnTo>
                      <a:pt x="0" y="293"/>
                    </a:lnTo>
                    <a:close/>
                  </a:path>
                </a:pathLst>
              </a:custGeom>
              <a:solidFill>
                <a:srgbClr val="FFC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50" name="Freeform 571"/>
              <p:cNvSpPr>
                <a:spLocks/>
              </p:cNvSpPr>
              <p:nvPr/>
            </p:nvSpPr>
            <p:spPr bwMode="auto">
              <a:xfrm>
                <a:off x="4658" y="3219"/>
                <a:ext cx="123" cy="30"/>
              </a:xfrm>
              <a:custGeom>
                <a:avLst/>
                <a:gdLst>
                  <a:gd name="T0" fmla="*/ 0 w 981"/>
                  <a:gd name="T1" fmla="*/ 243 h 243"/>
                  <a:gd name="T2" fmla="*/ 491 w 981"/>
                  <a:gd name="T3" fmla="*/ 0 h 243"/>
                  <a:gd name="T4" fmla="*/ 981 w 981"/>
                  <a:gd name="T5" fmla="*/ 243 h 243"/>
                  <a:gd name="T6" fmla="*/ 0 w 981"/>
                  <a:gd name="T7" fmla="*/ 243 h 2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81"/>
                  <a:gd name="T13" fmla="*/ 0 h 243"/>
                  <a:gd name="T14" fmla="*/ 981 w 981"/>
                  <a:gd name="T15" fmla="*/ 243 h 2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81" h="243">
                    <a:moveTo>
                      <a:pt x="0" y="243"/>
                    </a:moveTo>
                    <a:lnTo>
                      <a:pt x="491" y="0"/>
                    </a:lnTo>
                    <a:lnTo>
                      <a:pt x="981" y="243"/>
                    </a:lnTo>
                    <a:lnTo>
                      <a:pt x="0" y="243"/>
                    </a:lnTo>
                  </a:path>
                </a:pathLst>
              </a:custGeom>
              <a:noFill/>
              <a:ln w="0">
                <a:solidFill>
                  <a:srgbClr val="A0A0A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51" name="Rectangle 572"/>
              <p:cNvSpPr>
                <a:spLocks noChangeArrowheads="1"/>
              </p:cNvSpPr>
              <p:nvPr/>
            </p:nvSpPr>
            <p:spPr bwMode="auto">
              <a:xfrm>
                <a:off x="4720" y="3249"/>
                <a:ext cx="267" cy="7"/>
              </a:xfrm>
              <a:prstGeom prst="rect">
                <a:avLst/>
              </a:prstGeom>
              <a:solidFill>
                <a:srgbClr val="C0C0C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52" name="Rectangle 573"/>
              <p:cNvSpPr>
                <a:spLocks noChangeArrowheads="1"/>
              </p:cNvSpPr>
              <p:nvPr/>
            </p:nvSpPr>
            <p:spPr bwMode="auto">
              <a:xfrm>
                <a:off x="4648" y="3248"/>
                <a:ext cx="143" cy="8"/>
              </a:xfrm>
              <a:prstGeom prst="rect">
                <a:avLst/>
              </a:prstGeom>
              <a:solidFill>
                <a:srgbClr val="E0E0E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53" name="Freeform 574"/>
              <p:cNvSpPr>
                <a:spLocks/>
              </p:cNvSpPr>
              <p:nvPr/>
            </p:nvSpPr>
            <p:spPr bwMode="auto">
              <a:xfrm>
                <a:off x="4817" y="3288"/>
                <a:ext cx="24" cy="18"/>
              </a:xfrm>
              <a:custGeom>
                <a:avLst/>
                <a:gdLst>
                  <a:gd name="T0" fmla="*/ 155 w 190"/>
                  <a:gd name="T1" fmla="*/ 137 h 142"/>
                  <a:gd name="T2" fmla="*/ 164 w 190"/>
                  <a:gd name="T3" fmla="*/ 123 h 142"/>
                  <a:gd name="T4" fmla="*/ 174 w 190"/>
                  <a:gd name="T5" fmla="*/ 97 h 142"/>
                  <a:gd name="T6" fmla="*/ 183 w 190"/>
                  <a:gd name="T7" fmla="*/ 76 h 142"/>
                  <a:gd name="T8" fmla="*/ 188 w 190"/>
                  <a:gd name="T9" fmla="*/ 57 h 142"/>
                  <a:gd name="T10" fmla="*/ 190 w 190"/>
                  <a:gd name="T11" fmla="*/ 38 h 142"/>
                  <a:gd name="T12" fmla="*/ 188 w 190"/>
                  <a:gd name="T13" fmla="*/ 23 h 142"/>
                  <a:gd name="T14" fmla="*/ 181 w 190"/>
                  <a:gd name="T15" fmla="*/ 12 h 142"/>
                  <a:gd name="T16" fmla="*/ 171 w 190"/>
                  <a:gd name="T17" fmla="*/ 2 h 142"/>
                  <a:gd name="T18" fmla="*/ 152 w 190"/>
                  <a:gd name="T19" fmla="*/ 0 h 142"/>
                  <a:gd name="T20" fmla="*/ 123 w 190"/>
                  <a:gd name="T21" fmla="*/ 1 h 142"/>
                  <a:gd name="T22" fmla="*/ 98 w 190"/>
                  <a:gd name="T23" fmla="*/ 7 h 142"/>
                  <a:gd name="T24" fmla="*/ 81 w 190"/>
                  <a:gd name="T25" fmla="*/ 5 h 142"/>
                  <a:gd name="T26" fmla="*/ 64 w 190"/>
                  <a:gd name="T27" fmla="*/ 2 h 142"/>
                  <a:gd name="T28" fmla="*/ 52 w 190"/>
                  <a:gd name="T29" fmla="*/ 2 h 142"/>
                  <a:gd name="T30" fmla="*/ 39 w 190"/>
                  <a:gd name="T31" fmla="*/ 10 h 142"/>
                  <a:gd name="T32" fmla="*/ 23 w 190"/>
                  <a:gd name="T33" fmla="*/ 12 h 142"/>
                  <a:gd name="T34" fmla="*/ 11 w 190"/>
                  <a:gd name="T35" fmla="*/ 18 h 142"/>
                  <a:gd name="T36" fmla="*/ 6 w 190"/>
                  <a:gd name="T37" fmla="*/ 32 h 142"/>
                  <a:gd name="T38" fmla="*/ 0 w 190"/>
                  <a:gd name="T39" fmla="*/ 53 h 142"/>
                  <a:gd name="T40" fmla="*/ 1 w 190"/>
                  <a:gd name="T41" fmla="*/ 78 h 142"/>
                  <a:gd name="T42" fmla="*/ 6 w 190"/>
                  <a:gd name="T43" fmla="*/ 106 h 142"/>
                  <a:gd name="T44" fmla="*/ 32 w 190"/>
                  <a:gd name="T45" fmla="*/ 142 h 142"/>
                  <a:gd name="T46" fmla="*/ 155 w 190"/>
                  <a:gd name="T47" fmla="*/ 137 h 14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90"/>
                  <a:gd name="T73" fmla="*/ 0 h 142"/>
                  <a:gd name="T74" fmla="*/ 190 w 190"/>
                  <a:gd name="T75" fmla="*/ 142 h 14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90" h="142">
                    <a:moveTo>
                      <a:pt x="155" y="137"/>
                    </a:moveTo>
                    <a:lnTo>
                      <a:pt x="164" y="123"/>
                    </a:lnTo>
                    <a:lnTo>
                      <a:pt x="174" y="97"/>
                    </a:lnTo>
                    <a:lnTo>
                      <a:pt x="183" y="76"/>
                    </a:lnTo>
                    <a:lnTo>
                      <a:pt x="188" y="57"/>
                    </a:lnTo>
                    <a:lnTo>
                      <a:pt x="190" y="38"/>
                    </a:lnTo>
                    <a:lnTo>
                      <a:pt x="188" y="23"/>
                    </a:lnTo>
                    <a:lnTo>
                      <a:pt x="181" y="12"/>
                    </a:lnTo>
                    <a:lnTo>
                      <a:pt x="171" y="2"/>
                    </a:lnTo>
                    <a:lnTo>
                      <a:pt x="152" y="0"/>
                    </a:lnTo>
                    <a:lnTo>
                      <a:pt x="123" y="1"/>
                    </a:lnTo>
                    <a:lnTo>
                      <a:pt x="98" y="7"/>
                    </a:lnTo>
                    <a:lnTo>
                      <a:pt x="81" y="5"/>
                    </a:lnTo>
                    <a:lnTo>
                      <a:pt x="64" y="2"/>
                    </a:lnTo>
                    <a:lnTo>
                      <a:pt x="52" y="2"/>
                    </a:lnTo>
                    <a:lnTo>
                      <a:pt x="39" y="10"/>
                    </a:lnTo>
                    <a:lnTo>
                      <a:pt x="23" y="12"/>
                    </a:lnTo>
                    <a:lnTo>
                      <a:pt x="11" y="18"/>
                    </a:lnTo>
                    <a:lnTo>
                      <a:pt x="6" y="32"/>
                    </a:lnTo>
                    <a:lnTo>
                      <a:pt x="0" y="53"/>
                    </a:lnTo>
                    <a:lnTo>
                      <a:pt x="1" y="78"/>
                    </a:lnTo>
                    <a:lnTo>
                      <a:pt x="6" y="106"/>
                    </a:lnTo>
                    <a:lnTo>
                      <a:pt x="32" y="142"/>
                    </a:lnTo>
                    <a:lnTo>
                      <a:pt x="155" y="137"/>
                    </a:lnTo>
                    <a:close/>
                  </a:path>
                </a:pathLst>
              </a:custGeom>
              <a:solidFill>
                <a:srgbClr val="004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54" name="Freeform 575"/>
              <p:cNvSpPr>
                <a:spLocks/>
              </p:cNvSpPr>
              <p:nvPr/>
            </p:nvSpPr>
            <p:spPr bwMode="auto">
              <a:xfrm>
                <a:off x="4794" y="3288"/>
                <a:ext cx="25" cy="18"/>
              </a:xfrm>
              <a:custGeom>
                <a:avLst/>
                <a:gdLst>
                  <a:gd name="T0" fmla="*/ 175 w 198"/>
                  <a:gd name="T1" fmla="*/ 134 h 142"/>
                  <a:gd name="T2" fmla="*/ 179 w 198"/>
                  <a:gd name="T3" fmla="*/ 119 h 142"/>
                  <a:gd name="T4" fmla="*/ 186 w 198"/>
                  <a:gd name="T5" fmla="*/ 103 h 142"/>
                  <a:gd name="T6" fmla="*/ 194 w 198"/>
                  <a:gd name="T7" fmla="*/ 79 h 142"/>
                  <a:gd name="T8" fmla="*/ 198 w 198"/>
                  <a:gd name="T9" fmla="*/ 58 h 142"/>
                  <a:gd name="T10" fmla="*/ 198 w 198"/>
                  <a:gd name="T11" fmla="*/ 41 h 142"/>
                  <a:gd name="T12" fmla="*/ 198 w 198"/>
                  <a:gd name="T13" fmla="*/ 24 h 142"/>
                  <a:gd name="T14" fmla="*/ 193 w 198"/>
                  <a:gd name="T15" fmla="*/ 11 h 142"/>
                  <a:gd name="T16" fmla="*/ 185 w 198"/>
                  <a:gd name="T17" fmla="*/ 4 h 142"/>
                  <a:gd name="T18" fmla="*/ 167 w 198"/>
                  <a:gd name="T19" fmla="*/ 1 h 142"/>
                  <a:gd name="T20" fmla="*/ 133 w 198"/>
                  <a:gd name="T21" fmla="*/ 1 h 142"/>
                  <a:gd name="T22" fmla="*/ 102 w 198"/>
                  <a:gd name="T23" fmla="*/ 0 h 142"/>
                  <a:gd name="T24" fmla="*/ 72 w 198"/>
                  <a:gd name="T25" fmla="*/ 2 h 142"/>
                  <a:gd name="T26" fmla="*/ 42 w 198"/>
                  <a:gd name="T27" fmla="*/ 3 h 142"/>
                  <a:gd name="T28" fmla="*/ 26 w 198"/>
                  <a:gd name="T29" fmla="*/ 5 h 142"/>
                  <a:gd name="T30" fmla="*/ 16 w 198"/>
                  <a:gd name="T31" fmla="*/ 10 h 142"/>
                  <a:gd name="T32" fmla="*/ 8 w 198"/>
                  <a:gd name="T33" fmla="*/ 17 h 142"/>
                  <a:gd name="T34" fmla="*/ 1 w 198"/>
                  <a:gd name="T35" fmla="*/ 39 h 142"/>
                  <a:gd name="T36" fmla="*/ 0 w 198"/>
                  <a:gd name="T37" fmla="*/ 49 h 142"/>
                  <a:gd name="T38" fmla="*/ 4 w 198"/>
                  <a:gd name="T39" fmla="*/ 66 h 142"/>
                  <a:gd name="T40" fmla="*/ 14 w 198"/>
                  <a:gd name="T41" fmla="*/ 95 h 142"/>
                  <a:gd name="T42" fmla="*/ 24 w 198"/>
                  <a:gd name="T43" fmla="*/ 119 h 142"/>
                  <a:gd name="T44" fmla="*/ 39 w 198"/>
                  <a:gd name="T45" fmla="*/ 142 h 142"/>
                  <a:gd name="T46" fmla="*/ 175 w 198"/>
                  <a:gd name="T47" fmla="*/ 134 h 14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98"/>
                  <a:gd name="T73" fmla="*/ 0 h 142"/>
                  <a:gd name="T74" fmla="*/ 198 w 198"/>
                  <a:gd name="T75" fmla="*/ 142 h 14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98" h="142">
                    <a:moveTo>
                      <a:pt x="175" y="134"/>
                    </a:moveTo>
                    <a:lnTo>
                      <a:pt x="179" y="119"/>
                    </a:lnTo>
                    <a:lnTo>
                      <a:pt x="186" y="103"/>
                    </a:lnTo>
                    <a:lnTo>
                      <a:pt x="194" y="79"/>
                    </a:lnTo>
                    <a:lnTo>
                      <a:pt x="198" y="58"/>
                    </a:lnTo>
                    <a:lnTo>
                      <a:pt x="198" y="41"/>
                    </a:lnTo>
                    <a:lnTo>
                      <a:pt x="198" y="24"/>
                    </a:lnTo>
                    <a:lnTo>
                      <a:pt x="193" y="11"/>
                    </a:lnTo>
                    <a:lnTo>
                      <a:pt x="185" y="4"/>
                    </a:lnTo>
                    <a:lnTo>
                      <a:pt x="167" y="1"/>
                    </a:lnTo>
                    <a:lnTo>
                      <a:pt x="133" y="1"/>
                    </a:lnTo>
                    <a:lnTo>
                      <a:pt x="102" y="0"/>
                    </a:lnTo>
                    <a:lnTo>
                      <a:pt x="72" y="2"/>
                    </a:lnTo>
                    <a:lnTo>
                      <a:pt x="42" y="3"/>
                    </a:lnTo>
                    <a:lnTo>
                      <a:pt x="26" y="5"/>
                    </a:lnTo>
                    <a:lnTo>
                      <a:pt x="16" y="10"/>
                    </a:lnTo>
                    <a:lnTo>
                      <a:pt x="8" y="17"/>
                    </a:lnTo>
                    <a:lnTo>
                      <a:pt x="1" y="39"/>
                    </a:lnTo>
                    <a:lnTo>
                      <a:pt x="0" y="49"/>
                    </a:lnTo>
                    <a:lnTo>
                      <a:pt x="4" y="66"/>
                    </a:lnTo>
                    <a:lnTo>
                      <a:pt x="14" y="95"/>
                    </a:lnTo>
                    <a:lnTo>
                      <a:pt x="24" y="119"/>
                    </a:lnTo>
                    <a:lnTo>
                      <a:pt x="39" y="142"/>
                    </a:lnTo>
                    <a:lnTo>
                      <a:pt x="175" y="134"/>
                    </a:lnTo>
                    <a:close/>
                  </a:path>
                </a:pathLst>
              </a:custGeom>
              <a:solidFill>
                <a:srgbClr val="006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55" name="Freeform 576"/>
              <p:cNvSpPr>
                <a:spLocks/>
              </p:cNvSpPr>
              <p:nvPr/>
            </p:nvSpPr>
            <p:spPr bwMode="auto">
              <a:xfrm>
                <a:off x="4776" y="3266"/>
                <a:ext cx="20" cy="40"/>
              </a:xfrm>
              <a:custGeom>
                <a:avLst/>
                <a:gdLst>
                  <a:gd name="T0" fmla="*/ 150 w 166"/>
                  <a:gd name="T1" fmla="*/ 315 h 320"/>
                  <a:gd name="T2" fmla="*/ 159 w 166"/>
                  <a:gd name="T3" fmla="*/ 311 h 320"/>
                  <a:gd name="T4" fmla="*/ 166 w 166"/>
                  <a:gd name="T5" fmla="*/ 300 h 320"/>
                  <a:gd name="T6" fmla="*/ 165 w 166"/>
                  <a:gd name="T7" fmla="*/ 281 h 320"/>
                  <a:gd name="T8" fmla="*/ 161 w 166"/>
                  <a:gd name="T9" fmla="*/ 254 h 320"/>
                  <a:gd name="T10" fmla="*/ 155 w 166"/>
                  <a:gd name="T11" fmla="*/ 230 h 320"/>
                  <a:gd name="T12" fmla="*/ 147 w 166"/>
                  <a:gd name="T13" fmla="*/ 209 h 320"/>
                  <a:gd name="T14" fmla="*/ 136 w 166"/>
                  <a:gd name="T15" fmla="*/ 163 h 320"/>
                  <a:gd name="T16" fmla="*/ 122 w 166"/>
                  <a:gd name="T17" fmla="*/ 100 h 320"/>
                  <a:gd name="T18" fmla="*/ 113 w 166"/>
                  <a:gd name="T19" fmla="*/ 64 h 320"/>
                  <a:gd name="T20" fmla="*/ 108 w 166"/>
                  <a:gd name="T21" fmla="*/ 47 h 320"/>
                  <a:gd name="T22" fmla="*/ 98 w 166"/>
                  <a:gd name="T23" fmla="*/ 25 h 320"/>
                  <a:gd name="T24" fmla="*/ 88 w 166"/>
                  <a:gd name="T25" fmla="*/ 10 h 320"/>
                  <a:gd name="T26" fmla="*/ 79 w 166"/>
                  <a:gd name="T27" fmla="*/ 2 h 320"/>
                  <a:gd name="T28" fmla="*/ 71 w 166"/>
                  <a:gd name="T29" fmla="*/ 0 h 320"/>
                  <a:gd name="T30" fmla="*/ 65 w 166"/>
                  <a:gd name="T31" fmla="*/ 9 h 320"/>
                  <a:gd name="T32" fmla="*/ 56 w 166"/>
                  <a:gd name="T33" fmla="*/ 38 h 320"/>
                  <a:gd name="T34" fmla="*/ 48 w 166"/>
                  <a:gd name="T35" fmla="*/ 68 h 320"/>
                  <a:gd name="T36" fmla="*/ 40 w 166"/>
                  <a:gd name="T37" fmla="*/ 88 h 320"/>
                  <a:gd name="T38" fmla="*/ 34 w 166"/>
                  <a:gd name="T39" fmla="*/ 105 h 320"/>
                  <a:gd name="T40" fmla="*/ 33 w 166"/>
                  <a:gd name="T41" fmla="*/ 141 h 320"/>
                  <a:gd name="T42" fmla="*/ 30 w 166"/>
                  <a:gd name="T43" fmla="*/ 173 h 320"/>
                  <a:gd name="T44" fmla="*/ 24 w 166"/>
                  <a:gd name="T45" fmla="*/ 191 h 320"/>
                  <a:gd name="T46" fmla="*/ 11 w 166"/>
                  <a:gd name="T47" fmla="*/ 216 h 320"/>
                  <a:gd name="T48" fmla="*/ 3 w 166"/>
                  <a:gd name="T49" fmla="*/ 234 h 320"/>
                  <a:gd name="T50" fmla="*/ 0 w 166"/>
                  <a:gd name="T51" fmla="*/ 252 h 320"/>
                  <a:gd name="T52" fmla="*/ 0 w 166"/>
                  <a:gd name="T53" fmla="*/ 271 h 320"/>
                  <a:gd name="T54" fmla="*/ 2 w 166"/>
                  <a:gd name="T55" fmla="*/ 284 h 320"/>
                  <a:gd name="T56" fmla="*/ 10 w 166"/>
                  <a:gd name="T57" fmla="*/ 299 h 320"/>
                  <a:gd name="T58" fmla="*/ 19 w 166"/>
                  <a:gd name="T59" fmla="*/ 311 h 320"/>
                  <a:gd name="T60" fmla="*/ 33 w 166"/>
                  <a:gd name="T61" fmla="*/ 320 h 320"/>
                  <a:gd name="T62" fmla="*/ 150 w 166"/>
                  <a:gd name="T63" fmla="*/ 315 h 32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66"/>
                  <a:gd name="T97" fmla="*/ 0 h 320"/>
                  <a:gd name="T98" fmla="*/ 166 w 166"/>
                  <a:gd name="T99" fmla="*/ 320 h 32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66" h="320">
                    <a:moveTo>
                      <a:pt x="150" y="315"/>
                    </a:moveTo>
                    <a:lnTo>
                      <a:pt x="159" y="311"/>
                    </a:lnTo>
                    <a:lnTo>
                      <a:pt x="166" y="300"/>
                    </a:lnTo>
                    <a:lnTo>
                      <a:pt x="165" y="281"/>
                    </a:lnTo>
                    <a:lnTo>
                      <a:pt x="161" y="254"/>
                    </a:lnTo>
                    <a:lnTo>
                      <a:pt x="155" y="230"/>
                    </a:lnTo>
                    <a:lnTo>
                      <a:pt x="147" y="209"/>
                    </a:lnTo>
                    <a:lnTo>
                      <a:pt x="136" y="163"/>
                    </a:lnTo>
                    <a:lnTo>
                      <a:pt x="122" y="100"/>
                    </a:lnTo>
                    <a:lnTo>
                      <a:pt x="113" y="64"/>
                    </a:lnTo>
                    <a:lnTo>
                      <a:pt x="108" y="47"/>
                    </a:lnTo>
                    <a:lnTo>
                      <a:pt x="98" y="25"/>
                    </a:lnTo>
                    <a:lnTo>
                      <a:pt x="88" y="10"/>
                    </a:lnTo>
                    <a:lnTo>
                      <a:pt x="79" y="2"/>
                    </a:lnTo>
                    <a:lnTo>
                      <a:pt x="71" y="0"/>
                    </a:lnTo>
                    <a:lnTo>
                      <a:pt x="65" y="9"/>
                    </a:lnTo>
                    <a:lnTo>
                      <a:pt x="56" y="38"/>
                    </a:lnTo>
                    <a:lnTo>
                      <a:pt x="48" y="68"/>
                    </a:lnTo>
                    <a:lnTo>
                      <a:pt x="40" y="88"/>
                    </a:lnTo>
                    <a:lnTo>
                      <a:pt x="34" y="105"/>
                    </a:lnTo>
                    <a:lnTo>
                      <a:pt x="33" y="141"/>
                    </a:lnTo>
                    <a:lnTo>
                      <a:pt x="30" y="173"/>
                    </a:lnTo>
                    <a:lnTo>
                      <a:pt x="24" y="191"/>
                    </a:lnTo>
                    <a:lnTo>
                      <a:pt x="11" y="216"/>
                    </a:lnTo>
                    <a:lnTo>
                      <a:pt x="3" y="234"/>
                    </a:lnTo>
                    <a:lnTo>
                      <a:pt x="0" y="252"/>
                    </a:lnTo>
                    <a:lnTo>
                      <a:pt x="0" y="271"/>
                    </a:lnTo>
                    <a:lnTo>
                      <a:pt x="2" y="284"/>
                    </a:lnTo>
                    <a:lnTo>
                      <a:pt x="10" y="299"/>
                    </a:lnTo>
                    <a:lnTo>
                      <a:pt x="19" y="311"/>
                    </a:lnTo>
                    <a:lnTo>
                      <a:pt x="33" y="320"/>
                    </a:lnTo>
                    <a:lnTo>
                      <a:pt x="150" y="315"/>
                    </a:lnTo>
                    <a:close/>
                  </a:path>
                </a:pathLst>
              </a:custGeom>
              <a:solidFill>
                <a:srgbClr val="00A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56" name="Rectangle 577"/>
              <p:cNvSpPr>
                <a:spLocks noChangeArrowheads="1"/>
              </p:cNvSpPr>
              <p:nvPr/>
            </p:nvSpPr>
            <p:spPr bwMode="auto">
              <a:xfrm>
                <a:off x="4775" y="3304"/>
                <a:ext cx="69" cy="3"/>
              </a:xfrm>
              <a:prstGeom prst="rect">
                <a:avLst/>
              </a:prstGeom>
              <a:solidFill>
                <a:srgbClr val="804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57" name="Freeform 578"/>
              <p:cNvSpPr>
                <a:spLocks/>
              </p:cNvSpPr>
              <p:nvPr/>
            </p:nvSpPr>
            <p:spPr bwMode="auto">
              <a:xfrm>
                <a:off x="4915" y="3293"/>
                <a:ext cx="24" cy="13"/>
              </a:xfrm>
              <a:custGeom>
                <a:avLst/>
                <a:gdLst>
                  <a:gd name="T0" fmla="*/ 35 w 191"/>
                  <a:gd name="T1" fmla="*/ 95 h 99"/>
                  <a:gd name="T2" fmla="*/ 28 w 191"/>
                  <a:gd name="T3" fmla="*/ 86 h 99"/>
                  <a:gd name="T4" fmla="*/ 18 w 191"/>
                  <a:gd name="T5" fmla="*/ 68 h 99"/>
                  <a:gd name="T6" fmla="*/ 8 w 191"/>
                  <a:gd name="T7" fmla="*/ 54 h 99"/>
                  <a:gd name="T8" fmla="*/ 3 w 191"/>
                  <a:gd name="T9" fmla="*/ 39 h 99"/>
                  <a:gd name="T10" fmla="*/ 0 w 191"/>
                  <a:gd name="T11" fmla="*/ 27 h 99"/>
                  <a:gd name="T12" fmla="*/ 3 w 191"/>
                  <a:gd name="T13" fmla="*/ 16 h 99"/>
                  <a:gd name="T14" fmla="*/ 10 w 191"/>
                  <a:gd name="T15" fmla="*/ 8 h 99"/>
                  <a:gd name="T16" fmla="*/ 20 w 191"/>
                  <a:gd name="T17" fmla="*/ 2 h 99"/>
                  <a:gd name="T18" fmla="*/ 40 w 191"/>
                  <a:gd name="T19" fmla="*/ 0 h 99"/>
                  <a:gd name="T20" fmla="*/ 67 w 191"/>
                  <a:gd name="T21" fmla="*/ 1 h 99"/>
                  <a:gd name="T22" fmla="*/ 93 w 191"/>
                  <a:gd name="T23" fmla="*/ 5 h 99"/>
                  <a:gd name="T24" fmla="*/ 110 w 191"/>
                  <a:gd name="T25" fmla="*/ 5 h 99"/>
                  <a:gd name="T26" fmla="*/ 127 w 191"/>
                  <a:gd name="T27" fmla="*/ 1 h 99"/>
                  <a:gd name="T28" fmla="*/ 139 w 191"/>
                  <a:gd name="T29" fmla="*/ 1 h 99"/>
                  <a:gd name="T30" fmla="*/ 153 w 191"/>
                  <a:gd name="T31" fmla="*/ 7 h 99"/>
                  <a:gd name="T32" fmla="*/ 167 w 191"/>
                  <a:gd name="T33" fmla="*/ 9 h 99"/>
                  <a:gd name="T34" fmla="*/ 179 w 191"/>
                  <a:gd name="T35" fmla="*/ 12 h 99"/>
                  <a:gd name="T36" fmla="*/ 186 w 191"/>
                  <a:gd name="T37" fmla="*/ 23 h 99"/>
                  <a:gd name="T38" fmla="*/ 191 w 191"/>
                  <a:gd name="T39" fmla="*/ 37 h 99"/>
                  <a:gd name="T40" fmla="*/ 190 w 191"/>
                  <a:gd name="T41" fmla="*/ 55 h 99"/>
                  <a:gd name="T42" fmla="*/ 186 w 191"/>
                  <a:gd name="T43" fmla="*/ 74 h 99"/>
                  <a:gd name="T44" fmla="*/ 158 w 191"/>
                  <a:gd name="T45" fmla="*/ 99 h 99"/>
                  <a:gd name="T46" fmla="*/ 35 w 191"/>
                  <a:gd name="T47" fmla="*/ 95 h 9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91"/>
                  <a:gd name="T73" fmla="*/ 0 h 99"/>
                  <a:gd name="T74" fmla="*/ 191 w 191"/>
                  <a:gd name="T75" fmla="*/ 99 h 9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91" h="99">
                    <a:moveTo>
                      <a:pt x="35" y="95"/>
                    </a:moveTo>
                    <a:lnTo>
                      <a:pt x="28" y="86"/>
                    </a:lnTo>
                    <a:lnTo>
                      <a:pt x="18" y="68"/>
                    </a:lnTo>
                    <a:lnTo>
                      <a:pt x="8" y="54"/>
                    </a:lnTo>
                    <a:lnTo>
                      <a:pt x="3" y="39"/>
                    </a:lnTo>
                    <a:lnTo>
                      <a:pt x="0" y="27"/>
                    </a:lnTo>
                    <a:lnTo>
                      <a:pt x="3" y="16"/>
                    </a:lnTo>
                    <a:lnTo>
                      <a:pt x="10" y="8"/>
                    </a:lnTo>
                    <a:lnTo>
                      <a:pt x="20" y="2"/>
                    </a:lnTo>
                    <a:lnTo>
                      <a:pt x="40" y="0"/>
                    </a:lnTo>
                    <a:lnTo>
                      <a:pt x="67" y="1"/>
                    </a:lnTo>
                    <a:lnTo>
                      <a:pt x="93" y="5"/>
                    </a:lnTo>
                    <a:lnTo>
                      <a:pt x="110" y="5"/>
                    </a:lnTo>
                    <a:lnTo>
                      <a:pt x="127" y="1"/>
                    </a:lnTo>
                    <a:lnTo>
                      <a:pt x="139" y="1"/>
                    </a:lnTo>
                    <a:lnTo>
                      <a:pt x="153" y="7"/>
                    </a:lnTo>
                    <a:lnTo>
                      <a:pt x="167" y="9"/>
                    </a:lnTo>
                    <a:lnTo>
                      <a:pt x="179" y="12"/>
                    </a:lnTo>
                    <a:lnTo>
                      <a:pt x="186" y="23"/>
                    </a:lnTo>
                    <a:lnTo>
                      <a:pt x="191" y="37"/>
                    </a:lnTo>
                    <a:lnTo>
                      <a:pt x="190" y="55"/>
                    </a:lnTo>
                    <a:lnTo>
                      <a:pt x="186" y="74"/>
                    </a:lnTo>
                    <a:lnTo>
                      <a:pt x="158" y="99"/>
                    </a:lnTo>
                    <a:lnTo>
                      <a:pt x="35" y="95"/>
                    </a:lnTo>
                    <a:close/>
                  </a:path>
                </a:pathLst>
              </a:custGeom>
              <a:solidFill>
                <a:srgbClr val="006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58" name="Freeform 579"/>
              <p:cNvSpPr>
                <a:spLocks/>
              </p:cNvSpPr>
              <p:nvPr/>
            </p:nvSpPr>
            <p:spPr bwMode="auto">
              <a:xfrm>
                <a:off x="4937" y="3286"/>
                <a:ext cx="33" cy="20"/>
              </a:xfrm>
              <a:custGeom>
                <a:avLst/>
                <a:gdLst>
                  <a:gd name="T0" fmla="*/ 31 w 262"/>
                  <a:gd name="T1" fmla="*/ 145 h 153"/>
                  <a:gd name="T2" fmla="*/ 26 w 262"/>
                  <a:gd name="T3" fmla="*/ 129 h 153"/>
                  <a:gd name="T4" fmla="*/ 18 w 262"/>
                  <a:gd name="T5" fmla="*/ 111 h 153"/>
                  <a:gd name="T6" fmla="*/ 7 w 262"/>
                  <a:gd name="T7" fmla="*/ 85 h 153"/>
                  <a:gd name="T8" fmla="*/ 1 w 262"/>
                  <a:gd name="T9" fmla="*/ 63 h 153"/>
                  <a:gd name="T10" fmla="*/ 0 w 262"/>
                  <a:gd name="T11" fmla="*/ 44 h 153"/>
                  <a:gd name="T12" fmla="*/ 1 w 262"/>
                  <a:gd name="T13" fmla="*/ 26 h 153"/>
                  <a:gd name="T14" fmla="*/ 9 w 262"/>
                  <a:gd name="T15" fmla="*/ 11 h 153"/>
                  <a:gd name="T16" fmla="*/ 19 w 262"/>
                  <a:gd name="T17" fmla="*/ 4 h 153"/>
                  <a:gd name="T18" fmla="*/ 43 w 262"/>
                  <a:gd name="T19" fmla="*/ 1 h 153"/>
                  <a:gd name="T20" fmla="*/ 87 w 262"/>
                  <a:gd name="T21" fmla="*/ 1 h 153"/>
                  <a:gd name="T22" fmla="*/ 127 w 262"/>
                  <a:gd name="T23" fmla="*/ 0 h 153"/>
                  <a:gd name="T24" fmla="*/ 167 w 262"/>
                  <a:gd name="T25" fmla="*/ 2 h 153"/>
                  <a:gd name="T26" fmla="*/ 207 w 262"/>
                  <a:gd name="T27" fmla="*/ 3 h 153"/>
                  <a:gd name="T28" fmla="*/ 227 w 262"/>
                  <a:gd name="T29" fmla="*/ 5 h 153"/>
                  <a:gd name="T30" fmla="*/ 240 w 262"/>
                  <a:gd name="T31" fmla="*/ 10 h 153"/>
                  <a:gd name="T32" fmla="*/ 251 w 262"/>
                  <a:gd name="T33" fmla="*/ 18 h 153"/>
                  <a:gd name="T34" fmla="*/ 261 w 262"/>
                  <a:gd name="T35" fmla="*/ 42 h 153"/>
                  <a:gd name="T36" fmla="*/ 262 w 262"/>
                  <a:gd name="T37" fmla="*/ 52 h 153"/>
                  <a:gd name="T38" fmla="*/ 256 w 262"/>
                  <a:gd name="T39" fmla="*/ 70 h 153"/>
                  <a:gd name="T40" fmla="*/ 242 w 262"/>
                  <a:gd name="T41" fmla="*/ 102 h 153"/>
                  <a:gd name="T42" fmla="*/ 230 w 262"/>
                  <a:gd name="T43" fmla="*/ 129 h 153"/>
                  <a:gd name="T44" fmla="*/ 210 w 262"/>
                  <a:gd name="T45" fmla="*/ 153 h 153"/>
                  <a:gd name="T46" fmla="*/ 31 w 262"/>
                  <a:gd name="T47" fmla="*/ 145 h 153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62"/>
                  <a:gd name="T73" fmla="*/ 0 h 153"/>
                  <a:gd name="T74" fmla="*/ 262 w 262"/>
                  <a:gd name="T75" fmla="*/ 153 h 153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62" h="153">
                    <a:moveTo>
                      <a:pt x="31" y="145"/>
                    </a:moveTo>
                    <a:lnTo>
                      <a:pt x="26" y="129"/>
                    </a:lnTo>
                    <a:lnTo>
                      <a:pt x="18" y="111"/>
                    </a:lnTo>
                    <a:lnTo>
                      <a:pt x="7" y="85"/>
                    </a:lnTo>
                    <a:lnTo>
                      <a:pt x="1" y="63"/>
                    </a:lnTo>
                    <a:lnTo>
                      <a:pt x="0" y="44"/>
                    </a:lnTo>
                    <a:lnTo>
                      <a:pt x="1" y="26"/>
                    </a:lnTo>
                    <a:lnTo>
                      <a:pt x="9" y="11"/>
                    </a:lnTo>
                    <a:lnTo>
                      <a:pt x="19" y="4"/>
                    </a:lnTo>
                    <a:lnTo>
                      <a:pt x="43" y="1"/>
                    </a:lnTo>
                    <a:lnTo>
                      <a:pt x="87" y="1"/>
                    </a:lnTo>
                    <a:lnTo>
                      <a:pt x="127" y="0"/>
                    </a:lnTo>
                    <a:lnTo>
                      <a:pt x="167" y="2"/>
                    </a:lnTo>
                    <a:lnTo>
                      <a:pt x="207" y="3"/>
                    </a:lnTo>
                    <a:lnTo>
                      <a:pt x="227" y="5"/>
                    </a:lnTo>
                    <a:lnTo>
                      <a:pt x="240" y="10"/>
                    </a:lnTo>
                    <a:lnTo>
                      <a:pt x="251" y="18"/>
                    </a:lnTo>
                    <a:lnTo>
                      <a:pt x="261" y="42"/>
                    </a:lnTo>
                    <a:lnTo>
                      <a:pt x="262" y="52"/>
                    </a:lnTo>
                    <a:lnTo>
                      <a:pt x="256" y="70"/>
                    </a:lnTo>
                    <a:lnTo>
                      <a:pt x="242" y="102"/>
                    </a:lnTo>
                    <a:lnTo>
                      <a:pt x="230" y="129"/>
                    </a:lnTo>
                    <a:lnTo>
                      <a:pt x="210" y="153"/>
                    </a:lnTo>
                    <a:lnTo>
                      <a:pt x="31" y="145"/>
                    </a:lnTo>
                    <a:close/>
                  </a:path>
                </a:pathLst>
              </a:custGeom>
              <a:solidFill>
                <a:srgbClr val="004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59" name="Freeform 580"/>
              <p:cNvSpPr>
                <a:spLocks/>
              </p:cNvSpPr>
              <p:nvPr/>
            </p:nvSpPr>
            <p:spPr bwMode="auto">
              <a:xfrm>
                <a:off x="4959" y="3266"/>
                <a:ext cx="21" cy="40"/>
              </a:xfrm>
              <a:custGeom>
                <a:avLst/>
                <a:gdLst>
                  <a:gd name="T0" fmla="*/ 14 w 165"/>
                  <a:gd name="T1" fmla="*/ 315 h 320"/>
                  <a:gd name="T2" fmla="*/ 6 w 165"/>
                  <a:gd name="T3" fmla="*/ 311 h 320"/>
                  <a:gd name="T4" fmla="*/ 0 w 165"/>
                  <a:gd name="T5" fmla="*/ 300 h 320"/>
                  <a:gd name="T6" fmla="*/ 1 w 165"/>
                  <a:gd name="T7" fmla="*/ 281 h 320"/>
                  <a:gd name="T8" fmla="*/ 5 w 165"/>
                  <a:gd name="T9" fmla="*/ 254 h 320"/>
                  <a:gd name="T10" fmla="*/ 10 w 165"/>
                  <a:gd name="T11" fmla="*/ 230 h 320"/>
                  <a:gd name="T12" fmla="*/ 19 w 165"/>
                  <a:gd name="T13" fmla="*/ 209 h 320"/>
                  <a:gd name="T14" fmla="*/ 29 w 165"/>
                  <a:gd name="T15" fmla="*/ 163 h 320"/>
                  <a:gd name="T16" fmla="*/ 43 w 165"/>
                  <a:gd name="T17" fmla="*/ 100 h 320"/>
                  <a:gd name="T18" fmla="*/ 51 w 165"/>
                  <a:gd name="T19" fmla="*/ 64 h 320"/>
                  <a:gd name="T20" fmla="*/ 58 w 165"/>
                  <a:gd name="T21" fmla="*/ 47 h 320"/>
                  <a:gd name="T22" fmla="*/ 68 w 165"/>
                  <a:gd name="T23" fmla="*/ 25 h 320"/>
                  <a:gd name="T24" fmla="*/ 78 w 165"/>
                  <a:gd name="T25" fmla="*/ 10 h 320"/>
                  <a:gd name="T26" fmla="*/ 85 w 165"/>
                  <a:gd name="T27" fmla="*/ 2 h 320"/>
                  <a:gd name="T28" fmla="*/ 94 w 165"/>
                  <a:gd name="T29" fmla="*/ 0 h 320"/>
                  <a:gd name="T30" fmla="*/ 101 w 165"/>
                  <a:gd name="T31" fmla="*/ 9 h 320"/>
                  <a:gd name="T32" fmla="*/ 108 w 165"/>
                  <a:gd name="T33" fmla="*/ 38 h 320"/>
                  <a:gd name="T34" fmla="*/ 117 w 165"/>
                  <a:gd name="T35" fmla="*/ 68 h 320"/>
                  <a:gd name="T36" fmla="*/ 126 w 165"/>
                  <a:gd name="T37" fmla="*/ 88 h 320"/>
                  <a:gd name="T38" fmla="*/ 131 w 165"/>
                  <a:gd name="T39" fmla="*/ 105 h 320"/>
                  <a:gd name="T40" fmla="*/ 133 w 165"/>
                  <a:gd name="T41" fmla="*/ 141 h 320"/>
                  <a:gd name="T42" fmla="*/ 136 w 165"/>
                  <a:gd name="T43" fmla="*/ 173 h 320"/>
                  <a:gd name="T44" fmla="*/ 140 w 165"/>
                  <a:gd name="T45" fmla="*/ 191 h 320"/>
                  <a:gd name="T46" fmla="*/ 155 w 165"/>
                  <a:gd name="T47" fmla="*/ 216 h 320"/>
                  <a:gd name="T48" fmla="*/ 162 w 165"/>
                  <a:gd name="T49" fmla="*/ 234 h 320"/>
                  <a:gd name="T50" fmla="*/ 164 w 165"/>
                  <a:gd name="T51" fmla="*/ 252 h 320"/>
                  <a:gd name="T52" fmla="*/ 165 w 165"/>
                  <a:gd name="T53" fmla="*/ 271 h 320"/>
                  <a:gd name="T54" fmla="*/ 162 w 165"/>
                  <a:gd name="T55" fmla="*/ 284 h 320"/>
                  <a:gd name="T56" fmla="*/ 156 w 165"/>
                  <a:gd name="T57" fmla="*/ 299 h 320"/>
                  <a:gd name="T58" fmla="*/ 147 w 165"/>
                  <a:gd name="T59" fmla="*/ 311 h 320"/>
                  <a:gd name="T60" fmla="*/ 133 w 165"/>
                  <a:gd name="T61" fmla="*/ 320 h 320"/>
                  <a:gd name="T62" fmla="*/ 14 w 165"/>
                  <a:gd name="T63" fmla="*/ 315 h 32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65"/>
                  <a:gd name="T97" fmla="*/ 0 h 320"/>
                  <a:gd name="T98" fmla="*/ 165 w 165"/>
                  <a:gd name="T99" fmla="*/ 320 h 32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65" h="320">
                    <a:moveTo>
                      <a:pt x="14" y="315"/>
                    </a:moveTo>
                    <a:lnTo>
                      <a:pt x="6" y="311"/>
                    </a:lnTo>
                    <a:lnTo>
                      <a:pt x="0" y="300"/>
                    </a:lnTo>
                    <a:lnTo>
                      <a:pt x="1" y="281"/>
                    </a:lnTo>
                    <a:lnTo>
                      <a:pt x="5" y="254"/>
                    </a:lnTo>
                    <a:lnTo>
                      <a:pt x="10" y="230"/>
                    </a:lnTo>
                    <a:lnTo>
                      <a:pt x="19" y="209"/>
                    </a:lnTo>
                    <a:lnTo>
                      <a:pt x="29" y="163"/>
                    </a:lnTo>
                    <a:lnTo>
                      <a:pt x="43" y="100"/>
                    </a:lnTo>
                    <a:lnTo>
                      <a:pt x="51" y="64"/>
                    </a:lnTo>
                    <a:lnTo>
                      <a:pt x="58" y="47"/>
                    </a:lnTo>
                    <a:lnTo>
                      <a:pt x="68" y="25"/>
                    </a:lnTo>
                    <a:lnTo>
                      <a:pt x="78" y="10"/>
                    </a:lnTo>
                    <a:lnTo>
                      <a:pt x="85" y="2"/>
                    </a:lnTo>
                    <a:lnTo>
                      <a:pt x="94" y="0"/>
                    </a:lnTo>
                    <a:lnTo>
                      <a:pt x="101" y="9"/>
                    </a:lnTo>
                    <a:lnTo>
                      <a:pt x="108" y="38"/>
                    </a:lnTo>
                    <a:lnTo>
                      <a:pt x="117" y="68"/>
                    </a:lnTo>
                    <a:lnTo>
                      <a:pt x="126" y="88"/>
                    </a:lnTo>
                    <a:lnTo>
                      <a:pt x="131" y="105"/>
                    </a:lnTo>
                    <a:lnTo>
                      <a:pt x="133" y="141"/>
                    </a:lnTo>
                    <a:lnTo>
                      <a:pt x="136" y="173"/>
                    </a:lnTo>
                    <a:lnTo>
                      <a:pt x="140" y="191"/>
                    </a:lnTo>
                    <a:lnTo>
                      <a:pt x="155" y="216"/>
                    </a:lnTo>
                    <a:lnTo>
                      <a:pt x="162" y="234"/>
                    </a:lnTo>
                    <a:lnTo>
                      <a:pt x="164" y="252"/>
                    </a:lnTo>
                    <a:lnTo>
                      <a:pt x="165" y="271"/>
                    </a:lnTo>
                    <a:lnTo>
                      <a:pt x="162" y="284"/>
                    </a:lnTo>
                    <a:lnTo>
                      <a:pt x="156" y="299"/>
                    </a:lnTo>
                    <a:lnTo>
                      <a:pt x="147" y="311"/>
                    </a:lnTo>
                    <a:lnTo>
                      <a:pt x="133" y="320"/>
                    </a:lnTo>
                    <a:lnTo>
                      <a:pt x="14" y="315"/>
                    </a:lnTo>
                    <a:close/>
                  </a:path>
                </a:pathLst>
              </a:custGeom>
              <a:solidFill>
                <a:srgbClr val="00A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60" name="Rectangle 581"/>
              <p:cNvSpPr>
                <a:spLocks noChangeArrowheads="1"/>
              </p:cNvSpPr>
              <p:nvPr/>
            </p:nvSpPr>
            <p:spPr bwMode="auto">
              <a:xfrm>
                <a:off x="4905" y="3304"/>
                <a:ext cx="82" cy="3"/>
              </a:xfrm>
              <a:prstGeom prst="rect">
                <a:avLst/>
              </a:prstGeom>
              <a:solidFill>
                <a:srgbClr val="804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61" name="Freeform 582"/>
              <p:cNvSpPr>
                <a:spLocks/>
              </p:cNvSpPr>
              <p:nvPr/>
            </p:nvSpPr>
            <p:spPr bwMode="auto">
              <a:xfrm>
                <a:off x="4634" y="3266"/>
                <a:ext cx="21" cy="40"/>
              </a:xfrm>
              <a:custGeom>
                <a:avLst/>
                <a:gdLst>
                  <a:gd name="T0" fmla="*/ 156 w 170"/>
                  <a:gd name="T1" fmla="*/ 315 h 320"/>
                  <a:gd name="T2" fmla="*/ 163 w 170"/>
                  <a:gd name="T3" fmla="*/ 311 h 320"/>
                  <a:gd name="T4" fmla="*/ 170 w 170"/>
                  <a:gd name="T5" fmla="*/ 300 h 320"/>
                  <a:gd name="T6" fmla="*/ 169 w 170"/>
                  <a:gd name="T7" fmla="*/ 281 h 320"/>
                  <a:gd name="T8" fmla="*/ 166 w 170"/>
                  <a:gd name="T9" fmla="*/ 254 h 320"/>
                  <a:gd name="T10" fmla="*/ 160 w 170"/>
                  <a:gd name="T11" fmla="*/ 230 h 320"/>
                  <a:gd name="T12" fmla="*/ 151 w 170"/>
                  <a:gd name="T13" fmla="*/ 209 h 320"/>
                  <a:gd name="T14" fmla="*/ 139 w 170"/>
                  <a:gd name="T15" fmla="*/ 163 h 320"/>
                  <a:gd name="T16" fmla="*/ 125 w 170"/>
                  <a:gd name="T17" fmla="*/ 100 h 320"/>
                  <a:gd name="T18" fmla="*/ 117 w 170"/>
                  <a:gd name="T19" fmla="*/ 64 h 320"/>
                  <a:gd name="T20" fmla="*/ 110 w 170"/>
                  <a:gd name="T21" fmla="*/ 47 h 320"/>
                  <a:gd name="T22" fmla="*/ 100 w 170"/>
                  <a:gd name="T23" fmla="*/ 25 h 320"/>
                  <a:gd name="T24" fmla="*/ 90 w 170"/>
                  <a:gd name="T25" fmla="*/ 10 h 320"/>
                  <a:gd name="T26" fmla="*/ 81 w 170"/>
                  <a:gd name="T27" fmla="*/ 2 h 320"/>
                  <a:gd name="T28" fmla="*/ 72 w 170"/>
                  <a:gd name="T29" fmla="*/ 0 h 320"/>
                  <a:gd name="T30" fmla="*/ 66 w 170"/>
                  <a:gd name="T31" fmla="*/ 9 h 320"/>
                  <a:gd name="T32" fmla="*/ 58 w 170"/>
                  <a:gd name="T33" fmla="*/ 38 h 320"/>
                  <a:gd name="T34" fmla="*/ 49 w 170"/>
                  <a:gd name="T35" fmla="*/ 68 h 320"/>
                  <a:gd name="T36" fmla="*/ 41 w 170"/>
                  <a:gd name="T37" fmla="*/ 88 h 320"/>
                  <a:gd name="T38" fmla="*/ 34 w 170"/>
                  <a:gd name="T39" fmla="*/ 105 h 320"/>
                  <a:gd name="T40" fmla="*/ 33 w 170"/>
                  <a:gd name="T41" fmla="*/ 141 h 320"/>
                  <a:gd name="T42" fmla="*/ 30 w 170"/>
                  <a:gd name="T43" fmla="*/ 173 h 320"/>
                  <a:gd name="T44" fmla="*/ 24 w 170"/>
                  <a:gd name="T45" fmla="*/ 191 h 320"/>
                  <a:gd name="T46" fmla="*/ 10 w 170"/>
                  <a:gd name="T47" fmla="*/ 216 h 320"/>
                  <a:gd name="T48" fmla="*/ 2 w 170"/>
                  <a:gd name="T49" fmla="*/ 234 h 320"/>
                  <a:gd name="T50" fmla="*/ 0 w 170"/>
                  <a:gd name="T51" fmla="*/ 252 h 320"/>
                  <a:gd name="T52" fmla="*/ 0 w 170"/>
                  <a:gd name="T53" fmla="*/ 271 h 320"/>
                  <a:gd name="T54" fmla="*/ 2 w 170"/>
                  <a:gd name="T55" fmla="*/ 284 h 320"/>
                  <a:gd name="T56" fmla="*/ 9 w 170"/>
                  <a:gd name="T57" fmla="*/ 299 h 320"/>
                  <a:gd name="T58" fmla="*/ 18 w 170"/>
                  <a:gd name="T59" fmla="*/ 311 h 320"/>
                  <a:gd name="T60" fmla="*/ 33 w 170"/>
                  <a:gd name="T61" fmla="*/ 320 h 320"/>
                  <a:gd name="T62" fmla="*/ 156 w 170"/>
                  <a:gd name="T63" fmla="*/ 315 h 32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70"/>
                  <a:gd name="T97" fmla="*/ 0 h 320"/>
                  <a:gd name="T98" fmla="*/ 170 w 170"/>
                  <a:gd name="T99" fmla="*/ 320 h 32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70" h="320">
                    <a:moveTo>
                      <a:pt x="156" y="315"/>
                    </a:moveTo>
                    <a:lnTo>
                      <a:pt x="163" y="311"/>
                    </a:lnTo>
                    <a:lnTo>
                      <a:pt x="170" y="300"/>
                    </a:lnTo>
                    <a:lnTo>
                      <a:pt x="169" y="281"/>
                    </a:lnTo>
                    <a:lnTo>
                      <a:pt x="166" y="254"/>
                    </a:lnTo>
                    <a:lnTo>
                      <a:pt x="160" y="230"/>
                    </a:lnTo>
                    <a:lnTo>
                      <a:pt x="151" y="209"/>
                    </a:lnTo>
                    <a:lnTo>
                      <a:pt x="139" y="163"/>
                    </a:lnTo>
                    <a:lnTo>
                      <a:pt x="125" y="100"/>
                    </a:lnTo>
                    <a:lnTo>
                      <a:pt x="117" y="64"/>
                    </a:lnTo>
                    <a:lnTo>
                      <a:pt x="110" y="47"/>
                    </a:lnTo>
                    <a:lnTo>
                      <a:pt x="100" y="25"/>
                    </a:lnTo>
                    <a:lnTo>
                      <a:pt x="90" y="10"/>
                    </a:lnTo>
                    <a:lnTo>
                      <a:pt x="81" y="2"/>
                    </a:lnTo>
                    <a:lnTo>
                      <a:pt x="72" y="0"/>
                    </a:lnTo>
                    <a:lnTo>
                      <a:pt x="66" y="9"/>
                    </a:lnTo>
                    <a:lnTo>
                      <a:pt x="58" y="38"/>
                    </a:lnTo>
                    <a:lnTo>
                      <a:pt x="49" y="68"/>
                    </a:lnTo>
                    <a:lnTo>
                      <a:pt x="41" y="88"/>
                    </a:lnTo>
                    <a:lnTo>
                      <a:pt x="34" y="105"/>
                    </a:lnTo>
                    <a:lnTo>
                      <a:pt x="33" y="141"/>
                    </a:lnTo>
                    <a:lnTo>
                      <a:pt x="30" y="173"/>
                    </a:lnTo>
                    <a:lnTo>
                      <a:pt x="24" y="191"/>
                    </a:lnTo>
                    <a:lnTo>
                      <a:pt x="10" y="216"/>
                    </a:lnTo>
                    <a:lnTo>
                      <a:pt x="2" y="234"/>
                    </a:lnTo>
                    <a:lnTo>
                      <a:pt x="0" y="252"/>
                    </a:lnTo>
                    <a:lnTo>
                      <a:pt x="0" y="271"/>
                    </a:lnTo>
                    <a:lnTo>
                      <a:pt x="2" y="284"/>
                    </a:lnTo>
                    <a:lnTo>
                      <a:pt x="9" y="299"/>
                    </a:lnTo>
                    <a:lnTo>
                      <a:pt x="18" y="311"/>
                    </a:lnTo>
                    <a:lnTo>
                      <a:pt x="33" y="320"/>
                    </a:lnTo>
                    <a:lnTo>
                      <a:pt x="156" y="315"/>
                    </a:lnTo>
                    <a:close/>
                  </a:path>
                </a:pathLst>
              </a:custGeom>
              <a:solidFill>
                <a:srgbClr val="00A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562" name="Rectangle 583"/>
              <p:cNvSpPr>
                <a:spLocks noChangeArrowheads="1"/>
              </p:cNvSpPr>
              <p:nvPr/>
            </p:nvSpPr>
            <p:spPr bwMode="auto">
              <a:xfrm>
                <a:off x="4634" y="3304"/>
                <a:ext cx="43" cy="3"/>
              </a:xfrm>
              <a:prstGeom prst="rect">
                <a:avLst/>
              </a:prstGeom>
              <a:solidFill>
                <a:srgbClr val="804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3186" name="Group 584"/>
            <p:cNvGrpSpPr>
              <a:grpSpLocks/>
            </p:cNvGrpSpPr>
            <p:nvPr/>
          </p:nvGrpSpPr>
          <p:grpSpPr bwMode="auto">
            <a:xfrm>
              <a:off x="134" y="3256"/>
              <a:ext cx="592" cy="374"/>
              <a:chOff x="3980" y="3051"/>
              <a:chExt cx="558" cy="351"/>
            </a:xfrm>
          </p:grpSpPr>
          <p:grpSp>
            <p:nvGrpSpPr>
              <p:cNvPr id="3187" name="Group 585"/>
              <p:cNvGrpSpPr>
                <a:grpSpLocks/>
              </p:cNvGrpSpPr>
              <p:nvPr/>
            </p:nvGrpSpPr>
            <p:grpSpPr bwMode="auto">
              <a:xfrm>
                <a:off x="4149" y="3051"/>
                <a:ext cx="342" cy="318"/>
                <a:chOff x="4149" y="3051"/>
                <a:chExt cx="342" cy="318"/>
              </a:xfrm>
            </p:grpSpPr>
            <p:sp>
              <p:nvSpPr>
                <p:cNvPr id="3225" name="Freeform 586"/>
                <p:cNvSpPr>
                  <a:spLocks/>
                </p:cNvSpPr>
                <p:nvPr/>
              </p:nvSpPr>
              <p:spPr bwMode="auto">
                <a:xfrm>
                  <a:off x="4193" y="3051"/>
                  <a:ext cx="22" cy="318"/>
                </a:xfrm>
                <a:custGeom>
                  <a:avLst/>
                  <a:gdLst>
                    <a:gd name="T0" fmla="*/ 0 w 153"/>
                    <a:gd name="T1" fmla="*/ 0 h 2226"/>
                    <a:gd name="T2" fmla="*/ 153 w 153"/>
                    <a:gd name="T3" fmla="*/ 101 h 2226"/>
                    <a:gd name="T4" fmla="*/ 153 w 153"/>
                    <a:gd name="T5" fmla="*/ 2226 h 2226"/>
                    <a:gd name="T6" fmla="*/ 0 w 153"/>
                    <a:gd name="T7" fmla="*/ 2226 h 2226"/>
                    <a:gd name="T8" fmla="*/ 0 w 153"/>
                    <a:gd name="T9" fmla="*/ 0 h 22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3"/>
                    <a:gd name="T16" fmla="*/ 0 h 2226"/>
                    <a:gd name="T17" fmla="*/ 153 w 153"/>
                    <a:gd name="T18" fmla="*/ 2226 h 222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3" h="2226">
                      <a:moveTo>
                        <a:pt x="0" y="0"/>
                      </a:moveTo>
                      <a:lnTo>
                        <a:pt x="153" y="101"/>
                      </a:lnTo>
                      <a:lnTo>
                        <a:pt x="153" y="2226"/>
                      </a:lnTo>
                      <a:lnTo>
                        <a:pt x="0" y="222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FBFD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26" name="Rectangle 587"/>
                <p:cNvSpPr>
                  <a:spLocks noChangeArrowheads="1"/>
                </p:cNvSpPr>
                <p:nvPr/>
              </p:nvSpPr>
              <p:spPr bwMode="auto">
                <a:xfrm>
                  <a:off x="4187" y="3051"/>
                  <a:ext cx="1" cy="311"/>
                </a:xfrm>
                <a:prstGeom prst="rect">
                  <a:avLst/>
                </a:prstGeom>
                <a:solidFill>
                  <a:srgbClr val="7F7F9F">
                    <a:alpha val="32941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27" name="Freeform 588"/>
                <p:cNvSpPr>
                  <a:spLocks/>
                </p:cNvSpPr>
                <p:nvPr/>
              </p:nvSpPr>
              <p:spPr bwMode="auto">
                <a:xfrm>
                  <a:off x="4193" y="3058"/>
                  <a:ext cx="22" cy="253"/>
                </a:xfrm>
                <a:custGeom>
                  <a:avLst/>
                  <a:gdLst>
                    <a:gd name="T0" fmla="*/ 153 w 153"/>
                    <a:gd name="T1" fmla="*/ 101 h 1770"/>
                    <a:gd name="T2" fmla="*/ 0 w 153"/>
                    <a:gd name="T3" fmla="*/ 0 h 1770"/>
                    <a:gd name="T4" fmla="*/ 0 w 153"/>
                    <a:gd name="T5" fmla="*/ 1770 h 1770"/>
                    <a:gd name="T6" fmla="*/ 153 w 153"/>
                    <a:gd name="T7" fmla="*/ 1770 h 1770"/>
                    <a:gd name="T8" fmla="*/ 153 w 153"/>
                    <a:gd name="T9" fmla="*/ 101 h 17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3"/>
                    <a:gd name="T16" fmla="*/ 0 h 1770"/>
                    <a:gd name="T17" fmla="*/ 153 w 153"/>
                    <a:gd name="T18" fmla="*/ 1770 h 17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3" h="1770">
                      <a:moveTo>
                        <a:pt x="153" y="101"/>
                      </a:moveTo>
                      <a:lnTo>
                        <a:pt x="0" y="0"/>
                      </a:lnTo>
                      <a:lnTo>
                        <a:pt x="0" y="1770"/>
                      </a:lnTo>
                      <a:lnTo>
                        <a:pt x="153" y="1770"/>
                      </a:lnTo>
                      <a:lnTo>
                        <a:pt x="153" y="101"/>
                      </a:lnTo>
                      <a:close/>
                    </a:path>
                  </a:pathLst>
                </a:custGeom>
                <a:solidFill>
                  <a:srgbClr val="9F9FB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28" name="Freeform 589"/>
                <p:cNvSpPr>
                  <a:spLocks/>
                </p:cNvSpPr>
                <p:nvPr/>
              </p:nvSpPr>
              <p:spPr bwMode="auto">
                <a:xfrm>
                  <a:off x="4201" y="3073"/>
                  <a:ext cx="14" cy="231"/>
                </a:xfrm>
                <a:custGeom>
                  <a:avLst/>
                  <a:gdLst>
                    <a:gd name="T0" fmla="*/ 0 w 103"/>
                    <a:gd name="T1" fmla="*/ 0 h 1618"/>
                    <a:gd name="T2" fmla="*/ 0 w 103"/>
                    <a:gd name="T3" fmla="*/ 1618 h 1618"/>
                    <a:gd name="T4" fmla="*/ 103 w 103"/>
                    <a:gd name="T5" fmla="*/ 1618 h 1618"/>
                    <a:gd name="T6" fmla="*/ 103 w 103"/>
                    <a:gd name="T7" fmla="*/ 51 h 1618"/>
                    <a:gd name="T8" fmla="*/ 0 w 103"/>
                    <a:gd name="T9" fmla="*/ 0 h 16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3"/>
                    <a:gd name="T16" fmla="*/ 0 h 1618"/>
                    <a:gd name="T17" fmla="*/ 103 w 103"/>
                    <a:gd name="T18" fmla="*/ 1618 h 16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3" h="1618">
                      <a:moveTo>
                        <a:pt x="0" y="0"/>
                      </a:moveTo>
                      <a:lnTo>
                        <a:pt x="0" y="1618"/>
                      </a:lnTo>
                      <a:lnTo>
                        <a:pt x="103" y="1618"/>
                      </a:lnTo>
                      <a:lnTo>
                        <a:pt x="103" y="5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29" name="Line 590"/>
                <p:cNvSpPr>
                  <a:spLocks noChangeShapeType="1"/>
                </p:cNvSpPr>
                <p:nvPr/>
              </p:nvSpPr>
              <p:spPr bwMode="auto">
                <a:xfrm>
                  <a:off x="4201" y="3095"/>
                  <a:ext cx="14" cy="7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30" name="Line 591"/>
                <p:cNvSpPr>
                  <a:spLocks noChangeShapeType="1"/>
                </p:cNvSpPr>
                <p:nvPr/>
              </p:nvSpPr>
              <p:spPr bwMode="auto">
                <a:xfrm>
                  <a:off x="4200" y="3116"/>
                  <a:ext cx="16" cy="6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31" name="Line 592"/>
                <p:cNvSpPr>
                  <a:spLocks noChangeShapeType="1"/>
                </p:cNvSpPr>
                <p:nvPr/>
              </p:nvSpPr>
              <p:spPr bwMode="auto">
                <a:xfrm>
                  <a:off x="4200" y="3137"/>
                  <a:ext cx="16" cy="5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32" name="Line 593"/>
                <p:cNvSpPr>
                  <a:spLocks noChangeShapeType="1"/>
                </p:cNvSpPr>
                <p:nvPr/>
              </p:nvSpPr>
              <p:spPr bwMode="auto">
                <a:xfrm>
                  <a:off x="4200" y="3158"/>
                  <a:ext cx="16" cy="5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33" name="Line 594"/>
                <p:cNvSpPr>
                  <a:spLocks noChangeShapeType="1"/>
                </p:cNvSpPr>
                <p:nvPr/>
              </p:nvSpPr>
              <p:spPr bwMode="auto">
                <a:xfrm>
                  <a:off x="4200" y="3178"/>
                  <a:ext cx="16" cy="5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34" name="Line 595"/>
                <p:cNvSpPr>
                  <a:spLocks noChangeShapeType="1"/>
                </p:cNvSpPr>
                <p:nvPr/>
              </p:nvSpPr>
              <p:spPr bwMode="auto">
                <a:xfrm>
                  <a:off x="4200" y="3201"/>
                  <a:ext cx="16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35" name="Line 596"/>
                <p:cNvSpPr>
                  <a:spLocks noChangeShapeType="1"/>
                </p:cNvSpPr>
                <p:nvPr/>
              </p:nvSpPr>
              <p:spPr bwMode="auto">
                <a:xfrm>
                  <a:off x="4200" y="3222"/>
                  <a:ext cx="16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36" name="Line 597"/>
                <p:cNvSpPr>
                  <a:spLocks noChangeShapeType="1"/>
                </p:cNvSpPr>
                <p:nvPr/>
              </p:nvSpPr>
              <p:spPr bwMode="auto">
                <a:xfrm>
                  <a:off x="4200" y="3244"/>
                  <a:ext cx="16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37" name="Line 598"/>
                <p:cNvSpPr>
                  <a:spLocks noChangeShapeType="1"/>
                </p:cNvSpPr>
                <p:nvPr/>
              </p:nvSpPr>
              <p:spPr bwMode="auto">
                <a:xfrm>
                  <a:off x="4200" y="3265"/>
                  <a:ext cx="16" cy="2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38" name="Line 599"/>
                <p:cNvSpPr>
                  <a:spLocks noChangeShapeType="1"/>
                </p:cNvSpPr>
                <p:nvPr/>
              </p:nvSpPr>
              <p:spPr bwMode="auto">
                <a:xfrm>
                  <a:off x="4200" y="3286"/>
                  <a:ext cx="16" cy="2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39" name="Rectangle 600"/>
                <p:cNvSpPr>
                  <a:spLocks noChangeArrowheads="1"/>
                </p:cNvSpPr>
                <p:nvPr/>
              </p:nvSpPr>
              <p:spPr bwMode="auto">
                <a:xfrm>
                  <a:off x="4195" y="3346"/>
                  <a:ext cx="8" cy="16"/>
                </a:xfrm>
                <a:prstGeom prst="rect">
                  <a:avLst/>
                </a:prstGeom>
                <a:solidFill>
                  <a:srgbClr val="DFDFFF">
                    <a:alpha val="32941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40" name="Freeform 601"/>
                <p:cNvSpPr>
                  <a:spLocks/>
                </p:cNvSpPr>
                <p:nvPr/>
              </p:nvSpPr>
              <p:spPr bwMode="auto">
                <a:xfrm>
                  <a:off x="4199" y="3346"/>
                  <a:ext cx="16" cy="23"/>
                </a:xfrm>
                <a:custGeom>
                  <a:avLst/>
                  <a:gdLst>
                    <a:gd name="T0" fmla="*/ 37 w 116"/>
                    <a:gd name="T1" fmla="*/ 160 h 161"/>
                    <a:gd name="T2" fmla="*/ 37 w 116"/>
                    <a:gd name="T3" fmla="*/ 22 h 161"/>
                    <a:gd name="T4" fmla="*/ 0 w 116"/>
                    <a:gd name="T5" fmla="*/ 22 h 161"/>
                    <a:gd name="T6" fmla="*/ 0 w 116"/>
                    <a:gd name="T7" fmla="*/ 0 h 161"/>
                    <a:gd name="T8" fmla="*/ 116 w 116"/>
                    <a:gd name="T9" fmla="*/ 0 h 161"/>
                    <a:gd name="T10" fmla="*/ 116 w 116"/>
                    <a:gd name="T11" fmla="*/ 161 h 161"/>
                    <a:gd name="T12" fmla="*/ 37 w 116"/>
                    <a:gd name="T13" fmla="*/ 160 h 16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16"/>
                    <a:gd name="T22" fmla="*/ 0 h 161"/>
                    <a:gd name="T23" fmla="*/ 116 w 116"/>
                    <a:gd name="T24" fmla="*/ 161 h 16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16" h="161">
                      <a:moveTo>
                        <a:pt x="37" y="160"/>
                      </a:moveTo>
                      <a:lnTo>
                        <a:pt x="37" y="22"/>
                      </a:lnTo>
                      <a:lnTo>
                        <a:pt x="0" y="22"/>
                      </a:lnTo>
                      <a:lnTo>
                        <a:pt x="0" y="0"/>
                      </a:lnTo>
                      <a:lnTo>
                        <a:pt x="116" y="0"/>
                      </a:lnTo>
                      <a:lnTo>
                        <a:pt x="116" y="161"/>
                      </a:lnTo>
                      <a:lnTo>
                        <a:pt x="37" y="160"/>
                      </a:lnTo>
                      <a:close/>
                    </a:path>
                  </a:pathLst>
                </a:custGeom>
                <a:solidFill>
                  <a:srgbClr val="7F7F9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41" name="Freeform 602"/>
                <p:cNvSpPr>
                  <a:spLocks/>
                </p:cNvSpPr>
                <p:nvPr/>
              </p:nvSpPr>
              <p:spPr bwMode="auto">
                <a:xfrm>
                  <a:off x="4223" y="3066"/>
                  <a:ext cx="22" cy="303"/>
                </a:xfrm>
                <a:custGeom>
                  <a:avLst/>
                  <a:gdLst>
                    <a:gd name="T0" fmla="*/ 0 w 154"/>
                    <a:gd name="T1" fmla="*/ 0 h 2125"/>
                    <a:gd name="T2" fmla="*/ 154 w 154"/>
                    <a:gd name="T3" fmla="*/ 96 h 2125"/>
                    <a:gd name="T4" fmla="*/ 154 w 154"/>
                    <a:gd name="T5" fmla="*/ 2125 h 2125"/>
                    <a:gd name="T6" fmla="*/ 0 w 154"/>
                    <a:gd name="T7" fmla="*/ 2125 h 2125"/>
                    <a:gd name="T8" fmla="*/ 0 w 154"/>
                    <a:gd name="T9" fmla="*/ 0 h 212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4"/>
                    <a:gd name="T16" fmla="*/ 0 h 2125"/>
                    <a:gd name="T17" fmla="*/ 154 w 154"/>
                    <a:gd name="T18" fmla="*/ 2125 h 212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4" h="2125">
                      <a:moveTo>
                        <a:pt x="0" y="0"/>
                      </a:moveTo>
                      <a:lnTo>
                        <a:pt x="154" y="96"/>
                      </a:lnTo>
                      <a:lnTo>
                        <a:pt x="154" y="2125"/>
                      </a:lnTo>
                      <a:lnTo>
                        <a:pt x="0" y="21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FBFD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42" name="Freeform 603"/>
                <p:cNvSpPr>
                  <a:spLocks/>
                </p:cNvSpPr>
                <p:nvPr/>
              </p:nvSpPr>
              <p:spPr bwMode="auto">
                <a:xfrm>
                  <a:off x="4223" y="3073"/>
                  <a:ext cx="22" cy="241"/>
                </a:xfrm>
                <a:custGeom>
                  <a:avLst/>
                  <a:gdLst>
                    <a:gd name="T0" fmla="*/ 154 w 154"/>
                    <a:gd name="T1" fmla="*/ 97 h 1691"/>
                    <a:gd name="T2" fmla="*/ 0 w 154"/>
                    <a:gd name="T3" fmla="*/ 0 h 1691"/>
                    <a:gd name="T4" fmla="*/ 0 w 154"/>
                    <a:gd name="T5" fmla="*/ 1691 h 1691"/>
                    <a:gd name="T6" fmla="*/ 154 w 154"/>
                    <a:gd name="T7" fmla="*/ 1691 h 1691"/>
                    <a:gd name="T8" fmla="*/ 154 w 154"/>
                    <a:gd name="T9" fmla="*/ 97 h 169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4"/>
                    <a:gd name="T16" fmla="*/ 0 h 1691"/>
                    <a:gd name="T17" fmla="*/ 154 w 154"/>
                    <a:gd name="T18" fmla="*/ 1691 h 169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4" h="1691">
                      <a:moveTo>
                        <a:pt x="154" y="97"/>
                      </a:moveTo>
                      <a:lnTo>
                        <a:pt x="0" y="0"/>
                      </a:lnTo>
                      <a:lnTo>
                        <a:pt x="0" y="1691"/>
                      </a:lnTo>
                      <a:lnTo>
                        <a:pt x="154" y="1691"/>
                      </a:lnTo>
                      <a:lnTo>
                        <a:pt x="154" y="97"/>
                      </a:lnTo>
                      <a:close/>
                    </a:path>
                  </a:pathLst>
                </a:custGeom>
                <a:solidFill>
                  <a:srgbClr val="9F9FB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43" name="Freeform 604"/>
                <p:cNvSpPr>
                  <a:spLocks/>
                </p:cNvSpPr>
                <p:nvPr/>
              </p:nvSpPr>
              <p:spPr bwMode="auto">
                <a:xfrm>
                  <a:off x="4230" y="3086"/>
                  <a:ext cx="15" cy="221"/>
                </a:xfrm>
                <a:custGeom>
                  <a:avLst/>
                  <a:gdLst>
                    <a:gd name="T0" fmla="*/ 0 w 103"/>
                    <a:gd name="T1" fmla="*/ 0 h 1544"/>
                    <a:gd name="T2" fmla="*/ 0 w 103"/>
                    <a:gd name="T3" fmla="*/ 1544 h 1544"/>
                    <a:gd name="T4" fmla="*/ 103 w 103"/>
                    <a:gd name="T5" fmla="*/ 1544 h 1544"/>
                    <a:gd name="T6" fmla="*/ 103 w 103"/>
                    <a:gd name="T7" fmla="*/ 48 h 1544"/>
                    <a:gd name="T8" fmla="*/ 0 w 103"/>
                    <a:gd name="T9" fmla="*/ 0 h 154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3"/>
                    <a:gd name="T16" fmla="*/ 0 h 1544"/>
                    <a:gd name="T17" fmla="*/ 103 w 103"/>
                    <a:gd name="T18" fmla="*/ 1544 h 154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3" h="1544">
                      <a:moveTo>
                        <a:pt x="0" y="0"/>
                      </a:moveTo>
                      <a:lnTo>
                        <a:pt x="0" y="1544"/>
                      </a:lnTo>
                      <a:lnTo>
                        <a:pt x="103" y="1544"/>
                      </a:lnTo>
                      <a:lnTo>
                        <a:pt x="103" y="4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44" name="Line 605"/>
                <p:cNvSpPr>
                  <a:spLocks noChangeShapeType="1"/>
                </p:cNvSpPr>
                <p:nvPr/>
              </p:nvSpPr>
              <p:spPr bwMode="auto">
                <a:xfrm>
                  <a:off x="4230" y="3107"/>
                  <a:ext cx="14" cy="7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45" name="Line 606"/>
                <p:cNvSpPr>
                  <a:spLocks noChangeShapeType="1"/>
                </p:cNvSpPr>
                <p:nvPr/>
              </p:nvSpPr>
              <p:spPr bwMode="auto">
                <a:xfrm>
                  <a:off x="4229" y="3127"/>
                  <a:ext cx="16" cy="6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46" name="Line 607"/>
                <p:cNvSpPr>
                  <a:spLocks noChangeShapeType="1"/>
                </p:cNvSpPr>
                <p:nvPr/>
              </p:nvSpPr>
              <p:spPr bwMode="auto">
                <a:xfrm>
                  <a:off x="4229" y="3147"/>
                  <a:ext cx="17" cy="6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47" name="Line 608"/>
                <p:cNvSpPr>
                  <a:spLocks noChangeShapeType="1"/>
                </p:cNvSpPr>
                <p:nvPr/>
              </p:nvSpPr>
              <p:spPr bwMode="auto">
                <a:xfrm>
                  <a:off x="4229" y="3168"/>
                  <a:ext cx="16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48" name="Line 609"/>
                <p:cNvSpPr>
                  <a:spLocks noChangeShapeType="1"/>
                </p:cNvSpPr>
                <p:nvPr/>
              </p:nvSpPr>
              <p:spPr bwMode="auto">
                <a:xfrm>
                  <a:off x="4229" y="3186"/>
                  <a:ext cx="16" cy="5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49" name="Line 610"/>
                <p:cNvSpPr>
                  <a:spLocks noChangeShapeType="1"/>
                </p:cNvSpPr>
                <p:nvPr/>
              </p:nvSpPr>
              <p:spPr bwMode="auto">
                <a:xfrm>
                  <a:off x="4229" y="3208"/>
                  <a:ext cx="17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50" name="Line 611"/>
                <p:cNvSpPr>
                  <a:spLocks noChangeShapeType="1"/>
                </p:cNvSpPr>
                <p:nvPr/>
              </p:nvSpPr>
              <p:spPr bwMode="auto">
                <a:xfrm>
                  <a:off x="4229" y="3228"/>
                  <a:ext cx="17" cy="5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51" name="Line 612"/>
                <p:cNvSpPr>
                  <a:spLocks noChangeShapeType="1"/>
                </p:cNvSpPr>
                <p:nvPr/>
              </p:nvSpPr>
              <p:spPr bwMode="auto">
                <a:xfrm>
                  <a:off x="4229" y="3250"/>
                  <a:ext cx="17" cy="2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52" name="Line 613"/>
                <p:cNvSpPr>
                  <a:spLocks noChangeShapeType="1"/>
                </p:cNvSpPr>
                <p:nvPr/>
              </p:nvSpPr>
              <p:spPr bwMode="auto">
                <a:xfrm>
                  <a:off x="4229" y="3269"/>
                  <a:ext cx="16" cy="2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53" name="Line 614"/>
                <p:cNvSpPr>
                  <a:spLocks noChangeShapeType="1"/>
                </p:cNvSpPr>
                <p:nvPr/>
              </p:nvSpPr>
              <p:spPr bwMode="auto">
                <a:xfrm>
                  <a:off x="4229" y="3290"/>
                  <a:ext cx="17" cy="1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54" name="Rectangle 615"/>
                <p:cNvSpPr>
                  <a:spLocks noChangeArrowheads="1"/>
                </p:cNvSpPr>
                <p:nvPr/>
              </p:nvSpPr>
              <p:spPr bwMode="auto">
                <a:xfrm>
                  <a:off x="4219" y="3346"/>
                  <a:ext cx="8" cy="16"/>
                </a:xfrm>
                <a:prstGeom prst="rect">
                  <a:avLst/>
                </a:prstGeom>
                <a:solidFill>
                  <a:srgbClr val="DFDFFF">
                    <a:alpha val="32941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55" name="Freeform 616"/>
                <p:cNvSpPr>
                  <a:spLocks/>
                </p:cNvSpPr>
                <p:nvPr/>
              </p:nvSpPr>
              <p:spPr bwMode="auto">
                <a:xfrm>
                  <a:off x="4228" y="3347"/>
                  <a:ext cx="17" cy="22"/>
                </a:xfrm>
                <a:custGeom>
                  <a:avLst/>
                  <a:gdLst>
                    <a:gd name="T0" fmla="*/ 37 w 116"/>
                    <a:gd name="T1" fmla="*/ 153 h 154"/>
                    <a:gd name="T2" fmla="*/ 37 w 116"/>
                    <a:gd name="T3" fmla="*/ 21 h 154"/>
                    <a:gd name="T4" fmla="*/ 0 w 116"/>
                    <a:gd name="T5" fmla="*/ 21 h 154"/>
                    <a:gd name="T6" fmla="*/ 0 w 116"/>
                    <a:gd name="T7" fmla="*/ 0 h 154"/>
                    <a:gd name="T8" fmla="*/ 116 w 116"/>
                    <a:gd name="T9" fmla="*/ 0 h 154"/>
                    <a:gd name="T10" fmla="*/ 116 w 116"/>
                    <a:gd name="T11" fmla="*/ 154 h 154"/>
                    <a:gd name="T12" fmla="*/ 37 w 116"/>
                    <a:gd name="T13" fmla="*/ 153 h 15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16"/>
                    <a:gd name="T22" fmla="*/ 0 h 154"/>
                    <a:gd name="T23" fmla="*/ 116 w 116"/>
                    <a:gd name="T24" fmla="*/ 154 h 15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16" h="154">
                      <a:moveTo>
                        <a:pt x="37" y="153"/>
                      </a:moveTo>
                      <a:lnTo>
                        <a:pt x="37" y="21"/>
                      </a:lnTo>
                      <a:lnTo>
                        <a:pt x="0" y="21"/>
                      </a:lnTo>
                      <a:lnTo>
                        <a:pt x="0" y="0"/>
                      </a:lnTo>
                      <a:lnTo>
                        <a:pt x="116" y="0"/>
                      </a:lnTo>
                      <a:lnTo>
                        <a:pt x="116" y="154"/>
                      </a:lnTo>
                      <a:lnTo>
                        <a:pt x="37" y="153"/>
                      </a:lnTo>
                      <a:close/>
                    </a:path>
                  </a:pathLst>
                </a:custGeom>
                <a:solidFill>
                  <a:srgbClr val="7F7F9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56" name="Freeform 617"/>
                <p:cNvSpPr>
                  <a:spLocks/>
                </p:cNvSpPr>
                <p:nvPr/>
              </p:nvSpPr>
              <p:spPr bwMode="auto">
                <a:xfrm>
                  <a:off x="4251" y="3074"/>
                  <a:ext cx="21" cy="294"/>
                </a:xfrm>
                <a:custGeom>
                  <a:avLst/>
                  <a:gdLst>
                    <a:gd name="T0" fmla="*/ 0 w 150"/>
                    <a:gd name="T1" fmla="*/ 0 h 2060"/>
                    <a:gd name="T2" fmla="*/ 150 w 150"/>
                    <a:gd name="T3" fmla="*/ 92 h 2060"/>
                    <a:gd name="T4" fmla="*/ 150 w 150"/>
                    <a:gd name="T5" fmla="*/ 2060 h 2060"/>
                    <a:gd name="T6" fmla="*/ 0 w 150"/>
                    <a:gd name="T7" fmla="*/ 2060 h 2060"/>
                    <a:gd name="T8" fmla="*/ 0 w 150"/>
                    <a:gd name="T9" fmla="*/ 0 h 20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0"/>
                    <a:gd name="T16" fmla="*/ 0 h 2060"/>
                    <a:gd name="T17" fmla="*/ 150 w 150"/>
                    <a:gd name="T18" fmla="*/ 2060 h 20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0" h="2060">
                      <a:moveTo>
                        <a:pt x="0" y="0"/>
                      </a:moveTo>
                      <a:lnTo>
                        <a:pt x="150" y="92"/>
                      </a:lnTo>
                      <a:lnTo>
                        <a:pt x="150" y="2060"/>
                      </a:lnTo>
                      <a:lnTo>
                        <a:pt x="0" y="206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FBFD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57" name="Rectangle 618"/>
                <p:cNvSpPr>
                  <a:spLocks noChangeArrowheads="1"/>
                </p:cNvSpPr>
                <p:nvPr/>
              </p:nvSpPr>
              <p:spPr bwMode="auto">
                <a:xfrm>
                  <a:off x="4243" y="3075"/>
                  <a:ext cx="1" cy="287"/>
                </a:xfrm>
                <a:prstGeom prst="rect">
                  <a:avLst/>
                </a:prstGeom>
                <a:solidFill>
                  <a:srgbClr val="7F7F9F">
                    <a:alpha val="32941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58" name="Freeform 619"/>
                <p:cNvSpPr>
                  <a:spLocks/>
                </p:cNvSpPr>
                <p:nvPr/>
              </p:nvSpPr>
              <p:spPr bwMode="auto">
                <a:xfrm>
                  <a:off x="4251" y="3080"/>
                  <a:ext cx="21" cy="235"/>
                </a:xfrm>
                <a:custGeom>
                  <a:avLst/>
                  <a:gdLst>
                    <a:gd name="T0" fmla="*/ 150 w 150"/>
                    <a:gd name="T1" fmla="*/ 95 h 1641"/>
                    <a:gd name="T2" fmla="*/ 0 w 150"/>
                    <a:gd name="T3" fmla="*/ 0 h 1641"/>
                    <a:gd name="T4" fmla="*/ 0 w 150"/>
                    <a:gd name="T5" fmla="*/ 1641 h 1641"/>
                    <a:gd name="T6" fmla="*/ 150 w 150"/>
                    <a:gd name="T7" fmla="*/ 1641 h 1641"/>
                    <a:gd name="T8" fmla="*/ 150 w 150"/>
                    <a:gd name="T9" fmla="*/ 95 h 164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0"/>
                    <a:gd name="T16" fmla="*/ 0 h 1641"/>
                    <a:gd name="T17" fmla="*/ 150 w 150"/>
                    <a:gd name="T18" fmla="*/ 1641 h 164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0" h="1641">
                      <a:moveTo>
                        <a:pt x="150" y="95"/>
                      </a:moveTo>
                      <a:lnTo>
                        <a:pt x="0" y="0"/>
                      </a:lnTo>
                      <a:lnTo>
                        <a:pt x="0" y="1641"/>
                      </a:lnTo>
                      <a:lnTo>
                        <a:pt x="150" y="1641"/>
                      </a:lnTo>
                      <a:lnTo>
                        <a:pt x="150" y="95"/>
                      </a:lnTo>
                      <a:close/>
                    </a:path>
                  </a:pathLst>
                </a:custGeom>
                <a:solidFill>
                  <a:srgbClr val="9F9FB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59" name="Freeform 620"/>
                <p:cNvSpPr>
                  <a:spLocks/>
                </p:cNvSpPr>
                <p:nvPr/>
              </p:nvSpPr>
              <p:spPr bwMode="auto">
                <a:xfrm>
                  <a:off x="4258" y="3094"/>
                  <a:ext cx="14" cy="214"/>
                </a:xfrm>
                <a:custGeom>
                  <a:avLst/>
                  <a:gdLst>
                    <a:gd name="T0" fmla="*/ 0 w 100"/>
                    <a:gd name="T1" fmla="*/ 0 h 1498"/>
                    <a:gd name="T2" fmla="*/ 0 w 100"/>
                    <a:gd name="T3" fmla="*/ 1498 h 1498"/>
                    <a:gd name="T4" fmla="*/ 100 w 100"/>
                    <a:gd name="T5" fmla="*/ 1498 h 1498"/>
                    <a:gd name="T6" fmla="*/ 100 w 100"/>
                    <a:gd name="T7" fmla="*/ 47 h 1498"/>
                    <a:gd name="T8" fmla="*/ 0 w 100"/>
                    <a:gd name="T9" fmla="*/ 0 h 149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0"/>
                    <a:gd name="T16" fmla="*/ 0 h 1498"/>
                    <a:gd name="T17" fmla="*/ 100 w 100"/>
                    <a:gd name="T18" fmla="*/ 1498 h 149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0" h="1498">
                      <a:moveTo>
                        <a:pt x="0" y="0"/>
                      </a:moveTo>
                      <a:lnTo>
                        <a:pt x="0" y="1498"/>
                      </a:lnTo>
                      <a:lnTo>
                        <a:pt x="100" y="1498"/>
                      </a:lnTo>
                      <a:lnTo>
                        <a:pt x="100" y="4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60" name="Line 621"/>
                <p:cNvSpPr>
                  <a:spLocks noChangeShapeType="1"/>
                </p:cNvSpPr>
                <p:nvPr/>
              </p:nvSpPr>
              <p:spPr bwMode="auto">
                <a:xfrm>
                  <a:off x="4258" y="3114"/>
                  <a:ext cx="14" cy="6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61" name="Line 622"/>
                <p:cNvSpPr>
                  <a:spLocks noChangeShapeType="1"/>
                </p:cNvSpPr>
                <p:nvPr/>
              </p:nvSpPr>
              <p:spPr bwMode="auto">
                <a:xfrm>
                  <a:off x="4257" y="3133"/>
                  <a:ext cx="15" cy="6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62" name="Line 623"/>
                <p:cNvSpPr>
                  <a:spLocks noChangeShapeType="1"/>
                </p:cNvSpPr>
                <p:nvPr/>
              </p:nvSpPr>
              <p:spPr bwMode="auto">
                <a:xfrm>
                  <a:off x="4257" y="3153"/>
                  <a:ext cx="16" cy="5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63" name="Line 624"/>
                <p:cNvSpPr>
                  <a:spLocks noChangeShapeType="1"/>
                </p:cNvSpPr>
                <p:nvPr/>
              </p:nvSpPr>
              <p:spPr bwMode="auto">
                <a:xfrm>
                  <a:off x="4257" y="3173"/>
                  <a:ext cx="15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64" name="Line 625"/>
                <p:cNvSpPr>
                  <a:spLocks noChangeShapeType="1"/>
                </p:cNvSpPr>
                <p:nvPr/>
              </p:nvSpPr>
              <p:spPr bwMode="auto">
                <a:xfrm>
                  <a:off x="4257" y="3191"/>
                  <a:ext cx="15" cy="5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65" name="Line 626"/>
                <p:cNvSpPr>
                  <a:spLocks noChangeShapeType="1"/>
                </p:cNvSpPr>
                <p:nvPr/>
              </p:nvSpPr>
              <p:spPr bwMode="auto">
                <a:xfrm>
                  <a:off x="4257" y="3212"/>
                  <a:ext cx="16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66" name="Line 627"/>
                <p:cNvSpPr>
                  <a:spLocks noChangeShapeType="1"/>
                </p:cNvSpPr>
                <p:nvPr/>
              </p:nvSpPr>
              <p:spPr bwMode="auto">
                <a:xfrm>
                  <a:off x="4257" y="3232"/>
                  <a:ext cx="16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67" name="Line 628"/>
                <p:cNvSpPr>
                  <a:spLocks noChangeShapeType="1"/>
                </p:cNvSpPr>
                <p:nvPr/>
              </p:nvSpPr>
              <p:spPr bwMode="auto">
                <a:xfrm>
                  <a:off x="4257" y="3252"/>
                  <a:ext cx="16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68" name="Line 629"/>
                <p:cNvSpPr>
                  <a:spLocks noChangeShapeType="1"/>
                </p:cNvSpPr>
                <p:nvPr/>
              </p:nvSpPr>
              <p:spPr bwMode="auto">
                <a:xfrm>
                  <a:off x="4257" y="3271"/>
                  <a:ext cx="15" cy="2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69" name="Line 630"/>
                <p:cNvSpPr>
                  <a:spLocks noChangeShapeType="1"/>
                </p:cNvSpPr>
                <p:nvPr/>
              </p:nvSpPr>
              <p:spPr bwMode="auto">
                <a:xfrm>
                  <a:off x="4257" y="3291"/>
                  <a:ext cx="16" cy="2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70" name="Rectangle 631"/>
                <p:cNvSpPr>
                  <a:spLocks noChangeArrowheads="1"/>
                </p:cNvSpPr>
                <p:nvPr/>
              </p:nvSpPr>
              <p:spPr bwMode="auto">
                <a:xfrm>
                  <a:off x="4251" y="3346"/>
                  <a:ext cx="8" cy="16"/>
                </a:xfrm>
                <a:prstGeom prst="rect">
                  <a:avLst/>
                </a:prstGeom>
                <a:solidFill>
                  <a:srgbClr val="DFDFFF">
                    <a:alpha val="32941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71" name="Freeform 632"/>
                <p:cNvSpPr>
                  <a:spLocks/>
                </p:cNvSpPr>
                <p:nvPr/>
              </p:nvSpPr>
              <p:spPr bwMode="auto">
                <a:xfrm>
                  <a:off x="4256" y="3347"/>
                  <a:ext cx="16" cy="21"/>
                </a:xfrm>
                <a:custGeom>
                  <a:avLst/>
                  <a:gdLst>
                    <a:gd name="T0" fmla="*/ 35 w 113"/>
                    <a:gd name="T1" fmla="*/ 149 h 149"/>
                    <a:gd name="T2" fmla="*/ 35 w 113"/>
                    <a:gd name="T3" fmla="*/ 21 h 149"/>
                    <a:gd name="T4" fmla="*/ 0 w 113"/>
                    <a:gd name="T5" fmla="*/ 21 h 149"/>
                    <a:gd name="T6" fmla="*/ 0 w 113"/>
                    <a:gd name="T7" fmla="*/ 0 h 149"/>
                    <a:gd name="T8" fmla="*/ 113 w 113"/>
                    <a:gd name="T9" fmla="*/ 0 h 149"/>
                    <a:gd name="T10" fmla="*/ 113 w 113"/>
                    <a:gd name="T11" fmla="*/ 149 h 149"/>
                    <a:gd name="T12" fmla="*/ 35 w 113"/>
                    <a:gd name="T13" fmla="*/ 149 h 14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13"/>
                    <a:gd name="T22" fmla="*/ 0 h 149"/>
                    <a:gd name="T23" fmla="*/ 113 w 113"/>
                    <a:gd name="T24" fmla="*/ 149 h 14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13" h="149">
                      <a:moveTo>
                        <a:pt x="35" y="149"/>
                      </a:moveTo>
                      <a:lnTo>
                        <a:pt x="35" y="21"/>
                      </a:lnTo>
                      <a:lnTo>
                        <a:pt x="0" y="21"/>
                      </a:lnTo>
                      <a:lnTo>
                        <a:pt x="0" y="0"/>
                      </a:lnTo>
                      <a:lnTo>
                        <a:pt x="113" y="0"/>
                      </a:lnTo>
                      <a:lnTo>
                        <a:pt x="113" y="149"/>
                      </a:lnTo>
                      <a:lnTo>
                        <a:pt x="35" y="149"/>
                      </a:lnTo>
                      <a:close/>
                    </a:path>
                  </a:pathLst>
                </a:custGeom>
                <a:solidFill>
                  <a:srgbClr val="7F7F9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72" name="Freeform 633"/>
                <p:cNvSpPr>
                  <a:spLocks/>
                </p:cNvSpPr>
                <p:nvPr/>
              </p:nvSpPr>
              <p:spPr bwMode="auto">
                <a:xfrm>
                  <a:off x="4278" y="3083"/>
                  <a:ext cx="21" cy="285"/>
                </a:xfrm>
                <a:custGeom>
                  <a:avLst/>
                  <a:gdLst>
                    <a:gd name="T0" fmla="*/ 0 w 145"/>
                    <a:gd name="T1" fmla="*/ 0 h 1995"/>
                    <a:gd name="T2" fmla="*/ 145 w 145"/>
                    <a:gd name="T3" fmla="*/ 90 h 1995"/>
                    <a:gd name="T4" fmla="*/ 145 w 145"/>
                    <a:gd name="T5" fmla="*/ 1995 h 1995"/>
                    <a:gd name="T6" fmla="*/ 0 w 145"/>
                    <a:gd name="T7" fmla="*/ 1995 h 1995"/>
                    <a:gd name="T8" fmla="*/ 0 w 145"/>
                    <a:gd name="T9" fmla="*/ 0 h 199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5"/>
                    <a:gd name="T16" fmla="*/ 0 h 1995"/>
                    <a:gd name="T17" fmla="*/ 145 w 145"/>
                    <a:gd name="T18" fmla="*/ 1995 h 199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5" h="1995">
                      <a:moveTo>
                        <a:pt x="0" y="0"/>
                      </a:moveTo>
                      <a:lnTo>
                        <a:pt x="145" y="90"/>
                      </a:lnTo>
                      <a:lnTo>
                        <a:pt x="145" y="1995"/>
                      </a:lnTo>
                      <a:lnTo>
                        <a:pt x="0" y="199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FBFD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73" name="Freeform 634"/>
                <p:cNvSpPr>
                  <a:spLocks/>
                </p:cNvSpPr>
                <p:nvPr/>
              </p:nvSpPr>
              <p:spPr bwMode="auto">
                <a:xfrm>
                  <a:off x="4278" y="3089"/>
                  <a:ext cx="21" cy="227"/>
                </a:xfrm>
                <a:custGeom>
                  <a:avLst/>
                  <a:gdLst>
                    <a:gd name="T0" fmla="*/ 145 w 145"/>
                    <a:gd name="T1" fmla="*/ 92 h 1589"/>
                    <a:gd name="T2" fmla="*/ 0 w 145"/>
                    <a:gd name="T3" fmla="*/ 0 h 1589"/>
                    <a:gd name="T4" fmla="*/ 0 w 145"/>
                    <a:gd name="T5" fmla="*/ 1589 h 1589"/>
                    <a:gd name="T6" fmla="*/ 145 w 145"/>
                    <a:gd name="T7" fmla="*/ 1589 h 1589"/>
                    <a:gd name="T8" fmla="*/ 145 w 145"/>
                    <a:gd name="T9" fmla="*/ 92 h 158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5"/>
                    <a:gd name="T16" fmla="*/ 0 h 1589"/>
                    <a:gd name="T17" fmla="*/ 145 w 145"/>
                    <a:gd name="T18" fmla="*/ 1589 h 158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5" h="1589">
                      <a:moveTo>
                        <a:pt x="145" y="92"/>
                      </a:moveTo>
                      <a:lnTo>
                        <a:pt x="0" y="0"/>
                      </a:lnTo>
                      <a:lnTo>
                        <a:pt x="0" y="1589"/>
                      </a:lnTo>
                      <a:lnTo>
                        <a:pt x="145" y="1589"/>
                      </a:lnTo>
                      <a:lnTo>
                        <a:pt x="145" y="92"/>
                      </a:lnTo>
                      <a:close/>
                    </a:path>
                  </a:pathLst>
                </a:custGeom>
                <a:solidFill>
                  <a:srgbClr val="9F9FB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74" name="Freeform 635"/>
                <p:cNvSpPr>
                  <a:spLocks/>
                </p:cNvSpPr>
                <p:nvPr/>
              </p:nvSpPr>
              <p:spPr bwMode="auto">
                <a:xfrm>
                  <a:off x="4285" y="3102"/>
                  <a:ext cx="14" cy="207"/>
                </a:xfrm>
                <a:custGeom>
                  <a:avLst/>
                  <a:gdLst>
                    <a:gd name="T0" fmla="*/ 0 w 97"/>
                    <a:gd name="T1" fmla="*/ 0 h 1451"/>
                    <a:gd name="T2" fmla="*/ 0 w 97"/>
                    <a:gd name="T3" fmla="*/ 1451 h 1451"/>
                    <a:gd name="T4" fmla="*/ 97 w 97"/>
                    <a:gd name="T5" fmla="*/ 1451 h 1451"/>
                    <a:gd name="T6" fmla="*/ 97 w 97"/>
                    <a:gd name="T7" fmla="*/ 45 h 1451"/>
                    <a:gd name="T8" fmla="*/ 0 w 97"/>
                    <a:gd name="T9" fmla="*/ 0 h 145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97"/>
                    <a:gd name="T16" fmla="*/ 0 h 1451"/>
                    <a:gd name="T17" fmla="*/ 97 w 97"/>
                    <a:gd name="T18" fmla="*/ 1451 h 145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97" h="1451">
                      <a:moveTo>
                        <a:pt x="0" y="0"/>
                      </a:moveTo>
                      <a:lnTo>
                        <a:pt x="0" y="1451"/>
                      </a:lnTo>
                      <a:lnTo>
                        <a:pt x="97" y="1451"/>
                      </a:lnTo>
                      <a:lnTo>
                        <a:pt x="97" y="4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75" name="Line 636"/>
                <p:cNvSpPr>
                  <a:spLocks noChangeShapeType="1"/>
                </p:cNvSpPr>
                <p:nvPr/>
              </p:nvSpPr>
              <p:spPr bwMode="auto">
                <a:xfrm>
                  <a:off x="4285" y="3121"/>
                  <a:ext cx="14" cy="7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76" name="Line 637"/>
                <p:cNvSpPr>
                  <a:spLocks noChangeShapeType="1"/>
                </p:cNvSpPr>
                <p:nvPr/>
              </p:nvSpPr>
              <p:spPr bwMode="auto">
                <a:xfrm>
                  <a:off x="4284" y="3141"/>
                  <a:ext cx="15" cy="5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77" name="Line 638"/>
                <p:cNvSpPr>
                  <a:spLocks noChangeShapeType="1"/>
                </p:cNvSpPr>
                <p:nvPr/>
              </p:nvSpPr>
              <p:spPr bwMode="auto">
                <a:xfrm>
                  <a:off x="4284" y="3159"/>
                  <a:ext cx="16" cy="5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78" name="Line 639"/>
                <p:cNvSpPr>
                  <a:spLocks noChangeShapeType="1"/>
                </p:cNvSpPr>
                <p:nvPr/>
              </p:nvSpPr>
              <p:spPr bwMode="auto">
                <a:xfrm>
                  <a:off x="4284" y="3179"/>
                  <a:ext cx="15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79" name="Line 640"/>
                <p:cNvSpPr>
                  <a:spLocks noChangeShapeType="1"/>
                </p:cNvSpPr>
                <p:nvPr/>
              </p:nvSpPr>
              <p:spPr bwMode="auto">
                <a:xfrm>
                  <a:off x="4284" y="3196"/>
                  <a:ext cx="15" cy="5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80" name="Line 641"/>
                <p:cNvSpPr>
                  <a:spLocks noChangeShapeType="1"/>
                </p:cNvSpPr>
                <p:nvPr/>
              </p:nvSpPr>
              <p:spPr bwMode="auto">
                <a:xfrm>
                  <a:off x="4284" y="3216"/>
                  <a:ext cx="16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81" name="Line 642"/>
                <p:cNvSpPr>
                  <a:spLocks noChangeShapeType="1"/>
                </p:cNvSpPr>
                <p:nvPr/>
              </p:nvSpPr>
              <p:spPr bwMode="auto">
                <a:xfrm>
                  <a:off x="4284" y="3236"/>
                  <a:ext cx="16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82" name="Line 643"/>
                <p:cNvSpPr>
                  <a:spLocks noChangeShapeType="1"/>
                </p:cNvSpPr>
                <p:nvPr/>
              </p:nvSpPr>
              <p:spPr bwMode="auto">
                <a:xfrm>
                  <a:off x="4284" y="3255"/>
                  <a:ext cx="16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83" name="Line 644"/>
                <p:cNvSpPr>
                  <a:spLocks noChangeShapeType="1"/>
                </p:cNvSpPr>
                <p:nvPr/>
              </p:nvSpPr>
              <p:spPr bwMode="auto">
                <a:xfrm>
                  <a:off x="4284" y="3274"/>
                  <a:ext cx="15" cy="2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84" name="Line 645"/>
                <p:cNvSpPr>
                  <a:spLocks noChangeShapeType="1"/>
                </p:cNvSpPr>
                <p:nvPr/>
              </p:nvSpPr>
              <p:spPr bwMode="auto">
                <a:xfrm>
                  <a:off x="4284" y="3293"/>
                  <a:ext cx="16" cy="2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85" name="Rectangle 646"/>
                <p:cNvSpPr>
                  <a:spLocks noChangeArrowheads="1"/>
                </p:cNvSpPr>
                <p:nvPr/>
              </p:nvSpPr>
              <p:spPr bwMode="auto">
                <a:xfrm>
                  <a:off x="4275" y="3346"/>
                  <a:ext cx="8" cy="16"/>
                </a:xfrm>
                <a:prstGeom prst="rect">
                  <a:avLst/>
                </a:prstGeom>
                <a:solidFill>
                  <a:srgbClr val="DFDFFF">
                    <a:alpha val="32941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86" name="Freeform 647"/>
                <p:cNvSpPr>
                  <a:spLocks/>
                </p:cNvSpPr>
                <p:nvPr/>
              </p:nvSpPr>
              <p:spPr bwMode="auto">
                <a:xfrm>
                  <a:off x="4283" y="3347"/>
                  <a:ext cx="16" cy="21"/>
                </a:xfrm>
                <a:custGeom>
                  <a:avLst/>
                  <a:gdLst>
                    <a:gd name="T0" fmla="*/ 34 w 110"/>
                    <a:gd name="T1" fmla="*/ 145 h 145"/>
                    <a:gd name="T2" fmla="*/ 34 w 110"/>
                    <a:gd name="T3" fmla="*/ 20 h 145"/>
                    <a:gd name="T4" fmla="*/ 0 w 110"/>
                    <a:gd name="T5" fmla="*/ 20 h 145"/>
                    <a:gd name="T6" fmla="*/ 0 w 110"/>
                    <a:gd name="T7" fmla="*/ 0 h 145"/>
                    <a:gd name="T8" fmla="*/ 110 w 110"/>
                    <a:gd name="T9" fmla="*/ 0 h 145"/>
                    <a:gd name="T10" fmla="*/ 110 w 110"/>
                    <a:gd name="T11" fmla="*/ 145 h 145"/>
                    <a:gd name="T12" fmla="*/ 34 w 110"/>
                    <a:gd name="T13" fmla="*/ 145 h 14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10"/>
                    <a:gd name="T22" fmla="*/ 0 h 145"/>
                    <a:gd name="T23" fmla="*/ 110 w 110"/>
                    <a:gd name="T24" fmla="*/ 145 h 14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10" h="145">
                      <a:moveTo>
                        <a:pt x="34" y="145"/>
                      </a:moveTo>
                      <a:lnTo>
                        <a:pt x="34" y="20"/>
                      </a:lnTo>
                      <a:lnTo>
                        <a:pt x="0" y="20"/>
                      </a:lnTo>
                      <a:lnTo>
                        <a:pt x="0" y="0"/>
                      </a:lnTo>
                      <a:lnTo>
                        <a:pt x="110" y="0"/>
                      </a:lnTo>
                      <a:lnTo>
                        <a:pt x="110" y="145"/>
                      </a:lnTo>
                      <a:lnTo>
                        <a:pt x="34" y="145"/>
                      </a:lnTo>
                      <a:close/>
                    </a:path>
                  </a:pathLst>
                </a:custGeom>
                <a:solidFill>
                  <a:srgbClr val="7F7F9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87" name="Freeform 648"/>
                <p:cNvSpPr>
                  <a:spLocks/>
                </p:cNvSpPr>
                <p:nvPr/>
              </p:nvSpPr>
              <p:spPr bwMode="auto">
                <a:xfrm>
                  <a:off x="4305" y="3092"/>
                  <a:ext cx="19" cy="276"/>
                </a:xfrm>
                <a:custGeom>
                  <a:avLst/>
                  <a:gdLst>
                    <a:gd name="T0" fmla="*/ 0 w 139"/>
                    <a:gd name="T1" fmla="*/ 0 h 1930"/>
                    <a:gd name="T2" fmla="*/ 139 w 139"/>
                    <a:gd name="T3" fmla="*/ 87 h 1930"/>
                    <a:gd name="T4" fmla="*/ 139 w 139"/>
                    <a:gd name="T5" fmla="*/ 1930 h 1930"/>
                    <a:gd name="T6" fmla="*/ 0 w 139"/>
                    <a:gd name="T7" fmla="*/ 1930 h 1930"/>
                    <a:gd name="T8" fmla="*/ 0 w 139"/>
                    <a:gd name="T9" fmla="*/ 0 h 19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9"/>
                    <a:gd name="T16" fmla="*/ 0 h 1930"/>
                    <a:gd name="T17" fmla="*/ 139 w 139"/>
                    <a:gd name="T18" fmla="*/ 1930 h 19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9" h="1930">
                      <a:moveTo>
                        <a:pt x="0" y="0"/>
                      </a:moveTo>
                      <a:lnTo>
                        <a:pt x="139" y="87"/>
                      </a:lnTo>
                      <a:lnTo>
                        <a:pt x="139" y="1930"/>
                      </a:lnTo>
                      <a:lnTo>
                        <a:pt x="0" y="19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FBFD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88" name="Rectangle 649"/>
                <p:cNvSpPr>
                  <a:spLocks noChangeArrowheads="1"/>
                </p:cNvSpPr>
                <p:nvPr/>
              </p:nvSpPr>
              <p:spPr bwMode="auto">
                <a:xfrm>
                  <a:off x="4299" y="3091"/>
                  <a:ext cx="1" cy="271"/>
                </a:xfrm>
                <a:prstGeom prst="rect">
                  <a:avLst/>
                </a:prstGeom>
                <a:solidFill>
                  <a:srgbClr val="7F7F9F">
                    <a:alpha val="32941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89" name="Freeform 650"/>
                <p:cNvSpPr>
                  <a:spLocks/>
                </p:cNvSpPr>
                <p:nvPr/>
              </p:nvSpPr>
              <p:spPr bwMode="auto">
                <a:xfrm>
                  <a:off x="4305" y="3098"/>
                  <a:ext cx="19" cy="219"/>
                </a:xfrm>
                <a:custGeom>
                  <a:avLst/>
                  <a:gdLst>
                    <a:gd name="T0" fmla="*/ 139 w 139"/>
                    <a:gd name="T1" fmla="*/ 87 h 1537"/>
                    <a:gd name="T2" fmla="*/ 0 w 139"/>
                    <a:gd name="T3" fmla="*/ 0 h 1537"/>
                    <a:gd name="T4" fmla="*/ 0 w 139"/>
                    <a:gd name="T5" fmla="*/ 1537 h 1537"/>
                    <a:gd name="T6" fmla="*/ 139 w 139"/>
                    <a:gd name="T7" fmla="*/ 1537 h 1537"/>
                    <a:gd name="T8" fmla="*/ 139 w 139"/>
                    <a:gd name="T9" fmla="*/ 87 h 15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9"/>
                    <a:gd name="T16" fmla="*/ 0 h 1537"/>
                    <a:gd name="T17" fmla="*/ 139 w 139"/>
                    <a:gd name="T18" fmla="*/ 1537 h 15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9" h="1537">
                      <a:moveTo>
                        <a:pt x="139" y="87"/>
                      </a:moveTo>
                      <a:lnTo>
                        <a:pt x="0" y="0"/>
                      </a:lnTo>
                      <a:lnTo>
                        <a:pt x="0" y="1537"/>
                      </a:lnTo>
                      <a:lnTo>
                        <a:pt x="139" y="1537"/>
                      </a:lnTo>
                      <a:lnTo>
                        <a:pt x="139" y="87"/>
                      </a:lnTo>
                      <a:close/>
                    </a:path>
                  </a:pathLst>
                </a:custGeom>
                <a:solidFill>
                  <a:srgbClr val="9F9FB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90" name="Freeform 651"/>
                <p:cNvSpPr>
                  <a:spLocks/>
                </p:cNvSpPr>
                <p:nvPr/>
              </p:nvSpPr>
              <p:spPr bwMode="auto">
                <a:xfrm>
                  <a:off x="4311" y="3110"/>
                  <a:ext cx="13" cy="201"/>
                </a:xfrm>
                <a:custGeom>
                  <a:avLst/>
                  <a:gdLst>
                    <a:gd name="T0" fmla="*/ 0 w 93"/>
                    <a:gd name="T1" fmla="*/ 0 h 1405"/>
                    <a:gd name="T2" fmla="*/ 0 w 93"/>
                    <a:gd name="T3" fmla="*/ 1405 h 1405"/>
                    <a:gd name="T4" fmla="*/ 93 w 93"/>
                    <a:gd name="T5" fmla="*/ 1405 h 1405"/>
                    <a:gd name="T6" fmla="*/ 93 w 93"/>
                    <a:gd name="T7" fmla="*/ 45 h 1405"/>
                    <a:gd name="T8" fmla="*/ 0 w 93"/>
                    <a:gd name="T9" fmla="*/ 0 h 140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93"/>
                    <a:gd name="T16" fmla="*/ 0 h 1405"/>
                    <a:gd name="T17" fmla="*/ 93 w 93"/>
                    <a:gd name="T18" fmla="*/ 1405 h 140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93" h="1405">
                      <a:moveTo>
                        <a:pt x="0" y="0"/>
                      </a:moveTo>
                      <a:lnTo>
                        <a:pt x="0" y="1405"/>
                      </a:lnTo>
                      <a:lnTo>
                        <a:pt x="93" y="1405"/>
                      </a:lnTo>
                      <a:lnTo>
                        <a:pt x="93" y="4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91" name="Line 652"/>
                <p:cNvSpPr>
                  <a:spLocks noChangeShapeType="1"/>
                </p:cNvSpPr>
                <p:nvPr/>
              </p:nvSpPr>
              <p:spPr bwMode="auto">
                <a:xfrm>
                  <a:off x="4311" y="3129"/>
                  <a:ext cx="13" cy="6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92" name="Line 653"/>
                <p:cNvSpPr>
                  <a:spLocks noChangeShapeType="1"/>
                </p:cNvSpPr>
                <p:nvPr/>
              </p:nvSpPr>
              <p:spPr bwMode="auto">
                <a:xfrm>
                  <a:off x="4310" y="3148"/>
                  <a:ext cx="15" cy="5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93" name="Line 654"/>
                <p:cNvSpPr>
                  <a:spLocks noChangeShapeType="1"/>
                </p:cNvSpPr>
                <p:nvPr/>
              </p:nvSpPr>
              <p:spPr bwMode="auto">
                <a:xfrm>
                  <a:off x="4310" y="3166"/>
                  <a:ext cx="15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94" name="Line 655"/>
                <p:cNvSpPr>
                  <a:spLocks noChangeShapeType="1"/>
                </p:cNvSpPr>
                <p:nvPr/>
              </p:nvSpPr>
              <p:spPr bwMode="auto">
                <a:xfrm>
                  <a:off x="4310" y="3185"/>
                  <a:ext cx="15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95" name="Line 656"/>
                <p:cNvSpPr>
                  <a:spLocks noChangeShapeType="1"/>
                </p:cNvSpPr>
                <p:nvPr/>
              </p:nvSpPr>
              <p:spPr bwMode="auto">
                <a:xfrm>
                  <a:off x="4310" y="3201"/>
                  <a:ext cx="14" cy="5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96" name="Line 657"/>
                <p:cNvSpPr>
                  <a:spLocks noChangeShapeType="1"/>
                </p:cNvSpPr>
                <p:nvPr/>
              </p:nvSpPr>
              <p:spPr bwMode="auto">
                <a:xfrm>
                  <a:off x="4310" y="3221"/>
                  <a:ext cx="15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97" name="Line 658"/>
                <p:cNvSpPr>
                  <a:spLocks noChangeShapeType="1"/>
                </p:cNvSpPr>
                <p:nvPr/>
              </p:nvSpPr>
              <p:spPr bwMode="auto">
                <a:xfrm>
                  <a:off x="4310" y="3239"/>
                  <a:ext cx="15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98" name="Line 659"/>
                <p:cNvSpPr>
                  <a:spLocks noChangeShapeType="1"/>
                </p:cNvSpPr>
                <p:nvPr/>
              </p:nvSpPr>
              <p:spPr bwMode="auto">
                <a:xfrm>
                  <a:off x="4310" y="3259"/>
                  <a:ext cx="15" cy="2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99" name="Line 660"/>
                <p:cNvSpPr>
                  <a:spLocks noChangeShapeType="1"/>
                </p:cNvSpPr>
                <p:nvPr/>
              </p:nvSpPr>
              <p:spPr bwMode="auto">
                <a:xfrm>
                  <a:off x="4310" y="3276"/>
                  <a:ext cx="15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00" name="Line 661"/>
                <p:cNvSpPr>
                  <a:spLocks noChangeShapeType="1"/>
                </p:cNvSpPr>
                <p:nvPr/>
              </p:nvSpPr>
              <p:spPr bwMode="auto">
                <a:xfrm>
                  <a:off x="4310" y="3295"/>
                  <a:ext cx="15" cy="2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01" name="Rectangle 662"/>
                <p:cNvSpPr>
                  <a:spLocks noChangeArrowheads="1"/>
                </p:cNvSpPr>
                <p:nvPr/>
              </p:nvSpPr>
              <p:spPr bwMode="auto">
                <a:xfrm>
                  <a:off x="4307" y="3346"/>
                  <a:ext cx="1" cy="16"/>
                </a:xfrm>
                <a:prstGeom prst="rect">
                  <a:avLst/>
                </a:prstGeom>
                <a:solidFill>
                  <a:srgbClr val="DFDFFF">
                    <a:alpha val="32941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02" name="Freeform 663"/>
                <p:cNvSpPr>
                  <a:spLocks/>
                </p:cNvSpPr>
                <p:nvPr/>
              </p:nvSpPr>
              <p:spPr bwMode="auto">
                <a:xfrm>
                  <a:off x="4309" y="3348"/>
                  <a:ext cx="15" cy="20"/>
                </a:xfrm>
                <a:custGeom>
                  <a:avLst/>
                  <a:gdLst>
                    <a:gd name="T0" fmla="*/ 32 w 105"/>
                    <a:gd name="T1" fmla="*/ 140 h 140"/>
                    <a:gd name="T2" fmla="*/ 32 w 105"/>
                    <a:gd name="T3" fmla="*/ 18 h 140"/>
                    <a:gd name="T4" fmla="*/ 0 w 105"/>
                    <a:gd name="T5" fmla="*/ 18 h 140"/>
                    <a:gd name="T6" fmla="*/ 0 w 105"/>
                    <a:gd name="T7" fmla="*/ 0 h 140"/>
                    <a:gd name="T8" fmla="*/ 105 w 105"/>
                    <a:gd name="T9" fmla="*/ 0 h 140"/>
                    <a:gd name="T10" fmla="*/ 105 w 105"/>
                    <a:gd name="T11" fmla="*/ 140 h 140"/>
                    <a:gd name="T12" fmla="*/ 32 w 105"/>
                    <a:gd name="T13" fmla="*/ 140 h 14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5"/>
                    <a:gd name="T22" fmla="*/ 0 h 140"/>
                    <a:gd name="T23" fmla="*/ 105 w 105"/>
                    <a:gd name="T24" fmla="*/ 140 h 14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5" h="140">
                      <a:moveTo>
                        <a:pt x="32" y="140"/>
                      </a:moveTo>
                      <a:lnTo>
                        <a:pt x="32" y="18"/>
                      </a:lnTo>
                      <a:lnTo>
                        <a:pt x="0" y="18"/>
                      </a:lnTo>
                      <a:lnTo>
                        <a:pt x="0" y="0"/>
                      </a:lnTo>
                      <a:lnTo>
                        <a:pt x="105" y="0"/>
                      </a:lnTo>
                      <a:lnTo>
                        <a:pt x="105" y="140"/>
                      </a:lnTo>
                      <a:lnTo>
                        <a:pt x="32" y="140"/>
                      </a:lnTo>
                      <a:close/>
                    </a:path>
                  </a:pathLst>
                </a:custGeom>
                <a:solidFill>
                  <a:srgbClr val="7F7F9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03" name="Freeform 664"/>
                <p:cNvSpPr>
                  <a:spLocks/>
                </p:cNvSpPr>
                <p:nvPr/>
              </p:nvSpPr>
              <p:spPr bwMode="auto">
                <a:xfrm>
                  <a:off x="4328" y="3099"/>
                  <a:ext cx="19" cy="268"/>
                </a:xfrm>
                <a:custGeom>
                  <a:avLst/>
                  <a:gdLst>
                    <a:gd name="T0" fmla="*/ 0 w 133"/>
                    <a:gd name="T1" fmla="*/ 0 h 1873"/>
                    <a:gd name="T2" fmla="*/ 133 w 133"/>
                    <a:gd name="T3" fmla="*/ 84 h 1873"/>
                    <a:gd name="T4" fmla="*/ 133 w 133"/>
                    <a:gd name="T5" fmla="*/ 1873 h 1873"/>
                    <a:gd name="T6" fmla="*/ 0 w 133"/>
                    <a:gd name="T7" fmla="*/ 1873 h 1873"/>
                    <a:gd name="T8" fmla="*/ 0 w 133"/>
                    <a:gd name="T9" fmla="*/ 0 h 187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3"/>
                    <a:gd name="T16" fmla="*/ 0 h 1873"/>
                    <a:gd name="T17" fmla="*/ 133 w 133"/>
                    <a:gd name="T18" fmla="*/ 1873 h 187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3" h="1873">
                      <a:moveTo>
                        <a:pt x="0" y="0"/>
                      </a:moveTo>
                      <a:lnTo>
                        <a:pt x="133" y="84"/>
                      </a:lnTo>
                      <a:lnTo>
                        <a:pt x="133" y="1873"/>
                      </a:lnTo>
                      <a:lnTo>
                        <a:pt x="0" y="187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FBFD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04" name="Rectangle 665"/>
                <p:cNvSpPr>
                  <a:spLocks noChangeArrowheads="1"/>
                </p:cNvSpPr>
                <p:nvPr/>
              </p:nvSpPr>
              <p:spPr bwMode="auto">
                <a:xfrm>
                  <a:off x="4323" y="3099"/>
                  <a:ext cx="1" cy="263"/>
                </a:xfrm>
                <a:prstGeom prst="rect">
                  <a:avLst/>
                </a:prstGeom>
                <a:solidFill>
                  <a:srgbClr val="7F7F9F">
                    <a:alpha val="32941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05" name="Freeform 666"/>
                <p:cNvSpPr>
                  <a:spLocks/>
                </p:cNvSpPr>
                <p:nvPr/>
              </p:nvSpPr>
              <p:spPr bwMode="auto">
                <a:xfrm>
                  <a:off x="4328" y="3105"/>
                  <a:ext cx="19" cy="213"/>
                </a:xfrm>
                <a:custGeom>
                  <a:avLst/>
                  <a:gdLst>
                    <a:gd name="T0" fmla="*/ 133 w 133"/>
                    <a:gd name="T1" fmla="*/ 85 h 1493"/>
                    <a:gd name="T2" fmla="*/ 0 w 133"/>
                    <a:gd name="T3" fmla="*/ 0 h 1493"/>
                    <a:gd name="T4" fmla="*/ 0 w 133"/>
                    <a:gd name="T5" fmla="*/ 1493 h 1493"/>
                    <a:gd name="T6" fmla="*/ 133 w 133"/>
                    <a:gd name="T7" fmla="*/ 1493 h 1493"/>
                    <a:gd name="T8" fmla="*/ 133 w 133"/>
                    <a:gd name="T9" fmla="*/ 85 h 149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3"/>
                    <a:gd name="T16" fmla="*/ 0 h 1493"/>
                    <a:gd name="T17" fmla="*/ 133 w 133"/>
                    <a:gd name="T18" fmla="*/ 1493 h 149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3" h="1493">
                      <a:moveTo>
                        <a:pt x="133" y="85"/>
                      </a:moveTo>
                      <a:lnTo>
                        <a:pt x="0" y="0"/>
                      </a:lnTo>
                      <a:lnTo>
                        <a:pt x="0" y="1493"/>
                      </a:lnTo>
                      <a:lnTo>
                        <a:pt x="133" y="1493"/>
                      </a:lnTo>
                      <a:lnTo>
                        <a:pt x="133" y="85"/>
                      </a:lnTo>
                      <a:close/>
                    </a:path>
                  </a:pathLst>
                </a:custGeom>
                <a:solidFill>
                  <a:srgbClr val="9F9FB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06" name="Freeform 667"/>
                <p:cNvSpPr>
                  <a:spLocks/>
                </p:cNvSpPr>
                <p:nvPr/>
              </p:nvSpPr>
              <p:spPr bwMode="auto">
                <a:xfrm>
                  <a:off x="4334" y="3117"/>
                  <a:ext cx="13" cy="195"/>
                </a:xfrm>
                <a:custGeom>
                  <a:avLst/>
                  <a:gdLst>
                    <a:gd name="T0" fmla="*/ 0 w 88"/>
                    <a:gd name="T1" fmla="*/ 0 h 1364"/>
                    <a:gd name="T2" fmla="*/ 0 w 88"/>
                    <a:gd name="T3" fmla="*/ 1364 h 1364"/>
                    <a:gd name="T4" fmla="*/ 88 w 88"/>
                    <a:gd name="T5" fmla="*/ 1364 h 1364"/>
                    <a:gd name="T6" fmla="*/ 88 w 88"/>
                    <a:gd name="T7" fmla="*/ 44 h 1364"/>
                    <a:gd name="T8" fmla="*/ 0 w 88"/>
                    <a:gd name="T9" fmla="*/ 0 h 136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8"/>
                    <a:gd name="T16" fmla="*/ 0 h 1364"/>
                    <a:gd name="T17" fmla="*/ 88 w 88"/>
                    <a:gd name="T18" fmla="*/ 1364 h 136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8" h="1364">
                      <a:moveTo>
                        <a:pt x="0" y="0"/>
                      </a:moveTo>
                      <a:lnTo>
                        <a:pt x="0" y="1364"/>
                      </a:lnTo>
                      <a:lnTo>
                        <a:pt x="88" y="1364"/>
                      </a:lnTo>
                      <a:lnTo>
                        <a:pt x="88" y="4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07" name="Line 668"/>
                <p:cNvSpPr>
                  <a:spLocks noChangeShapeType="1"/>
                </p:cNvSpPr>
                <p:nvPr/>
              </p:nvSpPr>
              <p:spPr bwMode="auto">
                <a:xfrm>
                  <a:off x="4334" y="3135"/>
                  <a:ext cx="13" cy="6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08" name="Line 669"/>
                <p:cNvSpPr>
                  <a:spLocks noChangeShapeType="1"/>
                </p:cNvSpPr>
                <p:nvPr/>
              </p:nvSpPr>
              <p:spPr bwMode="auto">
                <a:xfrm>
                  <a:off x="4333" y="3153"/>
                  <a:ext cx="14" cy="5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09" name="Line 670"/>
                <p:cNvSpPr>
                  <a:spLocks noChangeShapeType="1"/>
                </p:cNvSpPr>
                <p:nvPr/>
              </p:nvSpPr>
              <p:spPr bwMode="auto">
                <a:xfrm>
                  <a:off x="4333" y="3171"/>
                  <a:ext cx="15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10" name="Line 671"/>
                <p:cNvSpPr>
                  <a:spLocks noChangeShapeType="1"/>
                </p:cNvSpPr>
                <p:nvPr/>
              </p:nvSpPr>
              <p:spPr bwMode="auto">
                <a:xfrm>
                  <a:off x="4333" y="3189"/>
                  <a:ext cx="14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11" name="Line 672"/>
                <p:cNvSpPr>
                  <a:spLocks noChangeShapeType="1"/>
                </p:cNvSpPr>
                <p:nvPr/>
              </p:nvSpPr>
              <p:spPr bwMode="auto">
                <a:xfrm>
                  <a:off x="4333" y="3205"/>
                  <a:ext cx="14" cy="5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12" name="Line 673"/>
                <p:cNvSpPr>
                  <a:spLocks noChangeShapeType="1"/>
                </p:cNvSpPr>
                <p:nvPr/>
              </p:nvSpPr>
              <p:spPr bwMode="auto">
                <a:xfrm>
                  <a:off x="4333" y="3224"/>
                  <a:ext cx="15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13" name="Line 674"/>
                <p:cNvSpPr>
                  <a:spLocks noChangeShapeType="1"/>
                </p:cNvSpPr>
                <p:nvPr/>
              </p:nvSpPr>
              <p:spPr bwMode="auto">
                <a:xfrm>
                  <a:off x="4333" y="3242"/>
                  <a:ext cx="15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14" name="Line 675"/>
                <p:cNvSpPr>
                  <a:spLocks noChangeShapeType="1"/>
                </p:cNvSpPr>
                <p:nvPr/>
              </p:nvSpPr>
              <p:spPr bwMode="auto">
                <a:xfrm>
                  <a:off x="4333" y="3261"/>
                  <a:ext cx="15" cy="2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15" name="Line 676"/>
                <p:cNvSpPr>
                  <a:spLocks noChangeShapeType="1"/>
                </p:cNvSpPr>
                <p:nvPr/>
              </p:nvSpPr>
              <p:spPr bwMode="auto">
                <a:xfrm>
                  <a:off x="4333" y="3278"/>
                  <a:ext cx="14" cy="2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16" name="Line 677"/>
                <p:cNvSpPr>
                  <a:spLocks noChangeShapeType="1"/>
                </p:cNvSpPr>
                <p:nvPr/>
              </p:nvSpPr>
              <p:spPr bwMode="auto">
                <a:xfrm>
                  <a:off x="4333" y="3296"/>
                  <a:ext cx="15" cy="2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17" name="Rectangle 678"/>
                <p:cNvSpPr>
                  <a:spLocks noChangeArrowheads="1"/>
                </p:cNvSpPr>
                <p:nvPr/>
              </p:nvSpPr>
              <p:spPr bwMode="auto">
                <a:xfrm>
                  <a:off x="4331" y="3346"/>
                  <a:ext cx="1" cy="16"/>
                </a:xfrm>
                <a:prstGeom prst="rect">
                  <a:avLst/>
                </a:prstGeom>
                <a:solidFill>
                  <a:srgbClr val="DFDFFF">
                    <a:alpha val="32941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18" name="Freeform 679"/>
                <p:cNvSpPr>
                  <a:spLocks/>
                </p:cNvSpPr>
                <p:nvPr/>
              </p:nvSpPr>
              <p:spPr bwMode="auto">
                <a:xfrm>
                  <a:off x="4333" y="3347"/>
                  <a:ext cx="14" cy="20"/>
                </a:xfrm>
                <a:custGeom>
                  <a:avLst/>
                  <a:gdLst>
                    <a:gd name="T0" fmla="*/ 30 w 100"/>
                    <a:gd name="T1" fmla="*/ 137 h 137"/>
                    <a:gd name="T2" fmla="*/ 30 w 100"/>
                    <a:gd name="T3" fmla="*/ 18 h 137"/>
                    <a:gd name="T4" fmla="*/ 0 w 100"/>
                    <a:gd name="T5" fmla="*/ 18 h 137"/>
                    <a:gd name="T6" fmla="*/ 0 w 100"/>
                    <a:gd name="T7" fmla="*/ 0 h 137"/>
                    <a:gd name="T8" fmla="*/ 100 w 100"/>
                    <a:gd name="T9" fmla="*/ 0 h 137"/>
                    <a:gd name="T10" fmla="*/ 100 w 100"/>
                    <a:gd name="T11" fmla="*/ 137 h 137"/>
                    <a:gd name="T12" fmla="*/ 30 w 100"/>
                    <a:gd name="T13" fmla="*/ 137 h 13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0"/>
                    <a:gd name="T22" fmla="*/ 0 h 137"/>
                    <a:gd name="T23" fmla="*/ 100 w 100"/>
                    <a:gd name="T24" fmla="*/ 137 h 137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0" h="137">
                      <a:moveTo>
                        <a:pt x="30" y="137"/>
                      </a:moveTo>
                      <a:lnTo>
                        <a:pt x="30" y="18"/>
                      </a:lnTo>
                      <a:lnTo>
                        <a:pt x="0" y="18"/>
                      </a:lnTo>
                      <a:lnTo>
                        <a:pt x="0" y="0"/>
                      </a:lnTo>
                      <a:lnTo>
                        <a:pt x="100" y="0"/>
                      </a:lnTo>
                      <a:lnTo>
                        <a:pt x="100" y="137"/>
                      </a:lnTo>
                      <a:lnTo>
                        <a:pt x="30" y="137"/>
                      </a:lnTo>
                      <a:close/>
                    </a:path>
                  </a:pathLst>
                </a:custGeom>
                <a:solidFill>
                  <a:srgbClr val="7F7F9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19" name="Freeform 680"/>
                <p:cNvSpPr>
                  <a:spLocks/>
                </p:cNvSpPr>
                <p:nvPr/>
              </p:nvSpPr>
              <p:spPr bwMode="auto">
                <a:xfrm>
                  <a:off x="4352" y="3107"/>
                  <a:ext cx="18" cy="259"/>
                </a:xfrm>
                <a:custGeom>
                  <a:avLst/>
                  <a:gdLst>
                    <a:gd name="T0" fmla="*/ 0 w 127"/>
                    <a:gd name="T1" fmla="*/ 0 h 1814"/>
                    <a:gd name="T2" fmla="*/ 127 w 127"/>
                    <a:gd name="T3" fmla="*/ 81 h 1814"/>
                    <a:gd name="T4" fmla="*/ 127 w 127"/>
                    <a:gd name="T5" fmla="*/ 1814 h 1814"/>
                    <a:gd name="T6" fmla="*/ 0 w 127"/>
                    <a:gd name="T7" fmla="*/ 1814 h 1814"/>
                    <a:gd name="T8" fmla="*/ 0 w 127"/>
                    <a:gd name="T9" fmla="*/ 0 h 18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7"/>
                    <a:gd name="T16" fmla="*/ 0 h 1814"/>
                    <a:gd name="T17" fmla="*/ 127 w 127"/>
                    <a:gd name="T18" fmla="*/ 1814 h 18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7" h="1814">
                      <a:moveTo>
                        <a:pt x="0" y="0"/>
                      </a:moveTo>
                      <a:lnTo>
                        <a:pt x="127" y="81"/>
                      </a:lnTo>
                      <a:lnTo>
                        <a:pt x="127" y="1814"/>
                      </a:lnTo>
                      <a:lnTo>
                        <a:pt x="0" y="18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FBFD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20" name="Rectangle 681"/>
                <p:cNvSpPr>
                  <a:spLocks noChangeArrowheads="1"/>
                </p:cNvSpPr>
                <p:nvPr/>
              </p:nvSpPr>
              <p:spPr bwMode="auto">
                <a:xfrm>
                  <a:off x="4347" y="3107"/>
                  <a:ext cx="1" cy="255"/>
                </a:xfrm>
                <a:prstGeom prst="rect">
                  <a:avLst/>
                </a:prstGeom>
                <a:solidFill>
                  <a:srgbClr val="7F7F9F">
                    <a:alpha val="32941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21" name="Freeform 682"/>
                <p:cNvSpPr>
                  <a:spLocks/>
                </p:cNvSpPr>
                <p:nvPr/>
              </p:nvSpPr>
              <p:spPr bwMode="auto">
                <a:xfrm>
                  <a:off x="4352" y="3113"/>
                  <a:ext cx="18" cy="206"/>
                </a:xfrm>
                <a:custGeom>
                  <a:avLst/>
                  <a:gdLst>
                    <a:gd name="T0" fmla="*/ 127 w 127"/>
                    <a:gd name="T1" fmla="*/ 83 h 1445"/>
                    <a:gd name="T2" fmla="*/ 0 w 127"/>
                    <a:gd name="T3" fmla="*/ 0 h 1445"/>
                    <a:gd name="T4" fmla="*/ 0 w 127"/>
                    <a:gd name="T5" fmla="*/ 1445 h 1445"/>
                    <a:gd name="T6" fmla="*/ 127 w 127"/>
                    <a:gd name="T7" fmla="*/ 1445 h 1445"/>
                    <a:gd name="T8" fmla="*/ 127 w 127"/>
                    <a:gd name="T9" fmla="*/ 83 h 144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7"/>
                    <a:gd name="T16" fmla="*/ 0 h 1445"/>
                    <a:gd name="T17" fmla="*/ 127 w 127"/>
                    <a:gd name="T18" fmla="*/ 1445 h 144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7" h="1445">
                      <a:moveTo>
                        <a:pt x="127" y="83"/>
                      </a:moveTo>
                      <a:lnTo>
                        <a:pt x="0" y="0"/>
                      </a:lnTo>
                      <a:lnTo>
                        <a:pt x="0" y="1445"/>
                      </a:lnTo>
                      <a:lnTo>
                        <a:pt x="127" y="1445"/>
                      </a:lnTo>
                      <a:lnTo>
                        <a:pt x="127" y="83"/>
                      </a:lnTo>
                      <a:close/>
                    </a:path>
                  </a:pathLst>
                </a:custGeom>
                <a:solidFill>
                  <a:srgbClr val="9F9FB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22" name="Freeform 683"/>
                <p:cNvSpPr>
                  <a:spLocks/>
                </p:cNvSpPr>
                <p:nvPr/>
              </p:nvSpPr>
              <p:spPr bwMode="auto">
                <a:xfrm>
                  <a:off x="4358" y="3124"/>
                  <a:ext cx="12" cy="189"/>
                </a:xfrm>
                <a:custGeom>
                  <a:avLst/>
                  <a:gdLst>
                    <a:gd name="T0" fmla="*/ 0 w 84"/>
                    <a:gd name="T1" fmla="*/ 0 h 1319"/>
                    <a:gd name="T2" fmla="*/ 0 w 84"/>
                    <a:gd name="T3" fmla="*/ 1319 h 1319"/>
                    <a:gd name="T4" fmla="*/ 84 w 84"/>
                    <a:gd name="T5" fmla="*/ 1319 h 1319"/>
                    <a:gd name="T6" fmla="*/ 84 w 84"/>
                    <a:gd name="T7" fmla="*/ 42 h 1319"/>
                    <a:gd name="T8" fmla="*/ 0 w 84"/>
                    <a:gd name="T9" fmla="*/ 0 h 13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"/>
                    <a:gd name="T16" fmla="*/ 0 h 1319"/>
                    <a:gd name="T17" fmla="*/ 84 w 84"/>
                    <a:gd name="T18" fmla="*/ 1319 h 131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" h="1319">
                      <a:moveTo>
                        <a:pt x="0" y="0"/>
                      </a:moveTo>
                      <a:lnTo>
                        <a:pt x="0" y="1319"/>
                      </a:lnTo>
                      <a:lnTo>
                        <a:pt x="84" y="1319"/>
                      </a:lnTo>
                      <a:lnTo>
                        <a:pt x="84" y="4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23" name="Line 684"/>
                <p:cNvSpPr>
                  <a:spLocks noChangeShapeType="1"/>
                </p:cNvSpPr>
                <p:nvPr/>
              </p:nvSpPr>
              <p:spPr bwMode="auto">
                <a:xfrm>
                  <a:off x="4358" y="3142"/>
                  <a:ext cx="12" cy="6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24" name="Line 685"/>
                <p:cNvSpPr>
                  <a:spLocks noChangeShapeType="1"/>
                </p:cNvSpPr>
                <p:nvPr/>
              </p:nvSpPr>
              <p:spPr bwMode="auto">
                <a:xfrm>
                  <a:off x="4357" y="3159"/>
                  <a:ext cx="13" cy="5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25" name="Line 686"/>
                <p:cNvSpPr>
                  <a:spLocks noChangeShapeType="1"/>
                </p:cNvSpPr>
                <p:nvPr/>
              </p:nvSpPr>
              <p:spPr bwMode="auto">
                <a:xfrm>
                  <a:off x="4357" y="3176"/>
                  <a:ext cx="14" cy="5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26" name="Line 687"/>
                <p:cNvSpPr>
                  <a:spLocks noChangeShapeType="1"/>
                </p:cNvSpPr>
                <p:nvPr/>
              </p:nvSpPr>
              <p:spPr bwMode="auto">
                <a:xfrm>
                  <a:off x="4357" y="3194"/>
                  <a:ext cx="13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27" name="Line 688"/>
                <p:cNvSpPr>
                  <a:spLocks noChangeShapeType="1"/>
                </p:cNvSpPr>
                <p:nvPr/>
              </p:nvSpPr>
              <p:spPr bwMode="auto">
                <a:xfrm>
                  <a:off x="4357" y="3210"/>
                  <a:ext cx="13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28" name="Line 689"/>
                <p:cNvSpPr>
                  <a:spLocks noChangeShapeType="1"/>
                </p:cNvSpPr>
                <p:nvPr/>
              </p:nvSpPr>
              <p:spPr bwMode="auto">
                <a:xfrm>
                  <a:off x="4357" y="3228"/>
                  <a:ext cx="14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29" name="Line 690"/>
                <p:cNvSpPr>
                  <a:spLocks noChangeShapeType="1"/>
                </p:cNvSpPr>
                <p:nvPr/>
              </p:nvSpPr>
              <p:spPr bwMode="auto">
                <a:xfrm>
                  <a:off x="4357" y="3246"/>
                  <a:ext cx="14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30" name="Line 691"/>
                <p:cNvSpPr>
                  <a:spLocks noChangeShapeType="1"/>
                </p:cNvSpPr>
                <p:nvPr/>
              </p:nvSpPr>
              <p:spPr bwMode="auto">
                <a:xfrm>
                  <a:off x="4357" y="3264"/>
                  <a:ext cx="14" cy="2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31" name="Line 692"/>
                <p:cNvSpPr>
                  <a:spLocks noChangeShapeType="1"/>
                </p:cNvSpPr>
                <p:nvPr/>
              </p:nvSpPr>
              <p:spPr bwMode="auto">
                <a:xfrm>
                  <a:off x="4357" y="3280"/>
                  <a:ext cx="13" cy="2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32" name="Line 693"/>
                <p:cNvSpPr>
                  <a:spLocks noChangeShapeType="1"/>
                </p:cNvSpPr>
                <p:nvPr/>
              </p:nvSpPr>
              <p:spPr bwMode="auto">
                <a:xfrm>
                  <a:off x="4357" y="3298"/>
                  <a:ext cx="14" cy="1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33" name="Rectangle 694"/>
                <p:cNvSpPr>
                  <a:spLocks noChangeArrowheads="1"/>
                </p:cNvSpPr>
                <p:nvPr/>
              </p:nvSpPr>
              <p:spPr bwMode="auto">
                <a:xfrm>
                  <a:off x="4355" y="3346"/>
                  <a:ext cx="1" cy="16"/>
                </a:xfrm>
                <a:prstGeom prst="rect">
                  <a:avLst/>
                </a:prstGeom>
                <a:solidFill>
                  <a:srgbClr val="DFDFFF">
                    <a:alpha val="32941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34" name="Freeform 695"/>
                <p:cNvSpPr>
                  <a:spLocks/>
                </p:cNvSpPr>
                <p:nvPr/>
              </p:nvSpPr>
              <p:spPr bwMode="auto">
                <a:xfrm>
                  <a:off x="4356" y="3347"/>
                  <a:ext cx="14" cy="19"/>
                </a:xfrm>
                <a:custGeom>
                  <a:avLst/>
                  <a:gdLst>
                    <a:gd name="T0" fmla="*/ 30 w 96"/>
                    <a:gd name="T1" fmla="*/ 134 h 134"/>
                    <a:gd name="T2" fmla="*/ 30 w 96"/>
                    <a:gd name="T3" fmla="*/ 17 h 134"/>
                    <a:gd name="T4" fmla="*/ 0 w 96"/>
                    <a:gd name="T5" fmla="*/ 17 h 134"/>
                    <a:gd name="T6" fmla="*/ 0 w 96"/>
                    <a:gd name="T7" fmla="*/ 0 h 134"/>
                    <a:gd name="T8" fmla="*/ 96 w 96"/>
                    <a:gd name="T9" fmla="*/ 0 h 134"/>
                    <a:gd name="T10" fmla="*/ 96 w 96"/>
                    <a:gd name="T11" fmla="*/ 134 h 134"/>
                    <a:gd name="T12" fmla="*/ 30 w 96"/>
                    <a:gd name="T13" fmla="*/ 134 h 13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96"/>
                    <a:gd name="T22" fmla="*/ 0 h 134"/>
                    <a:gd name="T23" fmla="*/ 96 w 96"/>
                    <a:gd name="T24" fmla="*/ 134 h 13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96" h="134">
                      <a:moveTo>
                        <a:pt x="30" y="134"/>
                      </a:moveTo>
                      <a:lnTo>
                        <a:pt x="30" y="17"/>
                      </a:ln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96" y="0"/>
                      </a:lnTo>
                      <a:lnTo>
                        <a:pt x="96" y="134"/>
                      </a:lnTo>
                      <a:lnTo>
                        <a:pt x="30" y="134"/>
                      </a:lnTo>
                      <a:close/>
                    </a:path>
                  </a:pathLst>
                </a:custGeom>
                <a:solidFill>
                  <a:srgbClr val="7F7F9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35" name="Freeform 696"/>
                <p:cNvSpPr>
                  <a:spLocks/>
                </p:cNvSpPr>
                <p:nvPr/>
              </p:nvSpPr>
              <p:spPr bwMode="auto">
                <a:xfrm>
                  <a:off x="4373" y="3115"/>
                  <a:ext cx="18" cy="251"/>
                </a:xfrm>
                <a:custGeom>
                  <a:avLst/>
                  <a:gdLst>
                    <a:gd name="T0" fmla="*/ 0 w 122"/>
                    <a:gd name="T1" fmla="*/ 0 h 1756"/>
                    <a:gd name="T2" fmla="*/ 122 w 122"/>
                    <a:gd name="T3" fmla="*/ 78 h 1756"/>
                    <a:gd name="T4" fmla="*/ 122 w 122"/>
                    <a:gd name="T5" fmla="*/ 1756 h 1756"/>
                    <a:gd name="T6" fmla="*/ 0 w 122"/>
                    <a:gd name="T7" fmla="*/ 1756 h 1756"/>
                    <a:gd name="T8" fmla="*/ 0 w 122"/>
                    <a:gd name="T9" fmla="*/ 0 h 175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2"/>
                    <a:gd name="T16" fmla="*/ 0 h 1756"/>
                    <a:gd name="T17" fmla="*/ 122 w 122"/>
                    <a:gd name="T18" fmla="*/ 1756 h 175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2" h="1756">
                      <a:moveTo>
                        <a:pt x="0" y="0"/>
                      </a:moveTo>
                      <a:lnTo>
                        <a:pt x="122" y="78"/>
                      </a:lnTo>
                      <a:lnTo>
                        <a:pt x="122" y="1756"/>
                      </a:lnTo>
                      <a:lnTo>
                        <a:pt x="0" y="175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FBFD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36" name="Freeform 697"/>
                <p:cNvSpPr>
                  <a:spLocks/>
                </p:cNvSpPr>
                <p:nvPr/>
              </p:nvSpPr>
              <p:spPr bwMode="auto">
                <a:xfrm>
                  <a:off x="4373" y="3121"/>
                  <a:ext cx="18" cy="199"/>
                </a:xfrm>
                <a:custGeom>
                  <a:avLst/>
                  <a:gdLst>
                    <a:gd name="T0" fmla="*/ 122 w 122"/>
                    <a:gd name="T1" fmla="*/ 80 h 1398"/>
                    <a:gd name="T2" fmla="*/ 0 w 122"/>
                    <a:gd name="T3" fmla="*/ 0 h 1398"/>
                    <a:gd name="T4" fmla="*/ 0 w 122"/>
                    <a:gd name="T5" fmla="*/ 1398 h 1398"/>
                    <a:gd name="T6" fmla="*/ 122 w 122"/>
                    <a:gd name="T7" fmla="*/ 1398 h 1398"/>
                    <a:gd name="T8" fmla="*/ 122 w 122"/>
                    <a:gd name="T9" fmla="*/ 80 h 139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2"/>
                    <a:gd name="T16" fmla="*/ 0 h 1398"/>
                    <a:gd name="T17" fmla="*/ 122 w 122"/>
                    <a:gd name="T18" fmla="*/ 1398 h 139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2" h="1398">
                      <a:moveTo>
                        <a:pt x="122" y="80"/>
                      </a:moveTo>
                      <a:lnTo>
                        <a:pt x="0" y="0"/>
                      </a:lnTo>
                      <a:lnTo>
                        <a:pt x="0" y="1398"/>
                      </a:lnTo>
                      <a:lnTo>
                        <a:pt x="122" y="1398"/>
                      </a:lnTo>
                      <a:lnTo>
                        <a:pt x="122" y="80"/>
                      </a:lnTo>
                      <a:close/>
                    </a:path>
                  </a:pathLst>
                </a:custGeom>
                <a:solidFill>
                  <a:srgbClr val="9F9FB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37" name="Freeform 698"/>
                <p:cNvSpPr>
                  <a:spLocks/>
                </p:cNvSpPr>
                <p:nvPr/>
              </p:nvSpPr>
              <p:spPr bwMode="auto">
                <a:xfrm>
                  <a:off x="4379" y="3132"/>
                  <a:ext cx="12" cy="183"/>
                </a:xfrm>
                <a:custGeom>
                  <a:avLst/>
                  <a:gdLst>
                    <a:gd name="T0" fmla="*/ 0 w 79"/>
                    <a:gd name="T1" fmla="*/ 0 h 1279"/>
                    <a:gd name="T2" fmla="*/ 0 w 79"/>
                    <a:gd name="T3" fmla="*/ 1279 h 1279"/>
                    <a:gd name="T4" fmla="*/ 79 w 79"/>
                    <a:gd name="T5" fmla="*/ 1279 h 1279"/>
                    <a:gd name="T6" fmla="*/ 79 w 79"/>
                    <a:gd name="T7" fmla="*/ 42 h 1279"/>
                    <a:gd name="T8" fmla="*/ 0 w 79"/>
                    <a:gd name="T9" fmla="*/ 0 h 127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9"/>
                    <a:gd name="T16" fmla="*/ 0 h 1279"/>
                    <a:gd name="T17" fmla="*/ 79 w 79"/>
                    <a:gd name="T18" fmla="*/ 1279 h 127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9" h="1279">
                      <a:moveTo>
                        <a:pt x="0" y="0"/>
                      </a:moveTo>
                      <a:lnTo>
                        <a:pt x="0" y="1279"/>
                      </a:lnTo>
                      <a:lnTo>
                        <a:pt x="79" y="1279"/>
                      </a:lnTo>
                      <a:lnTo>
                        <a:pt x="79" y="4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38" name="Line 699"/>
                <p:cNvSpPr>
                  <a:spLocks noChangeShapeType="1"/>
                </p:cNvSpPr>
                <p:nvPr/>
              </p:nvSpPr>
              <p:spPr bwMode="auto">
                <a:xfrm>
                  <a:off x="4379" y="3149"/>
                  <a:ext cx="11" cy="5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39" name="Line 700"/>
                <p:cNvSpPr>
                  <a:spLocks noChangeShapeType="1"/>
                </p:cNvSpPr>
                <p:nvPr/>
              </p:nvSpPr>
              <p:spPr bwMode="auto">
                <a:xfrm>
                  <a:off x="4378" y="3166"/>
                  <a:ext cx="13" cy="5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40" name="Line 701"/>
                <p:cNvSpPr>
                  <a:spLocks noChangeShapeType="1"/>
                </p:cNvSpPr>
                <p:nvPr/>
              </p:nvSpPr>
              <p:spPr bwMode="auto">
                <a:xfrm>
                  <a:off x="4378" y="3182"/>
                  <a:ext cx="14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41" name="Line 702"/>
                <p:cNvSpPr>
                  <a:spLocks noChangeShapeType="1"/>
                </p:cNvSpPr>
                <p:nvPr/>
              </p:nvSpPr>
              <p:spPr bwMode="auto">
                <a:xfrm>
                  <a:off x="4378" y="3200"/>
                  <a:ext cx="13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42" name="Line 703"/>
                <p:cNvSpPr>
                  <a:spLocks noChangeShapeType="1"/>
                </p:cNvSpPr>
                <p:nvPr/>
              </p:nvSpPr>
              <p:spPr bwMode="auto">
                <a:xfrm>
                  <a:off x="4378" y="3214"/>
                  <a:ext cx="13" cy="5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43" name="Line 704"/>
                <p:cNvSpPr>
                  <a:spLocks noChangeShapeType="1"/>
                </p:cNvSpPr>
                <p:nvPr/>
              </p:nvSpPr>
              <p:spPr bwMode="auto">
                <a:xfrm>
                  <a:off x="4378" y="3232"/>
                  <a:ext cx="14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44" name="Line 705"/>
                <p:cNvSpPr>
                  <a:spLocks noChangeShapeType="1"/>
                </p:cNvSpPr>
                <p:nvPr/>
              </p:nvSpPr>
              <p:spPr bwMode="auto">
                <a:xfrm>
                  <a:off x="4378" y="3249"/>
                  <a:ext cx="14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45" name="Line 706"/>
                <p:cNvSpPr>
                  <a:spLocks noChangeShapeType="1"/>
                </p:cNvSpPr>
                <p:nvPr/>
              </p:nvSpPr>
              <p:spPr bwMode="auto">
                <a:xfrm>
                  <a:off x="4378" y="3266"/>
                  <a:ext cx="14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46" name="Line 707"/>
                <p:cNvSpPr>
                  <a:spLocks noChangeShapeType="1"/>
                </p:cNvSpPr>
                <p:nvPr/>
              </p:nvSpPr>
              <p:spPr bwMode="auto">
                <a:xfrm>
                  <a:off x="4378" y="3283"/>
                  <a:ext cx="13" cy="2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47" name="Line 708"/>
                <p:cNvSpPr>
                  <a:spLocks noChangeShapeType="1"/>
                </p:cNvSpPr>
                <p:nvPr/>
              </p:nvSpPr>
              <p:spPr bwMode="auto">
                <a:xfrm>
                  <a:off x="4378" y="3300"/>
                  <a:ext cx="14" cy="1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48" name="Rectangle 709"/>
                <p:cNvSpPr>
                  <a:spLocks noChangeArrowheads="1"/>
                </p:cNvSpPr>
                <p:nvPr/>
              </p:nvSpPr>
              <p:spPr bwMode="auto">
                <a:xfrm>
                  <a:off x="4371" y="3346"/>
                  <a:ext cx="8" cy="16"/>
                </a:xfrm>
                <a:prstGeom prst="rect">
                  <a:avLst/>
                </a:prstGeom>
                <a:solidFill>
                  <a:srgbClr val="DFDFFF">
                    <a:alpha val="32941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49" name="Freeform 710"/>
                <p:cNvSpPr>
                  <a:spLocks/>
                </p:cNvSpPr>
                <p:nvPr/>
              </p:nvSpPr>
              <p:spPr bwMode="auto">
                <a:xfrm>
                  <a:off x="4378" y="3348"/>
                  <a:ext cx="13" cy="18"/>
                </a:xfrm>
                <a:custGeom>
                  <a:avLst/>
                  <a:gdLst>
                    <a:gd name="T0" fmla="*/ 29 w 92"/>
                    <a:gd name="T1" fmla="*/ 128 h 128"/>
                    <a:gd name="T2" fmla="*/ 29 w 92"/>
                    <a:gd name="T3" fmla="*/ 16 h 128"/>
                    <a:gd name="T4" fmla="*/ 0 w 92"/>
                    <a:gd name="T5" fmla="*/ 16 h 128"/>
                    <a:gd name="T6" fmla="*/ 0 w 92"/>
                    <a:gd name="T7" fmla="*/ 0 h 128"/>
                    <a:gd name="T8" fmla="*/ 92 w 92"/>
                    <a:gd name="T9" fmla="*/ 0 h 128"/>
                    <a:gd name="T10" fmla="*/ 92 w 92"/>
                    <a:gd name="T11" fmla="*/ 128 h 128"/>
                    <a:gd name="T12" fmla="*/ 29 w 92"/>
                    <a:gd name="T13" fmla="*/ 128 h 12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92"/>
                    <a:gd name="T22" fmla="*/ 0 h 128"/>
                    <a:gd name="T23" fmla="*/ 92 w 92"/>
                    <a:gd name="T24" fmla="*/ 128 h 128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92" h="128">
                      <a:moveTo>
                        <a:pt x="29" y="128"/>
                      </a:moveTo>
                      <a:lnTo>
                        <a:pt x="29" y="16"/>
                      </a:ln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92" y="0"/>
                      </a:lnTo>
                      <a:lnTo>
                        <a:pt x="92" y="128"/>
                      </a:lnTo>
                      <a:lnTo>
                        <a:pt x="29" y="128"/>
                      </a:lnTo>
                      <a:close/>
                    </a:path>
                  </a:pathLst>
                </a:custGeom>
                <a:solidFill>
                  <a:srgbClr val="7F7F9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50" name="Freeform 711"/>
                <p:cNvSpPr>
                  <a:spLocks/>
                </p:cNvSpPr>
                <p:nvPr/>
              </p:nvSpPr>
              <p:spPr bwMode="auto">
                <a:xfrm>
                  <a:off x="4396" y="3123"/>
                  <a:ext cx="17" cy="242"/>
                </a:xfrm>
                <a:custGeom>
                  <a:avLst/>
                  <a:gdLst>
                    <a:gd name="T0" fmla="*/ 0 w 118"/>
                    <a:gd name="T1" fmla="*/ 0 h 1699"/>
                    <a:gd name="T2" fmla="*/ 118 w 118"/>
                    <a:gd name="T3" fmla="*/ 75 h 1699"/>
                    <a:gd name="T4" fmla="*/ 118 w 118"/>
                    <a:gd name="T5" fmla="*/ 1699 h 1699"/>
                    <a:gd name="T6" fmla="*/ 0 w 118"/>
                    <a:gd name="T7" fmla="*/ 1699 h 1699"/>
                    <a:gd name="T8" fmla="*/ 0 w 118"/>
                    <a:gd name="T9" fmla="*/ 0 h 169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8"/>
                    <a:gd name="T16" fmla="*/ 0 h 1699"/>
                    <a:gd name="T17" fmla="*/ 118 w 118"/>
                    <a:gd name="T18" fmla="*/ 1699 h 169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8" h="1699">
                      <a:moveTo>
                        <a:pt x="0" y="0"/>
                      </a:moveTo>
                      <a:lnTo>
                        <a:pt x="118" y="75"/>
                      </a:lnTo>
                      <a:lnTo>
                        <a:pt x="118" y="1699"/>
                      </a:lnTo>
                      <a:lnTo>
                        <a:pt x="0" y="169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FBFD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51" name="Freeform 712"/>
                <p:cNvSpPr>
                  <a:spLocks/>
                </p:cNvSpPr>
                <p:nvPr/>
              </p:nvSpPr>
              <p:spPr bwMode="auto">
                <a:xfrm>
                  <a:off x="4396" y="3128"/>
                  <a:ext cx="17" cy="193"/>
                </a:xfrm>
                <a:custGeom>
                  <a:avLst/>
                  <a:gdLst>
                    <a:gd name="T0" fmla="*/ 118 w 118"/>
                    <a:gd name="T1" fmla="*/ 78 h 1354"/>
                    <a:gd name="T2" fmla="*/ 0 w 118"/>
                    <a:gd name="T3" fmla="*/ 0 h 1354"/>
                    <a:gd name="T4" fmla="*/ 0 w 118"/>
                    <a:gd name="T5" fmla="*/ 1354 h 1354"/>
                    <a:gd name="T6" fmla="*/ 118 w 118"/>
                    <a:gd name="T7" fmla="*/ 1354 h 1354"/>
                    <a:gd name="T8" fmla="*/ 118 w 118"/>
                    <a:gd name="T9" fmla="*/ 78 h 135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8"/>
                    <a:gd name="T16" fmla="*/ 0 h 1354"/>
                    <a:gd name="T17" fmla="*/ 118 w 118"/>
                    <a:gd name="T18" fmla="*/ 1354 h 135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8" h="1354">
                      <a:moveTo>
                        <a:pt x="118" y="78"/>
                      </a:moveTo>
                      <a:lnTo>
                        <a:pt x="0" y="0"/>
                      </a:lnTo>
                      <a:lnTo>
                        <a:pt x="0" y="1354"/>
                      </a:lnTo>
                      <a:lnTo>
                        <a:pt x="118" y="1354"/>
                      </a:lnTo>
                      <a:lnTo>
                        <a:pt x="118" y="78"/>
                      </a:lnTo>
                      <a:close/>
                    </a:path>
                  </a:pathLst>
                </a:custGeom>
                <a:solidFill>
                  <a:srgbClr val="9F9FB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52" name="Freeform 713"/>
                <p:cNvSpPr>
                  <a:spLocks/>
                </p:cNvSpPr>
                <p:nvPr/>
              </p:nvSpPr>
              <p:spPr bwMode="auto">
                <a:xfrm>
                  <a:off x="4402" y="3139"/>
                  <a:ext cx="11" cy="177"/>
                </a:xfrm>
                <a:custGeom>
                  <a:avLst/>
                  <a:gdLst>
                    <a:gd name="T0" fmla="*/ 0 w 77"/>
                    <a:gd name="T1" fmla="*/ 0 h 1237"/>
                    <a:gd name="T2" fmla="*/ 0 w 77"/>
                    <a:gd name="T3" fmla="*/ 1237 h 1237"/>
                    <a:gd name="T4" fmla="*/ 77 w 77"/>
                    <a:gd name="T5" fmla="*/ 1237 h 1237"/>
                    <a:gd name="T6" fmla="*/ 77 w 77"/>
                    <a:gd name="T7" fmla="*/ 40 h 1237"/>
                    <a:gd name="T8" fmla="*/ 0 w 77"/>
                    <a:gd name="T9" fmla="*/ 0 h 12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7"/>
                    <a:gd name="T16" fmla="*/ 0 h 1237"/>
                    <a:gd name="T17" fmla="*/ 77 w 77"/>
                    <a:gd name="T18" fmla="*/ 1237 h 12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7" h="1237">
                      <a:moveTo>
                        <a:pt x="0" y="0"/>
                      </a:moveTo>
                      <a:lnTo>
                        <a:pt x="0" y="1237"/>
                      </a:lnTo>
                      <a:lnTo>
                        <a:pt x="77" y="1237"/>
                      </a:lnTo>
                      <a:lnTo>
                        <a:pt x="77" y="4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53" name="Line 714"/>
                <p:cNvSpPr>
                  <a:spLocks noChangeShapeType="1"/>
                </p:cNvSpPr>
                <p:nvPr/>
              </p:nvSpPr>
              <p:spPr bwMode="auto">
                <a:xfrm>
                  <a:off x="4401" y="3155"/>
                  <a:ext cx="11" cy="5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54" name="Line 715"/>
                <p:cNvSpPr>
                  <a:spLocks noChangeShapeType="1"/>
                </p:cNvSpPr>
                <p:nvPr/>
              </p:nvSpPr>
              <p:spPr bwMode="auto">
                <a:xfrm>
                  <a:off x="4401" y="3171"/>
                  <a:ext cx="12" cy="5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55" name="Line 716"/>
                <p:cNvSpPr>
                  <a:spLocks noChangeShapeType="1"/>
                </p:cNvSpPr>
                <p:nvPr/>
              </p:nvSpPr>
              <p:spPr bwMode="auto">
                <a:xfrm>
                  <a:off x="4401" y="3187"/>
                  <a:ext cx="12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56" name="Line 717"/>
                <p:cNvSpPr>
                  <a:spLocks noChangeShapeType="1"/>
                </p:cNvSpPr>
                <p:nvPr/>
              </p:nvSpPr>
              <p:spPr bwMode="auto">
                <a:xfrm>
                  <a:off x="4401" y="3204"/>
                  <a:ext cx="12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57" name="Line 718"/>
                <p:cNvSpPr>
                  <a:spLocks noChangeShapeType="1"/>
                </p:cNvSpPr>
                <p:nvPr/>
              </p:nvSpPr>
              <p:spPr bwMode="auto">
                <a:xfrm>
                  <a:off x="4401" y="3219"/>
                  <a:ext cx="11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58" name="Line 719"/>
                <p:cNvSpPr>
                  <a:spLocks noChangeShapeType="1"/>
                </p:cNvSpPr>
                <p:nvPr/>
              </p:nvSpPr>
              <p:spPr bwMode="auto">
                <a:xfrm>
                  <a:off x="4401" y="3236"/>
                  <a:ext cx="12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59" name="Line 720"/>
                <p:cNvSpPr>
                  <a:spLocks noChangeShapeType="1"/>
                </p:cNvSpPr>
                <p:nvPr/>
              </p:nvSpPr>
              <p:spPr bwMode="auto">
                <a:xfrm>
                  <a:off x="4401" y="3252"/>
                  <a:ext cx="12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60" name="Line 721"/>
                <p:cNvSpPr>
                  <a:spLocks noChangeShapeType="1"/>
                </p:cNvSpPr>
                <p:nvPr/>
              </p:nvSpPr>
              <p:spPr bwMode="auto">
                <a:xfrm>
                  <a:off x="4401" y="3269"/>
                  <a:ext cx="12" cy="2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61" name="Line 722"/>
                <p:cNvSpPr>
                  <a:spLocks noChangeShapeType="1"/>
                </p:cNvSpPr>
                <p:nvPr/>
              </p:nvSpPr>
              <p:spPr bwMode="auto">
                <a:xfrm>
                  <a:off x="4401" y="3285"/>
                  <a:ext cx="12" cy="2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62" name="Line 723"/>
                <p:cNvSpPr>
                  <a:spLocks noChangeShapeType="1"/>
                </p:cNvSpPr>
                <p:nvPr/>
              </p:nvSpPr>
              <p:spPr bwMode="auto">
                <a:xfrm>
                  <a:off x="4401" y="3301"/>
                  <a:ext cx="12" cy="1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63" name="Rectangle 724"/>
                <p:cNvSpPr>
                  <a:spLocks noChangeArrowheads="1"/>
                </p:cNvSpPr>
                <p:nvPr/>
              </p:nvSpPr>
              <p:spPr bwMode="auto">
                <a:xfrm>
                  <a:off x="4395" y="3346"/>
                  <a:ext cx="1" cy="8"/>
                </a:xfrm>
                <a:prstGeom prst="rect">
                  <a:avLst/>
                </a:prstGeom>
                <a:solidFill>
                  <a:srgbClr val="DFDFFF">
                    <a:alpha val="32941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64" name="Freeform 725"/>
                <p:cNvSpPr>
                  <a:spLocks/>
                </p:cNvSpPr>
                <p:nvPr/>
              </p:nvSpPr>
              <p:spPr bwMode="auto">
                <a:xfrm>
                  <a:off x="4400" y="3348"/>
                  <a:ext cx="13" cy="17"/>
                </a:xfrm>
                <a:custGeom>
                  <a:avLst/>
                  <a:gdLst>
                    <a:gd name="T0" fmla="*/ 27 w 89"/>
                    <a:gd name="T1" fmla="*/ 124 h 124"/>
                    <a:gd name="T2" fmla="*/ 27 w 89"/>
                    <a:gd name="T3" fmla="*/ 16 h 124"/>
                    <a:gd name="T4" fmla="*/ 0 w 89"/>
                    <a:gd name="T5" fmla="*/ 16 h 124"/>
                    <a:gd name="T6" fmla="*/ 0 w 89"/>
                    <a:gd name="T7" fmla="*/ 0 h 124"/>
                    <a:gd name="T8" fmla="*/ 89 w 89"/>
                    <a:gd name="T9" fmla="*/ 0 h 124"/>
                    <a:gd name="T10" fmla="*/ 89 w 89"/>
                    <a:gd name="T11" fmla="*/ 124 h 124"/>
                    <a:gd name="T12" fmla="*/ 27 w 89"/>
                    <a:gd name="T13" fmla="*/ 124 h 12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89"/>
                    <a:gd name="T22" fmla="*/ 0 h 124"/>
                    <a:gd name="T23" fmla="*/ 89 w 89"/>
                    <a:gd name="T24" fmla="*/ 124 h 12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89" h="124">
                      <a:moveTo>
                        <a:pt x="27" y="124"/>
                      </a:moveTo>
                      <a:lnTo>
                        <a:pt x="27" y="16"/>
                      </a:ln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89" y="0"/>
                      </a:lnTo>
                      <a:lnTo>
                        <a:pt x="89" y="124"/>
                      </a:lnTo>
                      <a:lnTo>
                        <a:pt x="27" y="124"/>
                      </a:lnTo>
                      <a:close/>
                    </a:path>
                  </a:pathLst>
                </a:custGeom>
                <a:solidFill>
                  <a:srgbClr val="7F7F9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65" name="Freeform 726"/>
                <p:cNvSpPr>
                  <a:spLocks/>
                </p:cNvSpPr>
                <p:nvPr/>
              </p:nvSpPr>
              <p:spPr bwMode="auto">
                <a:xfrm>
                  <a:off x="4417" y="3130"/>
                  <a:ext cx="17" cy="235"/>
                </a:xfrm>
                <a:custGeom>
                  <a:avLst/>
                  <a:gdLst>
                    <a:gd name="T0" fmla="*/ 0 w 117"/>
                    <a:gd name="T1" fmla="*/ 0 h 1642"/>
                    <a:gd name="T2" fmla="*/ 117 w 117"/>
                    <a:gd name="T3" fmla="*/ 74 h 1642"/>
                    <a:gd name="T4" fmla="*/ 117 w 117"/>
                    <a:gd name="T5" fmla="*/ 1642 h 1642"/>
                    <a:gd name="T6" fmla="*/ 0 w 117"/>
                    <a:gd name="T7" fmla="*/ 1642 h 1642"/>
                    <a:gd name="T8" fmla="*/ 0 w 117"/>
                    <a:gd name="T9" fmla="*/ 0 h 16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7"/>
                    <a:gd name="T16" fmla="*/ 0 h 1642"/>
                    <a:gd name="T17" fmla="*/ 117 w 117"/>
                    <a:gd name="T18" fmla="*/ 1642 h 16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7" h="1642">
                      <a:moveTo>
                        <a:pt x="0" y="0"/>
                      </a:moveTo>
                      <a:lnTo>
                        <a:pt x="117" y="74"/>
                      </a:lnTo>
                      <a:lnTo>
                        <a:pt x="117" y="1642"/>
                      </a:lnTo>
                      <a:lnTo>
                        <a:pt x="0" y="164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FBFD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66" name="Rectangle 727"/>
                <p:cNvSpPr>
                  <a:spLocks noChangeArrowheads="1"/>
                </p:cNvSpPr>
                <p:nvPr/>
              </p:nvSpPr>
              <p:spPr bwMode="auto">
                <a:xfrm>
                  <a:off x="4411" y="3131"/>
                  <a:ext cx="1" cy="223"/>
                </a:xfrm>
                <a:prstGeom prst="rect">
                  <a:avLst/>
                </a:prstGeom>
                <a:solidFill>
                  <a:srgbClr val="7F7F9F">
                    <a:alpha val="32941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67" name="Freeform 728"/>
                <p:cNvSpPr>
                  <a:spLocks/>
                </p:cNvSpPr>
                <p:nvPr/>
              </p:nvSpPr>
              <p:spPr bwMode="auto">
                <a:xfrm>
                  <a:off x="4417" y="3135"/>
                  <a:ext cx="17" cy="187"/>
                </a:xfrm>
                <a:custGeom>
                  <a:avLst/>
                  <a:gdLst>
                    <a:gd name="T0" fmla="*/ 117 w 117"/>
                    <a:gd name="T1" fmla="*/ 77 h 1309"/>
                    <a:gd name="T2" fmla="*/ 0 w 117"/>
                    <a:gd name="T3" fmla="*/ 0 h 1309"/>
                    <a:gd name="T4" fmla="*/ 0 w 117"/>
                    <a:gd name="T5" fmla="*/ 1309 h 1309"/>
                    <a:gd name="T6" fmla="*/ 117 w 117"/>
                    <a:gd name="T7" fmla="*/ 1309 h 1309"/>
                    <a:gd name="T8" fmla="*/ 117 w 117"/>
                    <a:gd name="T9" fmla="*/ 77 h 130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7"/>
                    <a:gd name="T16" fmla="*/ 0 h 1309"/>
                    <a:gd name="T17" fmla="*/ 117 w 117"/>
                    <a:gd name="T18" fmla="*/ 1309 h 130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7" h="1309">
                      <a:moveTo>
                        <a:pt x="117" y="77"/>
                      </a:moveTo>
                      <a:lnTo>
                        <a:pt x="0" y="0"/>
                      </a:lnTo>
                      <a:lnTo>
                        <a:pt x="0" y="1309"/>
                      </a:lnTo>
                      <a:lnTo>
                        <a:pt x="117" y="1309"/>
                      </a:lnTo>
                      <a:lnTo>
                        <a:pt x="117" y="77"/>
                      </a:lnTo>
                      <a:close/>
                    </a:path>
                  </a:pathLst>
                </a:custGeom>
                <a:solidFill>
                  <a:srgbClr val="9F9FB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68" name="Freeform 729"/>
                <p:cNvSpPr>
                  <a:spLocks/>
                </p:cNvSpPr>
                <p:nvPr/>
              </p:nvSpPr>
              <p:spPr bwMode="auto">
                <a:xfrm>
                  <a:off x="4423" y="3146"/>
                  <a:ext cx="11" cy="171"/>
                </a:xfrm>
                <a:custGeom>
                  <a:avLst/>
                  <a:gdLst>
                    <a:gd name="T0" fmla="*/ 0 w 77"/>
                    <a:gd name="T1" fmla="*/ 0 h 1195"/>
                    <a:gd name="T2" fmla="*/ 0 w 77"/>
                    <a:gd name="T3" fmla="*/ 1195 h 1195"/>
                    <a:gd name="T4" fmla="*/ 77 w 77"/>
                    <a:gd name="T5" fmla="*/ 1195 h 1195"/>
                    <a:gd name="T6" fmla="*/ 77 w 77"/>
                    <a:gd name="T7" fmla="*/ 39 h 1195"/>
                    <a:gd name="T8" fmla="*/ 0 w 77"/>
                    <a:gd name="T9" fmla="*/ 0 h 119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7"/>
                    <a:gd name="T16" fmla="*/ 0 h 1195"/>
                    <a:gd name="T17" fmla="*/ 77 w 77"/>
                    <a:gd name="T18" fmla="*/ 1195 h 119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7" h="1195">
                      <a:moveTo>
                        <a:pt x="0" y="0"/>
                      </a:moveTo>
                      <a:lnTo>
                        <a:pt x="0" y="1195"/>
                      </a:lnTo>
                      <a:lnTo>
                        <a:pt x="77" y="1195"/>
                      </a:lnTo>
                      <a:lnTo>
                        <a:pt x="77" y="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69" name="Line 730"/>
                <p:cNvSpPr>
                  <a:spLocks noChangeShapeType="1"/>
                </p:cNvSpPr>
                <p:nvPr/>
              </p:nvSpPr>
              <p:spPr bwMode="auto">
                <a:xfrm>
                  <a:off x="4422" y="3161"/>
                  <a:ext cx="11" cy="5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70" name="Line 731"/>
                <p:cNvSpPr>
                  <a:spLocks noChangeShapeType="1"/>
                </p:cNvSpPr>
                <p:nvPr/>
              </p:nvSpPr>
              <p:spPr bwMode="auto">
                <a:xfrm>
                  <a:off x="4422" y="3177"/>
                  <a:ext cx="12" cy="5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71" name="Line 732"/>
                <p:cNvSpPr>
                  <a:spLocks noChangeShapeType="1"/>
                </p:cNvSpPr>
                <p:nvPr/>
              </p:nvSpPr>
              <p:spPr bwMode="auto">
                <a:xfrm>
                  <a:off x="4422" y="3192"/>
                  <a:ext cx="13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72" name="Line 733"/>
                <p:cNvSpPr>
                  <a:spLocks noChangeShapeType="1"/>
                </p:cNvSpPr>
                <p:nvPr/>
              </p:nvSpPr>
              <p:spPr bwMode="auto">
                <a:xfrm>
                  <a:off x="4422" y="3209"/>
                  <a:ext cx="12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73" name="Line 734"/>
                <p:cNvSpPr>
                  <a:spLocks noChangeShapeType="1"/>
                </p:cNvSpPr>
                <p:nvPr/>
              </p:nvSpPr>
              <p:spPr bwMode="auto">
                <a:xfrm>
                  <a:off x="4422" y="3223"/>
                  <a:ext cx="11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74" name="Line 735"/>
                <p:cNvSpPr>
                  <a:spLocks noChangeShapeType="1"/>
                </p:cNvSpPr>
                <p:nvPr/>
              </p:nvSpPr>
              <p:spPr bwMode="auto">
                <a:xfrm>
                  <a:off x="4422" y="3239"/>
                  <a:ext cx="13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75" name="Line 736"/>
                <p:cNvSpPr>
                  <a:spLocks noChangeShapeType="1"/>
                </p:cNvSpPr>
                <p:nvPr/>
              </p:nvSpPr>
              <p:spPr bwMode="auto">
                <a:xfrm>
                  <a:off x="4422" y="3256"/>
                  <a:ext cx="13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76" name="Line 737"/>
                <p:cNvSpPr>
                  <a:spLocks noChangeShapeType="1"/>
                </p:cNvSpPr>
                <p:nvPr/>
              </p:nvSpPr>
              <p:spPr bwMode="auto">
                <a:xfrm>
                  <a:off x="4422" y="3271"/>
                  <a:ext cx="13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77" name="Line 738"/>
                <p:cNvSpPr>
                  <a:spLocks noChangeShapeType="1"/>
                </p:cNvSpPr>
                <p:nvPr/>
              </p:nvSpPr>
              <p:spPr bwMode="auto">
                <a:xfrm>
                  <a:off x="4422" y="3287"/>
                  <a:ext cx="12" cy="2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78" name="Line 739"/>
                <p:cNvSpPr>
                  <a:spLocks noChangeShapeType="1"/>
                </p:cNvSpPr>
                <p:nvPr/>
              </p:nvSpPr>
              <p:spPr bwMode="auto">
                <a:xfrm>
                  <a:off x="4422" y="3303"/>
                  <a:ext cx="13" cy="1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79" name="Rectangle 740"/>
                <p:cNvSpPr>
                  <a:spLocks noChangeArrowheads="1"/>
                </p:cNvSpPr>
                <p:nvPr/>
              </p:nvSpPr>
              <p:spPr bwMode="auto">
                <a:xfrm>
                  <a:off x="4418" y="3346"/>
                  <a:ext cx="1" cy="8"/>
                </a:xfrm>
                <a:prstGeom prst="rect">
                  <a:avLst/>
                </a:prstGeom>
                <a:solidFill>
                  <a:srgbClr val="DFDFFF">
                    <a:alpha val="32941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80" name="Freeform 741"/>
                <p:cNvSpPr>
                  <a:spLocks/>
                </p:cNvSpPr>
                <p:nvPr/>
              </p:nvSpPr>
              <p:spPr bwMode="auto">
                <a:xfrm>
                  <a:off x="4421" y="3348"/>
                  <a:ext cx="13" cy="17"/>
                </a:xfrm>
                <a:custGeom>
                  <a:avLst/>
                  <a:gdLst>
                    <a:gd name="T0" fmla="*/ 26 w 88"/>
                    <a:gd name="T1" fmla="*/ 119 h 119"/>
                    <a:gd name="T2" fmla="*/ 26 w 88"/>
                    <a:gd name="T3" fmla="*/ 15 h 119"/>
                    <a:gd name="T4" fmla="*/ 0 w 88"/>
                    <a:gd name="T5" fmla="*/ 15 h 119"/>
                    <a:gd name="T6" fmla="*/ 0 w 88"/>
                    <a:gd name="T7" fmla="*/ 0 h 119"/>
                    <a:gd name="T8" fmla="*/ 88 w 88"/>
                    <a:gd name="T9" fmla="*/ 0 h 119"/>
                    <a:gd name="T10" fmla="*/ 88 w 88"/>
                    <a:gd name="T11" fmla="*/ 119 h 119"/>
                    <a:gd name="T12" fmla="*/ 26 w 88"/>
                    <a:gd name="T13" fmla="*/ 119 h 11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88"/>
                    <a:gd name="T22" fmla="*/ 0 h 119"/>
                    <a:gd name="T23" fmla="*/ 88 w 88"/>
                    <a:gd name="T24" fmla="*/ 119 h 11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88" h="119">
                      <a:moveTo>
                        <a:pt x="26" y="119"/>
                      </a:moveTo>
                      <a:lnTo>
                        <a:pt x="26" y="15"/>
                      </a:lnTo>
                      <a:lnTo>
                        <a:pt x="0" y="15"/>
                      </a:lnTo>
                      <a:lnTo>
                        <a:pt x="0" y="0"/>
                      </a:lnTo>
                      <a:lnTo>
                        <a:pt x="88" y="0"/>
                      </a:lnTo>
                      <a:lnTo>
                        <a:pt x="88" y="119"/>
                      </a:lnTo>
                      <a:lnTo>
                        <a:pt x="26" y="119"/>
                      </a:lnTo>
                      <a:close/>
                    </a:path>
                  </a:pathLst>
                </a:custGeom>
                <a:solidFill>
                  <a:srgbClr val="7F7F9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81" name="Freeform 742"/>
                <p:cNvSpPr>
                  <a:spLocks/>
                </p:cNvSpPr>
                <p:nvPr/>
              </p:nvSpPr>
              <p:spPr bwMode="auto">
                <a:xfrm>
                  <a:off x="4438" y="3138"/>
                  <a:ext cx="17" cy="226"/>
                </a:xfrm>
                <a:custGeom>
                  <a:avLst/>
                  <a:gdLst>
                    <a:gd name="T0" fmla="*/ 0 w 119"/>
                    <a:gd name="T1" fmla="*/ 0 h 1579"/>
                    <a:gd name="T2" fmla="*/ 119 w 119"/>
                    <a:gd name="T3" fmla="*/ 69 h 1579"/>
                    <a:gd name="T4" fmla="*/ 119 w 119"/>
                    <a:gd name="T5" fmla="*/ 1579 h 1579"/>
                    <a:gd name="T6" fmla="*/ 0 w 119"/>
                    <a:gd name="T7" fmla="*/ 1579 h 1579"/>
                    <a:gd name="T8" fmla="*/ 0 w 119"/>
                    <a:gd name="T9" fmla="*/ 0 h 157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9"/>
                    <a:gd name="T16" fmla="*/ 0 h 1579"/>
                    <a:gd name="T17" fmla="*/ 119 w 119"/>
                    <a:gd name="T18" fmla="*/ 1579 h 157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9" h="1579">
                      <a:moveTo>
                        <a:pt x="0" y="0"/>
                      </a:moveTo>
                      <a:lnTo>
                        <a:pt x="119" y="69"/>
                      </a:lnTo>
                      <a:lnTo>
                        <a:pt x="119" y="1579"/>
                      </a:lnTo>
                      <a:lnTo>
                        <a:pt x="0" y="157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FBFD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82" name="Freeform 743"/>
                <p:cNvSpPr>
                  <a:spLocks/>
                </p:cNvSpPr>
                <p:nvPr/>
              </p:nvSpPr>
              <p:spPr bwMode="auto">
                <a:xfrm>
                  <a:off x="4438" y="3143"/>
                  <a:ext cx="17" cy="180"/>
                </a:xfrm>
                <a:custGeom>
                  <a:avLst/>
                  <a:gdLst>
                    <a:gd name="T0" fmla="*/ 119 w 119"/>
                    <a:gd name="T1" fmla="*/ 73 h 1258"/>
                    <a:gd name="T2" fmla="*/ 0 w 119"/>
                    <a:gd name="T3" fmla="*/ 0 h 1258"/>
                    <a:gd name="T4" fmla="*/ 0 w 119"/>
                    <a:gd name="T5" fmla="*/ 1258 h 1258"/>
                    <a:gd name="T6" fmla="*/ 119 w 119"/>
                    <a:gd name="T7" fmla="*/ 1258 h 1258"/>
                    <a:gd name="T8" fmla="*/ 119 w 119"/>
                    <a:gd name="T9" fmla="*/ 73 h 125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9"/>
                    <a:gd name="T16" fmla="*/ 0 h 1258"/>
                    <a:gd name="T17" fmla="*/ 119 w 119"/>
                    <a:gd name="T18" fmla="*/ 1258 h 125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9" h="1258">
                      <a:moveTo>
                        <a:pt x="119" y="73"/>
                      </a:moveTo>
                      <a:lnTo>
                        <a:pt x="0" y="0"/>
                      </a:lnTo>
                      <a:lnTo>
                        <a:pt x="0" y="1258"/>
                      </a:lnTo>
                      <a:lnTo>
                        <a:pt x="119" y="1258"/>
                      </a:lnTo>
                      <a:lnTo>
                        <a:pt x="119" y="73"/>
                      </a:lnTo>
                      <a:close/>
                    </a:path>
                  </a:pathLst>
                </a:custGeom>
                <a:solidFill>
                  <a:srgbClr val="9F9FB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83" name="Freeform 744"/>
                <p:cNvSpPr>
                  <a:spLocks/>
                </p:cNvSpPr>
                <p:nvPr/>
              </p:nvSpPr>
              <p:spPr bwMode="auto">
                <a:xfrm>
                  <a:off x="4444" y="3153"/>
                  <a:ext cx="11" cy="165"/>
                </a:xfrm>
                <a:custGeom>
                  <a:avLst/>
                  <a:gdLst>
                    <a:gd name="T0" fmla="*/ 0 w 78"/>
                    <a:gd name="T1" fmla="*/ 0 h 1150"/>
                    <a:gd name="T2" fmla="*/ 0 w 78"/>
                    <a:gd name="T3" fmla="*/ 1150 h 1150"/>
                    <a:gd name="T4" fmla="*/ 78 w 78"/>
                    <a:gd name="T5" fmla="*/ 1150 h 1150"/>
                    <a:gd name="T6" fmla="*/ 78 w 78"/>
                    <a:gd name="T7" fmla="*/ 38 h 1150"/>
                    <a:gd name="T8" fmla="*/ 0 w 78"/>
                    <a:gd name="T9" fmla="*/ 0 h 115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8"/>
                    <a:gd name="T16" fmla="*/ 0 h 1150"/>
                    <a:gd name="T17" fmla="*/ 78 w 78"/>
                    <a:gd name="T18" fmla="*/ 1150 h 115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8" h="1150">
                      <a:moveTo>
                        <a:pt x="0" y="0"/>
                      </a:moveTo>
                      <a:lnTo>
                        <a:pt x="0" y="1150"/>
                      </a:lnTo>
                      <a:lnTo>
                        <a:pt x="78" y="1150"/>
                      </a:lnTo>
                      <a:lnTo>
                        <a:pt x="78" y="3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84" name="Line 745"/>
                <p:cNvSpPr>
                  <a:spLocks noChangeShapeType="1"/>
                </p:cNvSpPr>
                <p:nvPr/>
              </p:nvSpPr>
              <p:spPr bwMode="auto">
                <a:xfrm>
                  <a:off x="4443" y="3168"/>
                  <a:ext cx="11" cy="5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85" name="Line 746"/>
                <p:cNvSpPr>
                  <a:spLocks noChangeShapeType="1"/>
                </p:cNvSpPr>
                <p:nvPr/>
              </p:nvSpPr>
              <p:spPr bwMode="auto">
                <a:xfrm>
                  <a:off x="4443" y="3184"/>
                  <a:ext cx="12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86" name="Line 747"/>
                <p:cNvSpPr>
                  <a:spLocks noChangeShapeType="1"/>
                </p:cNvSpPr>
                <p:nvPr/>
              </p:nvSpPr>
              <p:spPr bwMode="auto">
                <a:xfrm>
                  <a:off x="4443" y="3198"/>
                  <a:ext cx="13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87" name="Line 748"/>
                <p:cNvSpPr>
                  <a:spLocks noChangeShapeType="1"/>
                </p:cNvSpPr>
                <p:nvPr/>
              </p:nvSpPr>
              <p:spPr bwMode="auto">
                <a:xfrm>
                  <a:off x="4443" y="3214"/>
                  <a:ext cx="12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88" name="Line 749"/>
                <p:cNvSpPr>
                  <a:spLocks noChangeShapeType="1"/>
                </p:cNvSpPr>
                <p:nvPr/>
              </p:nvSpPr>
              <p:spPr bwMode="auto">
                <a:xfrm>
                  <a:off x="4443" y="3227"/>
                  <a:ext cx="12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89" name="Line 750"/>
                <p:cNvSpPr>
                  <a:spLocks noChangeShapeType="1"/>
                </p:cNvSpPr>
                <p:nvPr/>
              </p:nvSpPr>
              <p:spPr bwMode="auto">
                <a:xfrm>
                  <a:off x="4443" y="3243"/>
                  <a:ext cx="13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90" name="Line 751"/>
                <p:cNvSpPr>
                  <a:spLocks noChangeShapeType="1"/>
                </p:cNvSpPr>
                <p:nvPr/>
              </p:nvSpPr>
              <p:spPr bwMode="auto">
                <a:xfrm>
                  <a:off x="4443" y="3259"/>
                  <a:ext cx="13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91" name="Line 752"/>
                <p:cNvSpPr>
                  <a:spLocks noChangeShapeType="1"/>
                </p:cNvSpPr>
                <p:nvPr/>
              </p:nvSpPr>
              <p:spPr bwMode="auto">
                <a:xfrm>
                  <a:off x="4443" y="3274"/>
                  <a:ext cx="13" cy="2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92" name="Line 753"/>
                <p:cNvSpPr>
                  <a:spLocks noChangeShapeType="1"/>
                </p:cNvSpPr>
                <p:nvPr/>
              </p:nvSpPr>
              <p:spPr bwMode="auto">
                <a:xfrm>
                  <a:off x="4443" y="3289"/>
                  <a:ext cx="12" cy="2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93" name="Line 754"/>
                <p:cNvSpPr>
                  <a:spLocks noChangeShapeType="1"/>
                </p:cNvSpPr>
                <p:nvPr/>
              </p:nvSpPr>
              <p:spPr bwMode="auto">
                <a:xfrm>
                  <a:off x="4443" y="3304"/>
                  <a:ext cx="13" cy="1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94" name="Rectangle 755"/>
                <p:cNvSpPr>
                  <a:spLocks noChangeArrowheads="1"/>
                </p:cNvSpPr>
                <p:nvPr/>
              </p:nvSpPr>
              <p:spPr bwMode="auto">
                <a:xfrm>
                  <a:off x="4434" y="3346"/>
                  <a:ext cx="8" cy="8"/>
                </a:xfrm>
                <a:prstGeom prst="rect">
                  <a:avLst/>
                </a:prstGeom>
                <a:solidFill>
                  <a:srgbClr val="DFDFFF">
                    <a:alpha val="32941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95" name="Freeform 756"/>
                <p:cNvSpPr>
                  <a:spLocks/>
                </p:cNvSpPr>
                <p:nvPr/>
              </p:nvSpPr>
              <p:spPr bwMode="auto">
                <a:xfrm>
                  <a:off x="4442" y="3347"/>
                  <a:ext cx="13" cy="17"/>
                </a:xfrm>
                <a:custGeom>
                  <a:avLst/>
                  <a:gdLst>
                    <a:gd name="T0" fmla="*/ 28 w 90"/>
                    <a:gd name="T1" fmla="*/ 118 h 118"/>
                    <a:gd name="T2" fmla="*/ 28 w 90"/>
                    <a:gd name="T3" fmla="*/ 16 h 118"/>
                    <a:gd name="T4" fmla="*/ 0 w 90"/>
                    <a:gd name="T5" fmla="*/ 16 h 118"/>
                    <a:gd name="T6" fmla="*/ 0 w 90"/>
                    <a:gd name="T7" fmla="*/ 0 h 118"/>
                    <a:gd name="T8" fmla="*/ 90 w 90"/>
                    <a:gd name="T9" fmla="*/ 0 h 118"/>
                    <a:gd name="T10" fmla="*/ 90 w 90"/>
                    <a:gd name="T11" fmla="*/ 118 h 118"/>
                    <a:gd name="T12" fmla="*/ 28 w 90"/>
                    <a:gd name="T13" fmla="*/ 118 h 11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90"/>
                    <a:gd name="T22" fmla="*/ 0 h 118"/>
                    <a:gd name="T23" fmla="*/ 90 w 90"/>
                    <a:gd name="T24" fmla="*/ 118 h 118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90" h="118">
                      <a:moveTo>
                        <a:pt x="28" y="118"/>
                      </a:moveTo>
                      <a:lnTo>
                        <a:pt x="28" y="16"/>
                      </a:ln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90" y="0"/>
                      </a:lnTo>
                      <a:lnTo>
                        <a:pt x="90" y="118"/>
                      </a:lnTo>
                      <a:lnTo>
                        <a:pt x="28" y="118"/>
                      </a:lnTo>
                      <a:close/>
                    </a:path>
                  </a:pathLst>
                </a:custGeom>
                <a:solidFill>
                  <a:srgbClr val="7F7F9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96" name="Freeform 757"/>
                <p:cNvSpPr>
                  <a:spLocks/>
                </p:cNvSpPr>
                <p:nvPr/>
              </p:nvSpPr>
              <p:spPr bwMode="auto">
                <a:xfrm>
                  <a:off x="4459" y="3145"/>
                  <a:ext cx="17" cy="218"/>
                </a:xfrm>
                <a:custGeom>
                  <a:avLst/>
                  <a:gdLst>
                    <a:gd name="T0" fmla="*/ 0 w 116"/>
                    <a:gd name="T1" fmla="*/ 0 h 1527"/>
                    <a:gd name="T2" fmla="*/ 116 w 116"/>
                    <a:gd name="T3" fmla="*/ 66 h 1527"/>
                    <a:gd name="T4" fmla="*/ 116 w 116"/>
                    <a:gd name="T5" fmla="*/ 1527 h 1527"/>
                    <a:gd name="T6" fmla="*/ 0 w 116"/>
                    <a:gd name="T7" fmla="*/ 1527 h 1527"/>
                    <a:gd name="T8" fmla="*/ 0 w 116"/>
                    <a:gd name="T9" fmla="*/ 0 h 152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6"/>
                    <a:gd name="T16" fmla="*/ 0 h 1527"/>
                    <a:gd name="T17" fmla="*/ 116 w 116"/>
                    <a:gd name="T18" fmla="*/ 1527 h 152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6" h="1527">
                      <a:moveTo>
                        <a:pt x="0" y="0"/>
                      </a:moveTo>
                      <a:lnTo>
                        <a:pt x="116" y="66"/>
                      </a:lnTo>
                      <a:lnTo>
                        <a:pt x="116" y="1527"/>
                      </a:lnTo>
                      <a:lnTo>
                        <a:pt x="0" y="15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FBFD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97" name="Rectangle 758"/>
                <p:cNvSpPr>
                  <a:spLocks noChangeArrowheads="1"/>
                </p:cNvSpPr>
                <p:nvPr/>
              </p:nvSpPr>
              <p:spPr bwMode="auto">
                <a:xfrm>
                  <a:off x="4450" y="3147"/>
                  <a:ext cx="1" cy="207"/>
                </a:xfrm>
                <a:prstGeom prst="rect">
                  <a:avLst/>
                </a:prstGeom>
                <a:solidFill>
                  <a:srgbClr val="7F7F9F">
                    <a:alpha val="32941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98" name="Freeform 759"/>
                <p:cNvSpPr>
                  <a:spLocks/>
                </p:cNvSpPr>
                <p:nvPr/>
              </p:nvSpPr>
              <p:spPr bwMode="auto">
                <a:xfrm>
                  <a:off x="4459" y="3149"/>
                  <a:ext cx="17" cy="175"/>
                </a:xfrm>
                <a:custGeom>
                  <a:avLst/>
                  <a:gdLst>
                    <a:gd name="T0" fmla="*/ 118 w 118"/>
                    <a:gd name="T1" fmla="*/ 71 h 1223"/>
                    <a:gd name="T2" fmla="*/ 0 w 118"/>
                    <a:gd name="T3" fmla="*/ 0 h 1223"/>
                    <a:gd name="T4" fmla="*/ 0 w 118"/>
                    <a:gd name="T5" fmla="*/ 1223 h 1223"/>
                    <a:gd name="T6" fmla="*/ 118 w 118"/>
                    <a:gd name="T7" fmla="*/ 1223 h 1223"/>
                    <a:gd name="T8" fmla="*/ 118 w 118"/>
                    <a:gd name="T9" fmla="*/ 71 h 122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8"/>
                    <a:gd name="T16" fmla="*/ 0 h 1223"/>
                    <a:gd name="T17" fmla="*/ 118 w 118"/>
                    <a:gd name="T18" fmla="*/ 1223 h 122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8" h="1223">
                      <a:moveTo>
                        <a:pt x="118" y="71"/>
                      </a:moveTo>
                      <a:lnTo>
                        <a:pt x="0" y="0"/>
                      </a:lnTo>
                      <a:lnTo>
                        <a:pt x="0" y="1223"/>
                      </a:lnTo>
                      <a:lnTo>
                        <a:pt x="118" y="1223"/>
                      </a:lnTo>
                      <a:lnTo>
                        <a:pt x="118" y="71"/>
                      </a:lnTo>
                      <a:close/>
                    </a:path>
                  </a:pathLst>
                </a:custGeom>
                <a:solidFill>
                  <a:srgbClr val="9F9FB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399" name="Freeform 760"/>
                <p:cNvSpPr>
                  <a:spLocks/>
                </p:cNvSpPr>
                <p:nvPr/>
              </p:nvSpPr>
              <p:spPr bwMode="auto">
                <a:xfrm>
                  <a:off x="4465" y="3159"/>
                  <a:ext cx="11" cy="160"/>
                </a:xfrm>
                <a:custGeom>
                  <a:avLst/>
                  <a:gdLst>
                    <a:gd name="T0" fmla="*/ 0 w 77"/>
                    <a:gd name="T1" fmla="*/ 0 h 1118"/>
                    <a:gd name="T2" fmla="*/ 0 w 77"/>
                    <a:gd name="T3" fmla="*/ 1118 h 1118"/>
                    <a:gd name="T4" fmla="*/ 77 w 77"/>
                    <a:gd name="T5" fmla="*/ 1118 h 1118"/>
                    <a:gd name="T6" fmla="*/ 77 w 77"/>
                    <a:gd name="T7" fmla="*/ 37 h 1118"/>
                    <a:gd name="T8" fmla="*/ 0 w 77"/>
                    <a:gd name="T9" fmla="*/ 0 h 11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7"/>
                    <a:gd name="T16" fmla="*/ 0 h 1118"/>
                    <a:gd name="T17" fmla="*/ 77 w 77"/>
                    <a:gd name="T18" fmla="*/ 1118 h 11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7" h="1118">
                      <a:moveTo>
                        <a:pt x="0" y="0"/>
                      </a:moveTo>
                      <a:lnTo>
                        <a:pt x="0" y="1118"/>
                      </a:lnTo>
                      <a:lnTo>
                        <a:pt x="77" y="1118"/>
                      </a:lnTo>
                      <a:lnTo>
                        <a:pt x="77" y="3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400" name="Line 761"/>
                <p:cNvSpPr>
                  <a:spLocks noChangeShapeType="1"/>
                </p:cNvSpPr>
                <p:nvPr/>
              </p:nvSpPr>
              <p:spPr bwMode="auto">
                <a:xfrm>
                  <a:off x="4465" y="3174"/>
                  <a:ext cx="11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401" name="Line 762"/>
                <p:cNvSpPr>
                  <a:spLocks noChangeShapeType="1"/>
                </p:cNvSpPr>
                <p:nvPr/>
              </p:nvSpPr>
              <p:spPr bwMode="auto">
                <a:xfrm>
                  <a:off x="4464" y="3189"/>
                  <a:ext cx="12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402" name="Line 763"/>
                <p:cNvSpPr>
                  <a:spLocks noChangeShapeType="1"/>
                </p:cNvSpPr>
                <p:nvPr/>
              </p:nvSpPr>
              <p:spPr bwMode="auto">
                <a:xfrm>
                  <a:off x="4464" y="3203"/>
                  <a:ext cx="13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403" name="Line 764"/>
                <p:cNvSpPr>
                  <a:spLocks noChangeShapeType="1"/>
                </p:cNvSpPr>
                <p:nvPr/>
              </p:nvSpPr>
              <p:spPr bwMode="auto">
                <a:xfrm>
                  <a:off x="4464" y="3218"/>
                  <a:ext cx="12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404" name="Line 765"/>
                <p:cNvSpPr>
                  <a:spLocks noChangeShapeType="1"/>
                </p:cNvSpPr>
                <p:nvPr/>
              </p:nvSpPr>
              <p:spPr bwMode="auto">
                <a:xfrm>
                  <a:off x="4464" y="3231"/>
                  <a:ext cx="12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405" name="Line 766"/>
                <p:cNvSpPr>
                  <a:spLocks noChangeShapeType="1"/>
                </p:cNvSpPr>
                <p:nvPr/>
              </p:nvSpPr>
              <p:spPr bwMode="auto">
                <a:xfrm>
                  <a:off x="4464" y="3247"/>
                  <a:ext cx="13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406" name="Line 767"/>
                <p:cNvSpPr>
                  <a:spLocks noChangeShapeType="1"/>
                </p:cNvSpPr>
                <p:nvPr/>
              </p:nvSpPr>
              <p:spPr bwMode="auto">
                <a:xfrm>
                  <a:off x="4464" y="3262"/>
                  <a:ext cx="13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407" name="Line 768"/>
                <p:cNvSpPr>
                  <a:spLocks noChangeShapeType="1"/>
                </p:cNvSpPr>
                <p:nvPr/>
              </p:nvSpPr>
              <p:spPr bwMode="auto">
                <a:xfrm>
                  <a:off x="4464" y="3276"/>
                  <a:ext cx="13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408" name="Line 769"/>
                <p:cNvSpPr>
                  <a:spLocks noChangeShapeType="1"/>
                </p:cNvSpPr>
                <p:nvPr/>
              </p:nvSpPr>
              <p:spPr bwMode="auto">
                <a:xfrm>
                  <a:off x="4464" y="3291"/>
                  <a:ext cx="12" cy="2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409" name="Line 770"/>
                <p:cNvSpPr>
                  <a:spLocks noChangeShapeType="1"/>
                </p:cNvSpPr>
                <p:nvPr/>
              </p:nvSpPr>
              <p:spPr bwMode="auto">
                <a:xfrm>
                  <a:off x="4464" y="3306"/>
                  <a:ext cx="13" cy="1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410" name="Freeform 771"/>
                <p:cNvSpPr>
                  <a:spLocks/>
                </p:cNvSpPr>
                <p:nvPr/>
              </p:nvSpPr>
              <p:spPr bwMode="auto">
                <a:xfrm>
                  <a:off x="4479" y="3151"/>
                  <a:ext cx="12" cy="211"/>
                </a:xfrm>
                <a:custGeom>
                  <a:avLst/>
                  <a:gdLst>
                    <a:gd name="T0" fmla="*/ 0 w 84"/>
                    <a:gd name="T1" fmla="*/ 0 h 1476"/>
                    <a:gd name="T2" fmla="*/ 84 w 84"/>
                    <a:gd name="T3" fmla="*/ 64 h 1476"/>
                    <a:gd name="T4" fmla="*/ 84 w 84"/>
                    <a:gd name="T5" fmla="*/ 1476 h 1476"/>
                    <a:gd name="T6" fmla="*/ 0 w 84"/>
                    <a:gd name="T7" fmla="*/ 1476 h 1476"/>
                    <a:gd name="T8" fmla="*/ 0 w 84"/>
                    <a:gd name="T9" fmla="*/ 0 h 147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"/>
                    <a:gd name="T16" fmla="*/ 0 h 1476"/>
                    <a:gd name="T17" fmla="*/ 84 w 84"/>
                    <a:gd name="T18" fmla="*/ 1476 h 147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" h="1476">
                      <a:moveTo>
                        <a:pt x="0" y="0"/>
                      </a:moveTo>
                      <a:lnTo>
                        <a:pt x="84" y="64"/>
                      </a:lnTo>
                      <a:lnTo>
                        <a:pt x="84" y="1476"/>
                      </a:lnTo>
                      <a:lnTo>
                        <a:pt x="0" y="147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FBFD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411" name="Rectangle 772"/>
                <p:cNvSpPr>
                  <a:spLocks noChangeArrowheads="1"/>
                </p:cNvSpPr>
                <p:nvPr/>
              </p:nvSpPr>
              <p:spPr bwMode="auto">
                <a:xfrm>
                  <a:off x="4474" y="3147"/>
                  <a:ext cx="1" cy="207"/>
                </a:xfrm>
                <a:prstGeom prst="rect">
                  <a:avLst/>
                </a:prstGeom>
                <a:solidFill>
                  <a:srgbClr val="7F7F9F">
                    <a:alpha val="32941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412" name="Freeform 773"/>
                <p:cNvSpPr>
                  <a:spLocks/>
                </p:cNvSpPr>
                <p:nvPr/>
              </p:nvSpPr>
              <p:spPr bwMode="auto">
                <a:xfrm>
                  <a:off x="4479" y="3155"/>
                  <a:ext cx="12" cy="168"/>
                </a:xfrm>
                <a:custGeom>
                  <a:avLst/>
                  <a:gdLst>
                    <a:gd name="T0" fmla="*/ 84 w 84"/>
                    <a:gd name="T1" fmla="*/ 69 h 1178"/>
                    <a:gd name="T2" fmla="*/ 0 w 84"/>
                    <a:gd name="T3" fmla="*/ 0 h 1178"/>
                    <a:gd name="T4" fmla="*/ 0 w 84"/>
                    <a:gd name="T5" fmla="*/ 1178 h 1178"/>
                    <a:gd name="T6" fmla="*/ 84 w 84"/>
                    <a:gd name="T7" fmla="*/ 1178 h 1178"/>
                    <a:gd name="T8" fmla="*/ 84 w 84"/>
                    <a:gd name="T9" fmla="*/ 69 h 117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"/>
                    <a:gd name="T16" fmla="*/ 0 h 1178"/>
                    <a:gd name="T17" fmla="*/ 84 w 84"/>
                    <a:gd name="T18" fmla="*/ 1178 h 117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" h="1178">
                      <a:moveTo>
                        <a:pt x="84" y="69"/>
                      </a:moveTo>
                      <a:lnTo>
                        <a:pt x="0" y="0"/>
                      </a:lnTo>
                      <a:lnTo>
                        <a:pt x="0" y="1178"/>
                      </a:lnTo>
                      <a:lnTo>
                        <a:pt x="84" y="1178"/>
                      </a:lnTo>
                      <a:lnTo>
                        <a:pt x="84" y="69"/>
                      </a:lnTo>
                      <a:close/>
                    </a:path>
                  </a:pathLst>
                </a:custGeom>
                <a:solidFill>
                  <a:srgbClr val="9F9FB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413" name="Freeform 774"/>
                <p:cNvSpPr>
                  <a:spLocks/>
                </p:cNvSpPr>
                <p:nvPr/>
              </p:nvSpPr>
              <p:spPr bwMode="auto">
                <a:xfrm>
                  <a:off x="4483" y="3164"/>
                  <a:ext cx="8" cy="154"/>
                </a:xfrm>
                <a:custGeom>
                  <a:avLst/>
                  <a:gdLst>
                    <a:gd name="T0" fmla="*/ 0 w 55"/>
                    <a:gd name="T1" fmla="*/ 0 h 1076"/>
                    <a:gd name="T2" fmla="*/ 0 w 55"/>
                    <a:gd name="T3" fmla="*/ 1076 h 1076"/>
                    <a:gd name="T4" fmla="*/ 55 w 55"/>
                    <a:gd name="T5" fmla="*/ 1076 h 1076"/>
                    <a:gd name="T6" fmla="*/ 55 w 55"/>
                    <a:gd name="T7" fmla="*/ 35 h 1076"/>
                    <a:gd name="T8" fmla="*/ 0 w 55"/>
                    <a:gd name="T9" fmla="*/ 0 h 107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5"/>
                    <a:gd name="T16" fmla="*/ 0 h 1076"/>
                    <a:gd name="T17" fmla="*/ 55 w 55"/>
                    <a:gd name="T18" fmla="*/ 1076 h 107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5" h="1076">
                      <a:moveTo>
                        <a:pt x="0" y="0"/>
                      </a:moveTo>
                      <a:lnTo>
                        <a:pt x="0" y="1076"/>
                      </a:lnTo>
                      <a:lnTo>
                        <a:pt x="55" y="1076"/>
                      </a:lnTo>
                      <a:lnTo>
                        <a:pt x="55" y="3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414" name="Line 775"/>
                <p:cNvSpPr>
                  <a:spLocks noChangeShapeType="1"/>
                </p:cNvSpPr>
                <p:nvPr/>
              </p:nvSpPr>
              <p:spPr bwMode="auto">
                <a:xfrm>
                  <a:off x="4482" y="3179"/>
                  <a:ext cx="8" cy="5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415" name="Line 776"/>
                <p:cNvSpPr>
                  <a:spLocks noChangeShapeType="1"/>
                </p:cNvSpPr>
                <p:nvPr/>
              </p:nvSpPr>
              <p:spPr bwMode="auto">
                <a:xfrm>
                  <a:off x="4481" y="3194"/>
                  <a:ext cx="9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416" name="Line 777"/>
                <p:cNvSpPr>
                  <a:spLocks noChangeShapeType="1"/>
                </p:cNvSpPr>
                <p:nvPr/>
              </p:nvSpPr>
              <p:spPr bwMode="auto">
                <a:xfrm>
                  <a:off x="4480" y="3207"/>
                  <a:ext cx="10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417" name="Line 778"/>
                <p:cNvSpPr>
                  <a:spLocks noChangeShapeType="1"/>
                </p:cNvSpPr>
                <p:nvPr/>
              </p:nvSpPr>
              <p:spPr bwMode="auto">
                <a:xfrm>
                  <a:off x="4481" y="3222"/>
                  <a:ext cx="9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418" name="Line 779"/>
                <p:cNvSpPr>
                  <a:spLocks noChangeShapeType="1"/>
                </p:cNvSpPr>
                <p:nvPr/>
              </p:nvSpPr>
              <p:spPr bwMode="auto">
                <a:xfrm>
                  <a:off x="4482" y="3235"/>
                  <a:ext cx="8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419" name="Line 780"/>
                <p:cNvSpPr>
                  <a:spLocks noChangeShapeType="1"/>
                </p:cNvSpPr>
                <p:nvPr/>
              </p:nvSpPr>
              <p:spPr bwMode="auto">
                <a:xfrm>
                  <a:off x="4480" y="3250"/>
                  <a:ext cx="10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420" name="Line 781"/>
                <p:cNvSpPr>
                  <a:spLocks noChangeShapeType="1"/>
                </p:cNvSpPr>
                <p:nvPr/>
              </p:nvSpPr>
              <p:spPr bwMode="auto">
                <a:xfrm>
                  <a:off x="4480" y="3264"/>
                  <a:ext cx="10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421" name="Line 782"/>
                <p:cNvSpPr>
                  <a:spLocks noChangeShapeType="1"/>
                </p:cNvSpPr>
                <p:nvPr/>
              </p:nvSpPr>
              <p:spPr bwMode="auto">
                <a:xfrm>
                  <a:off x="4480" y="3279"/>
                  <a:ext cx="10" cy="2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422" name="Line 783"/>
                <p:cNvSpPr>
                  <a:spLocks noChangeShapeType="1"/>
                </p:cNvSpPr>
                <p:nvPr/>
              </p:nvSpPr>
              <p:spPr bwMode="auto">
                <a:xfrm>
                  <a:off x="4481" y="3293"/>
                  <a:ext cx="9" cy="2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423" name="Line 784"/>
                <p:cNvSpPr>
                  <a:spLocks noChangeShapeType="1"/>
                </p:cNvSpPr>
                <p:nvPr/>
              </p:nvSpPr>
              <p:spPr bwMode="auto">
                <a:xfrm>
                  <a:off x="4482" y="3307"/>
                  <a:ext cx="8" cy="1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424" name="Freeform 785"/>
                <p:cNvSpPr>
                  <a:spLocks/>
                </p:cNvSpPr>
                <p:nvPr/>
              </p:nvSpPr>
              <p:spPr bwMode="auto">
                <a:xfrm>
                  <a:off x="4149" y="3051"/>
                  <a:ext cx="37" cy="318"/>
                </a:xfrm>
                <a:custGeom>
                  <a:avLst/>
                  <a:gdLst>
                    <a:gd name="T0" fmla="*/ 257 w 257"/>
                    <a:gd name="T1" fmla="*/ 0 h 2225"/>
                    <a:gd name="T2" fmla="*/ 257 w 257"/>
                    <a:gd name="T3" fmla="*/ 2225 h 2225"/>
                    <a:gd name="T4" fmla="*/ 0 w 257"/>
                    <a:gd name="T5" fmla="*/ 2225 h 2225"/>
                    <a:gd name="T6" fmla="*/ 0 w 257"/>
                    <a:gd name="T7" fmla="*/ 163 h 2225"/>
                    <a:gd name="T8" fmla="*/ 257 w 257"/>
                    <a:gd name="T9" fmla="*/ 0 h 222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7"/>
                    <a:gd name="T16" fmla="*/ 0 h 2225"/>
                    <a:gd name="T17" fmla="*/ 257 w 257"/>
                    <a:gd name="T18" fmla="*/ 2225 h 222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7" h="2225">
                      <a:moveTo>
                        <a:pt x="257" y="0"/>
                      </a:moveTo>
                      <a:lnTo>
                        <a:pt x="257" y="2225"/>
                      </a:lnTo>
                      <a:lnTo>
                        <a:pt x="0" y="2225"/>
                      </a:lnTo>
                      <a:lnTo>
                        <a:pt x="0" y="163"/>
                      </a:lnTo>
                      <a:lnTo>
                        <a:pt x="257" y="0"/>
                      </a:lnTo>
                      <a:close/>
                    </a:path>
                  </a:pathLst>
                </a:custGeom>
                <a:solidFill>
                  <a:srgbClr val="5F5F7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3188" name="Freeform 786"/>
              <p:cNvSpPr>
                <a:spLocks/>
              </p:cNvSpPr>
              <p:nvPr/>
            </p:nvSpPr>
            <p:spPr bwMode="auto">
              <a:xfrm>
                <a:off x="4105" y="3075"/>
                <a:ext cx="15" cy="253"/>
              </a:xfrm>
              <a:custGeom>
                <a:avLst/>
                <a:gdLst>
                  <a:gd name="T0" fmla="*/ 104 w 104"/>
                  <a:gd name="T1" fmla="*/ 0 h 1772"/>
                  <a:gd name="T2" fmla="*/ 104 w 104"/>
                  <a:gd name="T3" fmla="*/ 1772 h 1772"/>
                  <a:gd name="T4" fmla="*/ 0 w 104"/>
                  <a:gd name="T5" fmla="*/ 1772 h 1772"/>
                  <a:gd name="T6" fmla="*/ 0 w 104"/>
                  <a:gd name="T7" fmla="*/ 82 h 1772"/>
                  <a:gd name="T8" fmla="*/ 104 w 104"/>
                  <a:gd name="T9" fmla="*/ 0 h 17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4"/>
                  <a:gd name="T16" fmla="*/ 0 h 1772"/>
                  <a:gd name="T17" fmla="*/ 104 w 104"/>
                  <a:gd name="T18" fmla="*/ 1772 h 17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4" h="1772">
                    <a:moveTo>
                      <a:pt x="104" y="0"/>
                    </a:moveTo>
                    <a:lnTo>
                      <a:pt x="104" y="1772"/>
                    </a:lnTo>
                    <a:lnTo>
                      <a:pt x="0" y="1772"/>
                    </a:lnTo>
                    <a:lnTo>
                      <a:pt x="0" y="82"/>
                    </a:lnTo>
                    <a:lnTo>
                      <a:pt x="104" y="0"/>
                    </a:lnTo>
                    <a:close/>
                  </a:path>
                </a:pathLst>
              </a:custGeom>
              <a:solidFill>
                <a:srgbClr val="7F7F9F">
                  <a:alpha val="32941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189" name="Freeform 787"/>
              <p:cNvSpPr>
                <a:spLocks/>
              </p:cNvSpPr>
              <p:nvPr/>
            </p:nvSpPr>
            <p:spPr bwMode="auto">
              <a:xfrm>
                <a:off x="3995" y="3075"/>
                <a:ext cx="154" cy="294"/>
              </a:xfrm>
              <a:custGeom>
                <a:avLst/>
                <a:gdLst>
                  <a:gd name="T0" fmla="*/ 1083 w 1083"/>
                  <a:gd name="T1" fmla="*/ 0 h 2058"/>
                  <a:gd name="T2" fmla="*/ 1083 w 1083"/>
                  <a:gd name="T3" fmla="*/ 2058 h 2058"/>
                  <a:gd name="T4" fmla="*/ 0 w 1083"/>
                  <a:gd name="T5" fmla="*/ 2058 h 2058"/>
                  <a:gd name="T6" fmla="*/ 0 w 1083"/>
                  <a:gd name="T7" fmla="*/ 1772 h 2058"/>
                  <a:gd name="T8" fmla="*/ 876 w 1083"/>
                  <a:gd name="T9" fmla="*/ 1772 h 2058"/>
                  <a:gd name="T10" fmla="*/ 876 w 1083"/>
                  <a:gd name="T11" fmla="*/ 0 h 2058"/>
                  <a:gd name="T12" fmla="*/ 1083 w 1083"/>
                  <a:gd name="T13" fmla="*/ 0 h 205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83"/>
                  <a:gd name="T22" fmla="*/ 0 h 2058"/>
                  <a:gd name="T23" fmla="*/ 1083 w 1083"/>
                  <a:gd name="T24" fmla="*/ 2058 h 205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83" h="2058">
                    <a:moveTo>
                      <a:pt x="1083" y="0"/>
                    </a:moveTo>
                    <a:lnTo>
                      <a:pt x="1083" y="2058"/>
                    </a:lnTo>
                    <a:lnTo>
                      <a:pt x="0" y="2058"/>
                    </a:lnTo>
                    <a:lnTo>
                      <a:pt x="0" y="1772"/>
                    </a:lnTo>
                    <a:lnTo>
                      <a:pt x="876" y="1772"/>
                    </a:lnTo>
                    <a:lnTo>
                      <a:pt x="876" y="0"/>
                    </a:lnTo>
                    <a:lnTo>
                      <a:pt x="1083" y="0"/>
                    </a:lnTo>
                    <a:close/>
                  </a:path>
                </a:pathLst>
              </a:custGeom>
              <a:solidFill>
                <a:srgbClr val="9F9FBF">
                  <a:alpha val="32941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190" name="Freeform 788"/>
              <p:cNvSpPr>
                <a:spLocks/>
              </p:cNvSpPr>
              <p:nvPr/>
            </p:nvSpPr>
            <p:spPr bwMode="auto">
              <a:xfrm>
                <a:off x="4121" y="3314"/>
                <a:ext cx="27" cy="12"/>
              </a:xfrm>
              <a:custGeom>
                <a:avLst/>
                <a:gdLst>
                  <a:gd name="T0" fmla="*/ 186 w 186"/>
                  <a:gd name="T1" fmla="*/ 0 h 81"/>
                  <a:gd name="T2" fmla="*/ 132 w 186"/>
                  <a:gd name="T3" fmla="*/ 81 h 81"/>
                  <a:gd name="T4" fmla="*/ 53 w 186"/>
                  <a:gd name="T5" fmla="*/ 81 h 81"/>
                  <a:gd name="T6" fmla="*/ 0 w 186"/>
                  <a:gd name="T7" fmla="*/ 0 h 81"/>
                  <a:gd name="T8" fmla="*/ 186 w 186"/>
                  <a:gd name="T9" fmla="*/ 0 h 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"/>
                  <a:gd name="T16" fmla="*/ 0 h 81"/>
                  <a:gd name="T17" fmla="*/ 186 w 186"/>
                  <a:gd name="T18" fmla="*/ 81 h 8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" h="81">
                    <a:moveTo>
                      <a:pt x="186" y="0"/>
                    </a:moveTo>
                    <a:lnTo>
                      <a:pt x="132" y="81"/>
                    </a:lnTo>
                    <a:lnTo>
                      <a:pt x="53" y="81"/>
                    </a:lnTo>
                    <a:lnTo>
                      <a:pt x="0" y="0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000000">
                  <a:alpha val="32941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191" name="Freeform 789"/>
              <p:cNvSpPr>
                <a:spLocks/>
              </p:cNvSpPr>
              <p:nvPr/>
            </p:nvSpPr>
            <p:spPr bwMode="auto">
              <a:xfrm>
                <a:off x="4121" y="3297"/>
                <a:ext cx="27" cy="12"/>
              </a:xfrm>
              <a:custGeom>
                <a:avLst/>
                <a:gdLst>
                  <a:gd name="T0" fmla="*/ 186 w 186"/>
                  <a:gd name="T1" fmla="*/ 0 h 82"/>
                  <a:gd name="T2" fmla="*/ 132 w 186"/>
                  <a:gd name="T3" fmla="*/ 82 h 82"/>
                  <a:gd name="T4" fmla="*/ 53 w 186"/>
                  <a:gd name="T5" fmla="*/ 82 h 82"/>
                  <a:gd name="T6" fmla="*/ 0 w 186"/>
                  <a:gd name="T7" fmla="*/ 0 h 82"/>
                  <a:gd name="T8" fmla="*/ 186 w 186"/>
                  <a:gd name="T9" fmla="*/ 0 h 8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"/>
                  <a:gd name="T16" fmla="*/ 0 h 82"/>
                  <a:gd name="T17" fmla="*/ 186 w 186"/>
                  <a:gd name="T18" fmla="*/ 82 h 8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" h="82">
                    <a:moveTo>
                      <a:pt x="186" y="0"/>
                    </a:moveTo>
                    <a:lnTo>
                      <a:pt x="132" y="82"/>
                    </a:lnTo>
                    <a:lnTo>
                      <a:pt x="53" y="82"/>
                    </a:lnTo>
                    <a:lnTo>
                      <a:pt x="0" y="0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000000">
                  <a:alpha val="32941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192" name="Freeform 790"/>
              <p:cNvSpPr>
                <a:spLocks/>
              </p:cNvSpPr>
              <p:nvPr/>
            </p:nvSpPr>
            <p:spPr bwMode="auto">
              <a:xfrm>
                <a:off x="4121" y="3279"/>
                <a:ext cx="27" cy="11"/>
              </a:xfrm>
              <a:custGeom>
                <a:avLst/>
                <a:gdLst>
                  <a:gd name="T0" fmla="*/ 186 w 186"/>
                  <a:gd name="T1" fmla="*/ 0 h 81"/>
                  <a:gd name="T2" fmla="*/ 132 w 186"/>
                  <a:gd name="T3" fmla="*/ 81 h 81"/>
                  <a:gd name="T4" fmla="*/ 53 w 186"/>
                  <a:gd name="T5" fmla="*/ 81 h 81"/>
                  <a:gd name="T6" fmla="*/ 0 w 186"/>
                  <a:gd name="T7" fmla="*/ 0 h 81"/>
                  <a:gd name="T8" fmla="*/ 186 w 186"/>
                  <a:gd name="T9" fmla="*/ 0 h 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"/>
                  <a:gd name="T16" fmla="*/ 0 h 81"/>
                  <a:gd name="T17" fmla="*/ 186 w 186"/>
                  <a:gd name="T18" fmla="*/ 81 h 8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" h="81">
                    <a:moveTo>
                      <a:pt x="186" y="0"/>
                    </a:moveTo>
                    <a:lnTo>
                      <a:pt x="132" y="81"/>
                    </a:lnTo>
                    <a:lnTo>
                      <a:pt x="53" y="81"/>
                    </a:lnTo>
                    <a:lnTo>
                      <a:pt x="0" y="0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000000">
                  <a:alpha val="32941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193" name="Freeform 791"/>
              <p:cNvSpPr>
                <a:spLocks/>
              </p:cNvSpPr>
              <p:nvPr/>
            </p:nvSpPr>
            <p:spPr bwMode="auto">
              <a:xfrm>
                <a:off x="4121" y="3262"/>
                <a:ext cx="27" cy="11"/>
              </a:xfrm>
              <a:custGeom>
                <a:avLst/>
                <a:gdLst>
                  <a:gd name="T0" fmla="*/ 186 w 186"/>
                  <a:gd name="T1" fmla="*/ 0 h 81"/>
                  <a:gd name="T2" fmla="*/ 132 w 186"/>
                  <a:gd name="T3" fmla="*/ 81 h 81"/>
                  <a:gd name="T4" fmla="*/ 53 w 186"/>
                  <a:gd name="T5" fmla="*/ 81 h 81"/>
                  <a:gd name="T6" fmla="*/ 0 w 186"/>
                  <a:gd name="T7" fmla="*/ 0 h 81"/>
                  <a:gd name="T8" fmla="*/ 186 w 186"/>
                  <a:gd name="T9" fmla="*/ 0 h 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"/>
                  <a:gd name="T16" fmla="*/ 0 h 81"/>
                  <a:gd name="T17" fmla="*/ 186 w 186"/>
                  <a:gd name="T18" fmla="*/ 81 h 8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" h="81">
                    <a:moveTo>
                      <a:pt x="186" y="0"/>
                    </a:moveTo>
                    <a:lnTo>
                      <a:pt x="132" y="81"/>
                    </a:lnTo>
                    <a:lnTo>
                      <a:pt x="53" y="81"/>
                    </a:lnTo>
                    <a:lnTo>
                      <a:pt x="0" y="0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000000">
                  <a:alpha val="32941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194" name="Freeform 792"/>
              <p:cNvSpPr>
                <a:spLocks/>
              </p:cNvSpPr>
              <p:nvPr/>
            </p:nvSpPr>
            <p:spPr bwMode="auto">
              <a:xfrm>
                <a:off x="4121" y="3244"/>
                <a:ext cx="27" cy="11"/>
              </a:xfrm>
              <a:custGeom>
                <a:avLst/>
                <a:gdLst>
                  <a:gd name="T0" fmla="*/ 186 w 186"/>
                  <a:gd name="T1" fmla="*/ 0 h 81"/>
                  <a:gd name="T2" fmla="*/ 132 w 186"/>
                  <a:gd name="T3" fmla="*/ 81 h 81"/>
                  <a:gd name="T4" fmla="*/ 53 w 186"/>
                  <a:gd name="T5" fmla="*/ 81 h 81"/>
                  <a:gd name="T6" fmla="*/ 0 w 186"/>
                  <a:gd name="T7" fmla="*/ 0 h 81"/>
                  <a:gd name="T8" fmla="*/ 186 w 186"/>
                  <a:gd name="T9" fmla="*/ 0 h 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"/>
                  <a:gd name="T16" fmla="*/ 0 h 81"/>
                  <a:gd name="T17" fmla="*/ 186 w 186"/>
                  <a:gd name="T18" fmla="*/ 81 h 8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" h="81">
                    <a:moveTo>
                      <a:pt x="186" y="0"/>
                    </a:moveTo>
                    <a:lnTo>
                      <a:pt x="132" y="81"/>
                    </a:lnTo>
                    <a:lnTo>
                      <a:pt x="53" y="81"/>
                    </a:lnTo>
                    <a:lnTo>
                      <a:pt x="0" y="0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000000">
                  <a:alpha val="32941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195" name="Freeform 793"/>
              <p:cNvSpPr>
                <a:spLocks/>
              </p:cNvSpPr>
              <p:nvPr/>
            </p:nvSpPr>
            <p:spPr bwMode="auto">
              <a:xfrm>
                <a:off x="4121" y="3226"/>
                <a:ext cx="27" cy="12"/>
              </a:xfrm>
              <a:custGeom>
                <a:avLst/>
                <a:gdLst>
                  <a:gd name="T0" fmla="*/ 186 w 186"/>
                  <a:gd name="T1" fmla="*/ 0 h 81"/>
                  <a:gd name="T2" fmla="*/ 132 w 186"/>
                  <a:gd name="T3" fmla="*/ 81 h 81"/>
                  <a:gd name="T4" fmla="*/ 53 w 186"/>
                  <a:gd name="T5" fmla="*/ 81 h 81"/>
                  <a:gd name="T6" fmla="*/ 0 w 186"/>
                  <a:gd name="T7" fmla="*/ 0 h 81"/>
                  <a:gd name="T8" fmla="*/ 186 w 186"/>
                  <a:gd name="T9" fmla="*/ 0 h 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"/>
                  <a:gd name="T16" fmla="*/ 0 h 81"/>
                  <a:gd name="T17" fmla="*/ 186 w 186"/>
                  <a:gd name="T18" fmla="*/ 81 h 8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" h="81">
                    <a:moveTo>
                      <a:pt x="186" y="0"/>
                    </a:moveTo>
                    <a:lnTo>
                      <a:pt x="132" y="81"/>
                    </a:lnTo>
                    <a:lnTo>
                      <a:pt x="53" y="81"/>
                    </a:lnTo>
                    <a:lnTo>
                      <a:pt x="0" y="0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000000">
                  <a:alpha val="32941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196" name="Freeform 794"/>
              <p:cNvSpPr>
                <a:spLocks/>
              </p:cNvSpPr>
              <p:nvPr/>
            </p:nvSpPr>
            <p:spPr bwMode="auto">
              <a:xfrm>
                <a:off x="4121" y="3208"/>
                <a:ext cx="27" cy="12"/>
              </a:xfrm>
              <a:custGeom>
                <a:avLst/>
                <a:gdLst>
                  <a:gd name="T0" fmla="*/ 186 w 186"/>
                  <a:gd name="T1" fmla="*/ 0 h 81"/>
                  <a:gd name="T2" fmla="*/ 132 w 186"/>
                  <a:gd name="T3" fmla="*/ 81 h 81"/>
                  <a:gd name="T4" fmla="*/ 53 w 186"/>
                  <a:gd name="T5" fmla="*/ 81 h 81"/>
                  <a:gd name="T6" fmla="*/ 0 w 186"/>
                  <a:gd name="T7" fmla="*/ 0 h 81"/>
                  <a:gd name="T8" fmla="*/ 186 w 186"/>
                  <a:gd name="T9" fmla="*/ 0 h 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"/>
                  <a:gd name="T16" fmla="*/ 0 h 81"/>
                  <a:gd name="T17" fmla="*/ 186 w 186"/>
                  <a:gd name="T18" fmla="*/ 81 h 8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" h="81">
                    <a:moveTo>
                      <a:pt x="186" y="0"/>
                    </a:moveTo>
                    <a:lnTo>
                      <a:pt x="132" y="81"/>
                    </a:lnTo>
                    <a:lnTo>
                      <a:pt x="53" y="81"/>
                    </a:lnTo>
                    <a:lnTo>
                      <a:pt x="0" y="0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000000">
                  <a:alpha val="32941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197" name="Freeform 795"/>
              <p:cNvSpPr>
                <a:spLocks/>
              </p:cNvSpPr>
              <p:nvPr/>
            </p:nvSpPr>
            <p:spPr bwMode="auto">
              <a:xfrm>
                <a:off x="4121" y="3191"/>
                <a:ext cx="27" cy="12"/>
              </a:xfrm>
              <a:custGeom>
                <a:avLst/>
                <a:gdLst>
                  <a:gd name="T0" fmla="*/ 186 w 186"/>
                  <a:gd name="T1" fmla="*/ 0 h 81"/>
                  <a:gd name="T2" fmla="*/ 132 w 186"/>
                  <a:gd name="T3" fmla="*/ 81 h 81"/>
                  <a:gd name="T4" fmla="*/ 53 w 186"/>
                  <a:gd name="T5" fmla="*/ 81 h 81"/>
                  <a:gd name="T6" fmla="*/ 0 w 186"/>
                  <a:gd name="T7" fmla="*/ 0 h 81"/>
                  <a:gd name="T8" fmla="*/ 186 w 186"/>
                  <a:gd name="T9" fmla="*/ 0 h 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"/>
                  <a:gd name="T16" fmla="*/ 0 h 81"/>
                  <a:gd name="T17" fmla="*/ 186 w 186"/>
                  <a:gd name="T18" fmla="*/ 81 h 8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" h="81">
                    <a:moveTo>
                      <a:pt x="186" y="0"/>
                    </a:moveTo>
                    <a:lnTo>
                      <a:pt x="132" y="81"/>
                    </a:lnTo>
                    <a:lnTo>
                      <a:pt x="53" y="81"/>
                    </a:lnTo>
                    <a:lnTo>
                      <a:pt x="0" y="0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000000">
                  <a:alpha val="32941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198" name="Freeform 796"/>
              <p:cNvSpPr>
                <a:spLocks/>
              </p:cNvSpPr>
              <p:nvPr/>
            </p:nvSpPr>
            <p:spPr bwMode="auto">
              <a:xfrm>
                <a:off x="4121" y="3173"/>
                <a:ext cx="27" cy="12"/>
              </a:xfrm>
              <a:custGeom>
                <a:avLst/>
                <a:gdLst>
                  <a:gd name="T0" fmla="*/ 186 w 186"/>
                  <a:gd name="T1" fmla="*/ 0 h 82"/>
                  <a:gd name="T2" fmla="*/ 132 w 186"/>
                  <a:gd name="T3" fmla="*/ 82 h 82"/>
                  <a:gd name="T4" fmla="*/ 53 w 186"/>
                  <a:gd name="T5" fmla="*/ 82 h 82"/>
                  <a:gd name="T6" fmla="*/ 0 w 186"/>
                  <a:gd name="T7" fmla="*/ 0 h 82"/>
                  <a:gd name="T8" fmla="*/ 186 w 186"/>
                  <a:gd name="T9" fmla="*/ 0 h 8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"/>
                  <a:gd name="T16" fmla="*/ 0 h 82"/>
                  <a:gd name="T17" fmla="*/ 186 w 186"/>
                  <a:gd name="T18" fmla="*/ 82 h 8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" h="82">
                    <a:moveTo>
                      <a:pt x="186" y="0"/>
                    </a:moveTo>
                    <a:lnTo>
                      <a:pt x="132" y="82"/>
                    </a:lnTo>
                    <a:lnTo>
                      <a:pt x="53" y="82"/>
                    </a:lnTo>
                    <a:lnTo>
                      <a:pt x="0" y="0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000000">
                  <a:alpha val="32941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199" name="Freeform 797"/>
              <p:cNvSpPr>
                <a:spLocks/>
              </p:cNvSpPr>
              <p:nvPr/>
            </p:nvSpPr>
            <p:spPr bwMode="auto">
              <a:xfrm>
                <a:off x="4121" y="3156"/>
                <a:ext cx="27" cy="12"/>
              </a:xfrm>
              <a:custGeom>
                <a:avLst/>
                <a:gdLst>
                  <a:gd name="T0" fmla="*/ 186 w 186"/>
                  <a:gd name="T1" fmla="*/ 0 h 81"/>
                  <a:gd name="T2" fmla="*/ 132 w 186"/>
                  <a:gd name="T3" fmla="*/ 81 h 81"/>
                  <a:gd name="T4" fmla="*/ 53 w 186"/>
                  <a:gd name="T5" fmla="*/ 81 h 81"/>
                  <a:gd name="T6" fmla="*/ 0 w 186"/>
                  <a:gd name="T7" fmla="*/ 0 h 81"/>
                  <a:gd name="T8" fmla="*/ 186 w 186"/>
                  <a:gd name="T9" fmla="*/ 0 h 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"/>
                  <a:gd name="T16" fmla="*/ 0 h 81"/>
                  <a:gd name="T17" fmla="*/ 186 w 186"/>
                  <a:gd name="T18" fmla="*/ 81 h 8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" h="81">
                    <a:moveTo>
                      <a:pt x="186" y="0"/>
                    </a:moveTo>
                    <a:lnTo>
                      <a:pt x="132" y="81"/>
                    </a:lnTo>
                    <a:lnTo>
                      <a:pt x="53" y="81"/>
                    </a:lnTo>
                    <a:lnTo>
                      <a:pt x="0" y="0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000000">
                  <a:alpha val="32941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200" name="Freeform 798"/>
              <p:cNvSpPr>
                <a:spLocks/>
              </p:cNvSpPr>
              <p:nvPr/>
            </p:nvSpPr>
            <p:spPr bwMode="auto">
              <a:xfrm>
                <a:off x="4121" y="3138"/>
                <a:ext cx="27" cy="12"/>
              </a:xfrm>
              <a:custGeom>
                <a:avLst/>
                <a:gdLst>
                  <a:gd name="T0" fmla="*/ 186 w 186"/>
                  <a:gd name="T1" fmla="*/ 0 h 81"/>
                  <a:gd name="T2" fmla="*/ 132 w 186"/>
                  <a:gd name="T3" fmla="*/ 81 h 81"/>
                  <a:gd name="T4" fmla="*/ 53 w 186"/>
                  <a:gd name="T5" fmla="*/ 81 h 81"/>
                  <a:gd name="T6" fmla="*/ 0 w 186"/>
                  <a:gd name="T7" fmla="*/ 0 h 81"/>
                  <a:gd name="T8" fmla="*/ 186 w 186"/>
                  <a:gd name="T9" fmla="*/ 0 h 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"/>
                  <a:gd name="T16" fmla="*/ 0 h 81"/>
                  <a:gd name="T17" fmla="*/ 186 w 186"/>
                  <a:gd name="T18" fmla="*/ 81 h 8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" h="81">
                    <a:moveTo>
                      <a:pt x="186" y="0"/>
                    </a:moveTo>
                    <a:lnTo>
                      <a:pt x="132" y="81"/>
                    </a:lnTo>
                    <a:lnTo>
                      <a:pt x="53" y="81"/>
                    </a:lnTo>
                    <a:lnTo>
                      <a:pt x="0" y="0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000000">
                  <a:alpha val="32941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201" name="Freeform 799"/>
              <p:cNvSpPr>
                <a:spLocks/>
              </p:cNvSpPr>
              <p:nvPr/>
            </p:nvSpPr>
            <p:spPr bwMode="auto">
              <a:xfrm>
                <a:off x="4121" y="3121"/>
                <a:ext cx="27" cy="11"/>
              </a:xfrm>
              <a:custGeom>
                <a:avLst/>
                <a:gdLst>
                  <a:gd name="T0" fmla="*/ 186 w 186"/>
                  <a:gd name="T1" fmla="*/ 0 h 81"/>
                  <a:gd name="T2" fmla="*/ 132 w 186"/>
                  <a:gd name="T3" fmla="*/ 81 h 81"/>
                  <a:gd name="T4" fmla="*/ 53 w 186"/>
                  <a:gd name="T5" fmla="*/ 81 h 81"/>
                  <a:gd name="T6" fmla="*/ 0 w 186"/>
                  <a:gd name="T7" fmla="*/ 0 h 81"/>
                  <a:gd name="T8" fmla="*/ 186 w 186"/>
                  <a:gd name="T9" fmla="*/ 0 h 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"/>
                  <a:gd name="T16" fmla="*/ 0 h 81"/>
                  <a:gd name="T17" fmla="*/ 186 w 186"/>
                  <a:gd name="T18" fmla="*/ 81 h 8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" h="81">
                    <a:moveTo>
                      <a:pt x="186" y="0"/>
                    </a:moveTo>
                    <a:lnTo>
                      <a:pt x="132" y="81"/>
                    </a:lnTo>
                    <a:lnTo>
                      <a:pt x="53" y="81"/>
                    </a:lnTo>
                    <a:lnTo>
                      <a:pt x="0" y="0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000000">
                  <a:alpha val="32941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202" name="Freeform 800"/>
              <p:cNvSpPr>
                <a:spLocks/>
              </p:cNvSpPr>
              <p:nvPr/>
            </p:nvSpPr>
            <p:spPr bwMode="auto">
              <a:xfrm>
                <a:off x="4121" y="3103"/>
                <a:ext cx="27" cy="11"/>
              </a:xfrm>
              <a:custGeom>
                <a:avLst/>
                <a:gdLst>
                  <a:gd name="T0" fmla="*/ 186 w 186"/>
                  <a:gd name="T1" fmla="*/ 0 h 81"/>
                  <a:gd name="T2" fmla="*/ 132 w 186"/>
                  <a:gd name="T3" fmla="*/ 81 h 81"/>
                  <a:gd name="T4" fmla="*/ 53 w 186"/>
                  <a:gd name="T5" fmla="*/ 81 h 81"/>
                  <a:gd name="T6" fmla="*/ 0 w 186"/>
                  <a:gd name="T7" fmla="*/ 0 h 81"/>
                  <a:gd name="T8" fmla="*/ 186 w 186"/>
                  <a:gd name="T9" fmla="*/ 0 h 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"/>
                  <a:gd name="T16" fmla="*/ 0 h 81"/>
                  <a:gd name="T17" fmla="*/ 186 w 186"/>
                  <a:gd name="T18" fmla="*/ 81 h 8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" h="81">
                    <a:moveTo>
                      <a:pt x="186" y="0"/>
                    </a:moveTo>
                    <a:lnTo>
                      <a:pt x="132" y="81"/>
                    </a:lnTo>
                    <a:lnTo>
                      <a:pt x="53" y="81"/>
                    </a:lnTo>
                    <a:lnTo>
                      <a:pt x="0" y="0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000000">
                  <a:alpha val="32941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203" name="Freeform 801"/>
              <p:cNvSpPr>
                <a:spLocks/>
              </p:cNvSpPr>
              <p:nvPr/>
            </p:nvSpPr>
            <p:spPr bwMode="auto">
              <a:xfrm>
                <a:off x="4121" y="3085"/>
                <a:ext cx="27" cy="12"/>
              </a:xfrm>
              <a:custGeom>
                <a:avLst/>
                <a:gdLst>
                  <a:gd name="T0" fmla="*/ 186 w 186"/>
                  <a:gd name="T1" fmla="*/ 0 h 82"/>
                  <a:gd name="T2" fmla="*/ 132 w 186"/>
                  <a:gd name="T3" fmla="*/ 82 h 82"/>
                  <a:gd name="T4" fmla="*/ 53 w 186"/>
                  <a:gd name="T5" fmla="*/ 82 h 82"/>
                  <a:gd name="T6" fmla="*/ 0 w 186"/>
                  <a:gd name="T7" fmla="*/ 0 h 82"/>
                  <a:gd name="T8" fmla="*/ 186 w 186"/>
                  <a:gd name="T9" fmla="*/ 0 h 8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"/>
                  <a:gd name="T16" fmla="*/ 0 h 82"/>
                  <a:gd name="T17" fmla="*/ 186 w 186"/>
                  <a:gd name="T18" fmla="*/ 82 h 8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" h="82">
                    <a:moveTo>
                      <a:pt x="186" y="0"/>
                    </a:moveTo>
                    <a:lnTo>
                      <a:pt x="132" y="82"/>
                    </a:lnTo>
                    <a:lnTo>
                      <a:pt x="53" y="82"/>
                    </a:lnTo>
                    <a:lnTo>
                      <a:pt x="0" y="0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000000">
                  <a:alpha val="32941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204" name="Freeform 802"/>
              <p:cNvSpPr>
                <a:spLocks/>
              </p:cNvSpPr>
              <p:nvPr/>
            </p:nvSpPr>
            <p:spPr bwMode="auto">
              <a:xfrm>
                <a:off x="3980" y="3328"/>
                <a:ext cx="15" cy="41"/>
              </a:xfrm>
              <a:custGeom>
                <a:avLst/>
                <a:gdLst>
                  <a:gd name="T0" fmla="*/ 103 w 103"/>
                  <a:gd name="T1" fmla="*/ 0 h 283"/>
                  <a:gd name="T2" fmla="*/ 103 w 103"/>
                  <a:gd name="T3" fmla="*/ 283 h 283"/>
                  <a:gd name="T4" fmla="*/ 0 w 103"/>
                  <a:gd name="T5" fmla="*/ 283 h 283"/>
                  <a:gd name="T6" fmla="*/ 0 w 103"/>
                  <a:gd name="T7" fmla="*/ 50 h 283"/>
                  <a:gd name="T8" fmla="*/ 103 w 103"/>
                  <a:gd name="T9" fmla="*/ 0 h 28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3"/>
                  <a:gd name="T16" fmla="*/ 0 h 283"/>
                  <a:gd name="T17" fmla="*/ 103 w 103"/>
                  <a:gd name="T18" fmla="*/ 283 h 28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3" h="283">
                    <a:moveTo>
                      <a:pt x="103" y="0"/>
                    </a:moveTo>
                    <a:lnTo>
                      <a:pt x="103" y="283"/>
                    </a:lnTo>
                    <a:lnTo>
                      <a:pt x="0" y="283"/>
                    </a:lnTo>
                    <a:lnTo>
                      <a:pt x="0" y="50"/>
                    </a:lnTo>
                    <a:lnTo>
                      <a:pt x="103" y="0"/>
                    </a:lnTo>
                    <a:close/>
                  </a:path>
                </a:pathLst>
              </a:custGeom>
              <a:solidFill>
                <a:srgbClr val="7F7F9F">
                  <a:alpha val="32941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205" name="Rectangle 803"/>
              <p:cNvSpPr>
                <a:spLocks noChangeArrowheads="1"/>
              </p:cNvSpPr>
              <p:nvPr/>
            </p:nvSpPr>
            <p:spPr bwMode="auto">
              <a:xfrm>
                <a:off x="4116" y="3330"/>
                <a:ext cx="1" cy="32"/>
              </a:xfrm>
              <a:prstGeom prst="rect">
                <a:avLst/>
              </a:prstGeom>
              <a:solidFill>
                <a:srgbClr val="000000">
                  <a:alpha val="32941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206" name="Rectangle 804"/>
              <p:cNvSpPr>
                <a:spLocks noChangeArrowheads="1"/>
              </p:cNvSpPr>
              <p:nvPr/>
            </p:nvSpPr>
            <p:spPr bwMode="auto">
              <a:xfrm>
                <a:off x="4100" y="3330"/>
                <a:ext cx="1" cy="32"/>
              </a:xfrm>
              <a:prstGeom prst="rect">
                <a:avLst/>
              </a:prstGeom>
              <a:solidFill>
                <a:srgbClr val="000000">
                  <a:alpha val="32941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207" name="Rectangle 805"/>
              <p:cNvSpPr>
                <a:spLocks noChangeArrowheads="1"/>
              </p:cNvSpPr>
              <p:nvPr/>
            </p:nvSpPr>
            <p:spPr bwMode="auto">
              <a:xfrm>
                <a:off x="4092" y="3330"/>
                <a:ext cx="1" cy="32"/>
              </a:xfrm>
              <a:prstGeom prst="rect">
                <a:avLst/>
              </a:prstGeom>
              <a:solidFill>
                <a:srgbClr val="000000">
                  <a:alpha val="32941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208" name="Rectangle 806"/>
              <p:cNvSpPr>
                <a:spLocks noChangeArrowheads="1"/>
              </p:cNvSpPr>
              <p:nvPr/>
            </p:nvSpPr>
            <p:spPr bwMode="auto">
              <a:xfrm>
                <a:off x="4044" y="3330"/>
                <a:ext cx="1" cy="32"/>
              </a:xfrm>
              <a:prstGeom prst="rect">
                <a:avLst/>
              </a:prstGeom>
              <a:solidFill>
                <a:srgbClr val="000000">
                  <a:alpha val="32941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209" name="Rectangle 807"/>
              <p:cNvSpPr>
                <a:spLocks noChangeArrowheads="1"/>
              </p:cNvSpPr>
              <p:nvPr/>
            </p:nvSpPr>
            <p:spPr bwMode="auto">
              <a:xfrm>
                <a:off x="4036" y="3330"/>
                <a:ext cx="1" cy="32"/>
              </a:xfrm>
              <a:prstGeom prst="rect">
                <a:avLst/>
              </a:prstGeom>
              <a:solidFill>
                <a:srgbClr val="000000">
                  <a:alpha val="32941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210" name="Rectangle 808"/>
              <p:cNvSpPr>
                <a:spLocks noChangeArrowheads="1"/>
              </p:cNvSpPr>
              <p:nvPr/>
            </p:nvSpPr>
            <p:spPr bwMode="auto">
              <a:xfrm>
                <a:off x="4020" y="3330"/>
                <a:ext cx="1" cy="32"/>
              </a:xfrm>
              <a:prstGeom prst="rect">
                <a:avLst/>
              </a:prstGeom>
              <a:solidFill>
                <a:srgbClr val="000000">
                  <a:alpha val="32941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211" name="Rectangle 809"/>
              <p:cNvSpPr>
                <a:spLocks noChangeArrowheads="1"/>
              </p:cNvSpPr>
              <p:nvPr/>
            </p:nvSpPr>
            <p:spPr bwMode="auto">
              <a:xfrm>
                <a:off x="4012" y="3330"/>
                <a:ext cx="1" cy="32"/>
              </a:xfrm>
              <a:prstGeom prst="rect">
                <a:avLst/>
              </a:prstGeom>
              <a:solidFill>
                <a:srgbClr val="000000">
                  <a:alpha val="32941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212" name="Rectangle 810"/>
              <p:cNvSpPr>
                <a:spLocks noChangeArrowheads="1"/>
              </p:cNvSpPr>
              <p:nvPr/>
            </p:nvSpPr>
            <p:spPr bwMode="auto">
              <a:xfrm>
                <a:off x="3996" y="3330"/>
                <a:ext cx="1" cy="32"/>
              </a:xfrm>
              <a:prstGeom prst="rect">
                <a:avLst/>
              </a:prstGeom>
              <a:solidFill>
                <a:srgbClr val="000000">
                  <a:alpha val="32941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213" name="Rectangle 811"/>
              <p:cNvSpPr>
                <a:spLocks noChangeArrowheads="1"/>
              </p:cNvSpPr>
              <p:nvPr/>
            </p:nvSpPr>
            <p:spPr bwMode="auto">
              <a:xfrm>
                <a:off x="4076" y="3330"/>
                <a:ext cx="1" cy="32"/>
              </a:xfrm>
              <a:prstGeom prst="rect">
                <a:avLst/>
              </a:prstGeom>
              <a:solidFill>
                <a:srgbClr val="000000">
                  <a:alpha val="32941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214" name="Rectangle 812"/>
              <p:cNvSpPr>
                <a:spLocks noChangeArrowheads="1"/>
              </p:cNvSpPr>
              <p:nvPr/>
            </p:nvSpPr>
            <p:spPr bwMode="auto">
              <a:xfrm>
                <a:off x="4068" y="3330"/>
                <a:ext cx="1" cy="32"/>
              </a:xfrm>
              <a:prstGeom prst="rect">
                <a:avLst/>
              </a:prstGeom>
              <a:solidFill>
                <a:srgbClr val="000000">
                  <a:alpha val="32941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215" name="Rectangle 813"/>
              <p:cNvSpPr>
                <a:spLocks noChangeArrowheads="1"/>
              </p:cNvSpPr>
              <p:nvPr/>
            </p:nvSpPr>
            <p:spPr bwMode="auto">
              <a:xfrm>
                <a:off x="4060" y="3330"/>
                <a:ext cx="1" cy="32"/>
              </a:xfrm>
              <a:prstGeom prst="rect">
                <a:avLst/>
              </a:prstGeom>
              <a:solidFill>
                <a:srgbClr val="000000">
                  <a:alpha val="32941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216" name="Rectangle 814"/>
              <p:cNvSpPr>
                <a:spLocks noChangeArrowheads="1"/>
              </p:cNvSpPr>
              <p:nvPr/>
            </p:nvSpPr>
            <p:spPr bwMode="auto">
              <a:xfrm>
                <a:off x="4123" y="3346"/>
                <a:ext cx="16" cy="16"/>
              </a:xfrm>
              <a:prstGeom prst="rect">
                <a:avLst/>
              </a:prstGeom>
              <a:solidFill>
                <a:srgbClr val="000000">
                  <a:alpha val="32941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217" name="Rectangle 815"/>
              <p:cNvSpPr>
                <a:spLocks noChangeArrowheads="1"/>
              </p:cNvSpPr>
              <p:nvPr/>
            </p:nvSpPr>
            <p:spPr bwMode="auto">
              <a:xfrm>
                <a:off x="4123" y="3330"/>
                <a:ext cx="9" cy="1"/>
              </a:xfrm>
              <a:prstGeom prst="rect">
                <a:avLst/>
              </a:prstGeom>
              <a:solidFill>
                <a:srgbClr val="000000">
                  <a:alpha val="32941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218" name="Rectangle 816"/>
              <p:cNvSpPr>
                <a:spLocks noChangeArrowheads="1"/>
              </p:cNvSpPr>
              <p:nvPr/>
            </p:nvSpPr>
            <p:spPr bwMode="auto">
              <a:xfrm>
                <a:off x="4474" y="3147"/>
                <a:ext cx="1" cy="199"/>
              </a:xfrm>
              <a:prstGeom prst="rect">
                <a:avLst/>
              </a:prstGeom>
              <a:solidFill>
                <a:srgbClr val="FFFFFF">
                  <a:alpha val="32941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219" name="Rectangle 817"/>
              <p:cNvSpPr>
                <a:spLocks noChangeArrowheads="1"/>
              </p:cNvSpPr>
              <p:nvPr/>
            </p:nvSpPr>
            <p:spPr bwMode="auto">
              <a:xfrm>
                <a:off x="4347" y="3107"/>
                <a:ext cx="1" cy="255"/>
              </a:xfrm>
              <a:prstGeom prst="rect">
                <a:avLst/>
              </a:prstGeom>
              <a:solidFill>
                <a:srgbClr val="FFFFFF">
                  <a:alpha val="32941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220" name="Freeform 818"/>
              <p:cNvSpPr>
                <a:spLocks/>
              </p:cNvSpPr>
              <p:nvPr/>
            </p:nvSpPr>
            <p:spPr bwMode="auto">
              <a:xfrm>
                <a:off x="3995" y="3361"/>
                <a:ext cx="536" cy="41"/>
              </a:xfrm>
              <a:custGeom>
                <a:avLst/>
                <a:gdLst>
                  <a:gd name="T0" fmla="*/ 0 w 3755"/>
                  <a:gd name="T1" fmla="*/ 48 h 284"/>
                  <a:gd name="T2" fmla="*/ 1336 w 3755"/>
                  <a:gd name="T3" fmla="*/ 46 h 284"/>
                  <a:gd name="T4" fmla="*/ 3472 w 3755"/>
                  <a:gd name="T5" fmla="*/ 0 h 284"/>
                  <a:gd name="T6" fmla="*/ 3755 w 3755"/>
                  <a:gd name="T7" fmla="*/ 284 h 284"/>
                  <a:gd name="T8" fmla="*/ 3480 w 3755"/>
                  <a:gd name="T9" fmla="*/ 281 h 284"/>
                  <a:gd name="T10" fmla="*/ 3294 w 3755"/>
                  <a:gd name="T11" fmla="*/ 98 h 284"/>
                  <a:gd name="T12" fmla="*/ 1336 w 3755"/>
                  <a:gd name="T13" fmla="*/ 137 h 284"/>
                  <a:gd name="T14" fmla="*/ 100 w 3755"/>
                  <a:gd name="T15" fmla="*/ 137 h 284"/>
                  <a:gd name="T16" fmla="*/ 0 w 3755"/>
                  <a:gd name="T17" fmla="*/ 48 h 28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755"/>
                  <a:gd name="T28" fmla="*/ 0 h 284"/>
                  <a:gd name="T29" fmla="*/ 3755 w 3755"/>
                  <a:gd name="T30" fmla="*/ 284 h 28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755" h="284">
                    <a:moveTo>
                      <a:pt x="0" y="48"/>
                    </a:moveTo>
                    <a:lnTo>
                      <a:pt x="1336" y="46"/>
                    </a:lnTo>
                    <a:lnTo>
                      <a:pt x="3472" y="0"/>
                    </a:lnTo>
                    <a:lnTo>
                      <a:pt x="3755" y="284"/>
                    </a:lnTo>
                    <a:lnTo>
                      <a:pt x="3480" y="281"/>
                    </a:lnTo>
                    <a:lnTo>
                      <a:pt x="3294" y="98"/>
                    </a:lnTo>
                    <a:lnTo>
                      <a:pt x="1336" y="137"/>
                    </a:lnTo>
                    <a:lnTo>
                      <a:pt x="100" y="137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808080">
                  <a:alpha val="32941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221" name="Rectangle 819"/>
              <p:cNvSpPr>
                <a:spLocks noChangeArrowheads="1"/>
              </p:cNvSpPr>
              <p:nvPr/>
            </p:nvSpPr>
            <p:spPr bwMode="auto">
              <a:xfrm>
                <a:off x="4466" y="3338"/>
                <a:ext cx="16" cy="24"/>
              </a:xfrm>
              <a:prstGeom prst="rect">
                <a:avLst/>
              </a:prstGeom>
              <a:solidFill>
                <a:srgbClr val="5F5F7F">
                  <a:alpha val="32941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222" name="Freeform 820"/>
              <p:cNvSpPr>
                <a:spLocks/>
              </p:cNvSpPr>
              <p:nvPr/>
            </p:nvSpPr>
            <p:spPr bwMode="auto">
              <a:xfrm>
                <a:off x="4468" y="3337"/>
                <a:ext cx="18" cy="23"/>
              </a:xfrm>
              <a:custGeom>
                <a:avLst/>
                <a:gdLst>
                  <a:gd name="T0" fmla="*/ 128 w 128"/>
                  <a:gd name="T1" fmla="*/ 0 h 160"/>
                  <a:gd name="T2" fmla="*/ 127 w 128"/>
                  <a:gd name="T3" fmla="*/ 76 h 160"/>
                  <a:gd name="T4" fmla="*/ 77 w 128"/>
                  <a:gd name="T5" fmla="*/ 76 h 160"/>
                  <a:gd name="T6" fmla="*/ 0 w 128"/>
                  <a:gd name="T7" fmla="*/ 160 h 160"/>
                  <a:gd name="T8" fmla="*/ 0 w 128"/>
                  <a:gd name="T9" fmla="*/ 0 h 160"/>
                  <a:gd name="T10" fmla="*/ 128 w 128"/>
                  <a:gd name="T11" fmla="*/ 0 h 1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8"/>
                  <a:gd name="T19" fmla="*/ 0 h 160"/>
                  <a:gd name="T20" fmla="*/ 128 w 128"/>
                  <a:gd name="T21" fmla="*/ 160 h 16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8" h="160">
                    <a:moveTo>
                      <a:pt x="128" y="0"/>
                    </a:moveTo>
                    <a:lnTo>
                      <a:pt x="127" y="76"/>
                    </a:lnTo>
                    <a:lnTo>
                      <a:pt x="77" y="76"/>
                    </a:lnTo>
                    <a:lnTo>
                      <a:pt x="0" y="160"/>
                    </a:lnTo>
                    <a:lnTo>
                      <a:pt x="0" y="0"/>
                    </a:lnTo>
                    <a:lnTo>
                      <a:pt x="128" y="0"/>
                    </a:lnTo>
                    <a:close/>
                  </a:path>
                </a:pathLst>
              </a:custGeom>
              <a:solidFill>
                <a:srgbClr val="000000">
                  <a:alpha val="32941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223" name="Freeform 821"/>
              <p:cNvSpPr>
                <a:spLocks/>
              </p:cNvSpPr>
              <p:nvPr/>
            </p:nvSpPr>
            <p:spPr bwMode="auto">
              <a:xfrm>
                <a:off x="4359" y="3329"/>
                <a:ext cx="179" cy="9"/>
              </a:xfrm>
              <a:custGeom>
                <a:avLst/>
                <a:gdLst>
                  <a:gd name="T0" fmla="*/ 0 w 1251"/>
                  <a:gd name="T1" fmla="*/ 3 h 64"/>
                  <a:gd name="T2" fmla="*/ 700 w 1251"/>
                  <a:gd name="T3" fmla="*/ 0 h 64"/>
                  <a:gd name="T4" fmla="*/ 1251 w 1251"/>
                  <a:gd name="T5" fmla="*/ 26 h 64"/>
                  <a:gd name="T6" fmla="*/ 1251 w 1251"/>
                  <a:gd name="T7" fmla="*/ 64 h 64"/>
                  <a:gd name="T8" fmla="*/ 636 w 1251"/>
                  <a:gd name="T9" fmla="*/ 64 h 64"/>
                  <a:gd name="T10" fmla="*/ 0 w 1251"/>
                  <a:gd name="T11" fmla="*/ 61 h 64"/>
                  <a:gd name="T12" fmla="*/ 0 w 1251"/>
                  <a:gd name="T13" fmla="*/ 3 h 6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51"/>
                  <a:gd name="T22" fmla="*/ 0 h 64"/>
                  <a:gd name="T23" fmla="*/ 1251 w 1251"/>
                  <a:gd name="T24" fmla="*/ 64 h 6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51" h="64">
                    <a:moveTo>
                      <a:pt x="0" y="3"/>
                    </a:moveTo>
                    <a:lnTo>
                      <a:pt x="700" y="0"/>
                    </a:lnTo>
                    <a:lnTo>
                      <a:pt x="1251" y="26"/>
                    </a:lnTo>
                    <a:lnTo>
                      <a:pt x="1251" y="64"/>
                    </a:lnTo>
                    <a:lnTo>
                      <a:pt x="636" y="64"/>
                    </a:lnTo>
                    <a:lnTo>
                      <a:pt x="0" y="61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>
                  <a:alpha val="32941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224" name="Freeform 822"/>
              <p:cNvSpPr>
                <a:spLocks/>
              </p:cNvSpPr>
              <p:nvPr/>
            </p:nvSpPr>
            <p:spPr bwMode="auto">
              <a:xfrm>
                <a:off x="4459" y="3330"/>
                <a:ext cx="79" cy="8"/>
              </a:xfrm>
              <a:custGeom>
                <a:avLst/>
                <a:gdLst>
                  <a:gd name="T0" fmla="*/ 0 w 552"/>
                  <a:gd name="T1" fmla="*/ 0 h 57"/>
                  <a:gd name="T2" fmla="*/ 0 w 552"/>
                  <a:gd name="T3" fmla="*/ 57 h 57"/>
                  <a:gd name="T4" fmla="*/ 552 w 552"/>
                  <a:gd name="T5" fmla="*/ 57 h 57"/>
                  <a:gd name="T6" fmla="*/ 552 w 552"/>
                  <a:gd name="T7" fmla="*/ 26 h 57"/>
                  <a:gd name="T8" fmla="*/ 0 w 552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52"/>
                  <a:gd name="T16" fmla="*/ 0 h 57"/>
                  <a:gd name="T17" fmla="*/ 552 w 552"/>
                  <a:gd name="T18" fmla="*/ 57 h 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52" h="57">
                    <a:moveTo>
                      <a:pt x="0" y="0"/>
                    </a:moveTo>
                    <a:lnTo>
                      <a:pt x="0" y="57"/>
                    </a:lnTo>
                    <a:lnTo>
                      <a:pt x="552" y="57"/>
                    </a:lnTo>
                    <a:lnTo>
                      <a:pt x="552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F5F7F">
                  <a:alpha val="32941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3105" name="Group 823"/>
          <p:cNvGrpSpPr>
            <a:grpSpLocks/>
          </p:cNvGrpSpPr>
          <p:nvPr/>
        </p:nvGrpSpPr>
        <p:grpSpPr bwMode="auto">
          <a:xfrm flipH="1">
            <a:off x="-211138" y="4146550"/>
            <a:ext cx="534988" cy="423863"/>
            <a:chOff x="5357" y="2265"/>
            <a:chExt cx="434" cy="327"/>
          </a:xfrm>
        </p:grpSpPr>
        <p:sp>
          <p:nvSpPr>
            <p:cNvPr id="3183" name="Freeform 824"/>
            <p:cNvSpPr>
              <a:spLocks/>
            </p:cNvSpPr>
            <p:nvPr/>
          </p:nvSpPr>
          <p:spPr bwMode="auto">
            <a:xfrm flipH="1">
              <a:off x="5357" y="2272"/>
              <a:ext cx="428" cy="320"/>
            </a:xfrm>
            <a:custGeom>
              <a:avLst/>
              <a:gdLst>
                <a:gd name="T0" fmla="*/ 520 w 520"/>
                <a:gd name="T1" fmla="*/ 0 h 296"/>
                <a:gd name="T2" fmla="*/ 424 w 520"/>
                <a:gd name="T3" fmla="*/ 144 h 296"/>
                <a:gd name="T4" fmla="*/ 232 w 520"/>
                <a:gd name="T5" fmla="*/ 240 h 296"/>
                <a:gd name="T6" fmla="*/ 40 w 520"/>
                <a:gd name="T7" fmla="*/ 288 h 2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20"/>
                <a:gd name="T13" fmla="*/ 0 h 296"/>
                <a:gd name="T14" fmla="*/ 520 w 520"/>
                <a:gd name="T15" fmla="*/ 296 h 2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20" h="296">
                  <a:moveTo>
                    <a:pt x="520" y="0"/>
                  </a:moveTo>
                  <a:cubicBezTo>
                    <a:pt x="496" y="52"/>
                    <a:pt x="472" y="104"/>
                    <a:pt x="424" y="144"/>
                  </a:cubicBezTo>
                  <a:cubicBezTo>
                    <a:pt x="376" y="184"/>
                    <a:pt x="296" y="216"/>
                    <a:pt x="232" y="240"/>
                  </a:cubicBezTo>
                  <a:cubicBezTo>
                    <a:pt x="168" y="264"/>
                    <a:pt x="0" y="296"/>
                    <a:pt x="40" y="288"/>
                  </a:cubicBezTo>
                </a:path>
              </a:pathLst>
            </a:custGeom>
            <a:noFill/>
            <a:ln w="19050" cmpd="sng">
              <a:solidFill>
                <a:srgbClr val="969696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184" name="Freeform 825"/>
            <p:cNvSpPr>
              <a:spLocks/>
            </p:cNvSpPr>
            <p:nvPr/>
          </p:nvSpPr>
          <p:spPr bwMode="auto">
            <a:xfrm flipH="1">
              <a:off x="5359" y="2265"/>
              <a:ext cx="432" cy="235"/>
            </a:xfrm>
            <a:custGeom>
              <a:avLst/>
              <a:gdLst>
                <a:gd name="T0" fmla="*/ 520 w 520"/>
                <a:gd name="T1" fmla="*/ 0 h 296"/>
                <a:gd name="T2" fmla="*/ 424 w 520"/>
                <a:gd name="T3" fmla="*/ 144 h 296"/>
                <a:gd name="T4" fmla="*/ 232 w 520"/>
                <a:gd name="T5" fmla="*/ 240 h 296"/>
                <a:gd name="T6" fmla="*/ 40 w 520"/>
                <a:gd name="T7" fmla="*/ 288 h 2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20"/>
                <a:gd name="T13" fmla="*/ 0 h 296"/>
                <a:gd name="T14" fmla="*/ 520 w 520"/>
                <a:gd name="T15" fmla="*/ 296 h 2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20" h="296">
                  <a:moveTo>
                    <a:pt x="520" y="0"/>
                  </a:moveTo>
                  <a:cubicBezTo>
                    <a:pt x="496" y="52"/>
                    <a:pt x="472" y="104"/>
                    <a:pt x="424" y="144"/>
                  </a:cubicBezTo>
                  <a:cubicBezTo>
                    <a:pt x="376" y="184"/>
                    <a:pt x="296" y="216"/>
                    <a:pt x="232" y="240"/>
                  </a:cubicBezTo>
                  <a:cubicBezTo>
                    <a:pt x="168" y="264"/>
                    <a:pt x="0" y="296"/>
                    <a:pt x="40" y="288"/>
                  </a:cubicBezTo>
                </a:path>
              </a:pathLst>
            </a:custGeom>
            <a:noFill/>
            <a:ln w="19050" cmpd="sng">
              <a:solidFill>
                <a:srgbClr val="969696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3106" name="Group 826"/>
          <p:cNvGrpSpPr>
            <a:grpSpLocks/>
          </p:cNvGrpSpPr>
          <p:nvPr/>
        </p:nvGrpSpPr>
        <p:grpSpPr bwMode="auto">
          <a:xfrm flipH="1">
            <a:off x="-241300" y="4987925"/>
            <a:ext cx="1069975" cy="498475"/>
            <a:chOff x="5049" y="2793"/>
            <a:chExt cx="756" cy="314"/>
          </a:xfrm>
        </p:grpSpPr>
        <p:sp>
          <p:nvSpPr>
            <p:cNvPr id="3181" name="Freeform 827"/>
            <p:cNvSpPr>
              <a:spLocks/>
            </p:cNvSpPr>
            <p:nvPr/>
          </p:nvSpPr>
          <p:spPr bwMode="auto">
            <a:xfrm flipH="1">
              <a:off x="5054" y="2798"/>
              <a:ext cx="751" cy="309"/>
            </a:xfrm>
            <a:custGeom>
              <a:avLst/>
              <a:gdLst>
                <a:gd name="T0" fmla="*/ 520 w 520"/>
                <a:gd name="T1" fmla="*/ 0 h 296"/>
                <a:gd name="T2" fmla="*/ 424 w 520"/>
                <a:gd name="T3" fmla="*/ 144 h 296"/>
                <a:gd name="T4" fmla="*/ 232 w 520"/>
                <a:gd name="T5" fmla="*/ 240 h 296"/>
                <a:gd name="T6" fmla="*/ 40 w 520"/>
                <a:gd name="T7" fmla="*/ 288 h 2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20"/>
                <a:gd name="T13" fmla="*/ 0 h 296"/>
                <a:gd name="T14" fmla="*/ 520 w 520"/>
                <a:gd name="T15" fmla="*/ 296 h 2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20" h="296">
                  <a:moveTo>
                    <a:pt x="520" y="0"/>
                  </a:moveTo>
                  <a:cubicBezTo>
                    <a:pt x="496" y="52"/>
                    <a:pt x="472" y="104"/>
                    <a:pt x="424" y="144"/>
                  </a:cubicBezTo>
                  <a:cubicBezTo>
                    <a:pt x="376" y="184"/>
                    <a:pt x="296" y="216"/>
                    <a:pt x="232" y="240"/>
                  </a:cubicBezTo>
                  <a:cubicBezTo>
                    <a:pt x="168" y="264"/>
                    <a:pt x="0" y="296"/>
                    <a:pt x="40" y="288"/>
                  </a:cubicBezTo>
                </a:path>
              </a:pathLst>
            </a:custGeom>
            <a:noFill/>
            <a:ln w="19050" cmpd="sng">
              <a:solidFill>
                <a:srgbClr val="969696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182" name="Freeform 828"/>
            <p:cNvSpPr>
              <a:spLocks/>
            </p:cNvSpPr>
            <p:nvPr/>
          </p:nvSpPr>
          <p:spPr bwMode="auto">
            <a:xfrm flipH="1">
              <a:off x="5049" y="2793"/>
              <a:ext cx="756" cy="225"/>
            </a:xfrm>
            <a:custGeom>
              <a:avLst/>
              <a:gdLst>
                <a:gd name="T0" fmla="*/ 520 w 520"/>
                <a:gd name="T1" fmla="*/ 0 h 296"/>
                <a:gd name="T2" fmla="*/ 424 w 520"/>
                <a:gd name="T3" fmla="*/ 144 h 296"/>
                <a:gd name="T4" fmla="*/ 232 w 520"/>
                <a:gd name="T5" fmla="*/ 240 h 296"/>
                <a:gd name="T6" fmla="*/ 40 w 520"/>
                <a:gd name="T7" fmla="*/ 288 h 2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20"/>
                <a:gd name="T13" fmla="*/ 0 h 296"/>
                <a:gd name="T14" fmla="*/ 520 w 520"/>
                <a:gd name="T15" fmla="*/ 296 h 2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20" h="296">
                  <a:moveTo>
                    <a:pt x="520" y="0"/>
                  </a:moveTo>
                  <a:cubicBezTo>
                    <a:pt x="496" y="52"/>
                    <a:pt x="472" y="104"/>
                    <a:pt x="424" y="144"/>
                  </a:cubicBezTo>
                  <a:cubicBezTo>
                    <a:pt x="376" y="184"/>
                    <a:pt x="296" y="216"/>
                    <a:pt x="232" y="240"/>
                  </a:cubicBezTo>
                  <a:cubicBezTo>
                    <a:pt x="168" y="264"/>
                    <a:pt x="0" y="296"/>
                    <a:pt x="40" y="288"/>
                  </a:cubicBezTo>
                </a:path>
              </a:pathLst>
            </a:custGeom>
            <a:noFill/>
            <a:ln w="19050" cmpd="sng">
              <a:solidFill>
                <a:srgbClr val="969696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3107" name="Group 829"/>
          <p:cNvGrpSpPr>
            <a:grpSpLocks/>
          </p:cNvGrpSpPr>
          <p:nvPr/>
        </p:nvGrpSpPr>
        <p:grpSpPr bwMode="auto">
          <a:xfrm>
            <a:off x="561975" y="4824413"/>
            <a:ext cx="1663700" cy="557212"/>
            <a:chOff x="458" y="2599"/>
            <a:chExt cx="1048" cy="351"/>
          </a:xfrm>
        </p:grpSpPr>
        <p:grpSp>
          <p:nvGrpSpPr>
            <p:cNvPr id="3165" name="Group 830"/>
            <p:cNvGrpSpPr>
              <a:grpSpLocks/>
            </p:cNvGrpSpPr>
            <p:nvPr/>
          </p:nvGrpSpPr>
          <p:grpSpPr bwMode="auto">
            <a:xfrm>
              <a:off x="458" y="2599"/>
              <a:ext cx="194" cy="338"/>
              <a:chOff x="659" y="2708"/>
              <a:chExt cx="194" cy="338"/>
            </a:xfrm>
          </p:grpSpPr>
          <p:grpSp>
            <p:nvGrpSpPr>
              <p:cNvPr id="3174" name="Group 831"/>
              <p:cNvGrpSpPr>
                <a:grpSpLocks/>
              </p:cNvGrpSpPr>
              <p:nvPr/>
            </p:nvGrpSpPr>
            <p:grpSpPr bwMode="auto">
              <a:xfrm>
                <a:off x="696" y="2785"/>
                <a:ext cx="34" cy="52"/>
                <a:chOff x="696" y="2785"/>
                <a:chExt cx="34" cy="52"/>
              </a:xfrm>
            </p:grpSpPr>
            <p:sp>
              <p:nvSpPr>
                <p:cNvPr id="3179" name="Rectangle 832"/>
                <p:cNvSpPr>
                  <a:spLocks noChangeArrowheads="1"/>
                </p:cNvSpPr>
                <p:nvPr/>
              </p:nvSpPr>
              <p:spPr bwMode="auto">
                <a:xfrm flipH="1">
                  <a:off x="702" y="2785"/>
                  <a:ext cx="23" cy="52"/>
                </a:xfrm>
                <a:prstGeom prst="rect">
                  <a:avLst/>
                </a:prstGeom>
                <a:solidFill>
                  <a:srgbClr val="969696"/>
                </a:solidFill>
                <a:ln w="12700">
                  <a:solidFill>
                    <a:srgbClr val="969696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180" name="Rectangle 833"/>
                <p:cNvSpPr>
                  <a:spLocks noChangeArrowheads="1"/>
                </p:cNvSpPr>
                <p:nvPr/>
              </p:nvSpPr>
              <p:spPr bwMode="auto">
                <a:xfrm flipH="1">
                  <a:off x="696" y="2793"/>
                  <a:ext cx="34" cy="34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bg2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3175" name="Line 834"/>
              <p:cNvSpPr>
                <a:spLocks noChangeShapeType="1"/>
              </p:cNvSpPr>
              <p:nvPr/>
            </p:nvSpPr>
            <p:spPr bwMode="auto">
              <a:xfrm>
                <a:off x="826" y="2774"/>
                <a:ext cx="0" cy="50"/>
              </a:xfrm>
              <a:prstGeom prst="line">
                <a:avLst/>
              </a:prstGeom>
              <a:noFill/>
              <a:ln w="19050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176" name="Line 835"/>
              <p:cNvSpPr>
                <a:spLocks noChangeShapeType="1"/>
              </p:cNvSpPr>
              <p:nvPr/>
            </p:nvSpPr>
            <p:spPr bwMode="auto">
              <a:xfrm flipV="1">
                <a:off x="659" y="2773"/>
                <a:ext cx="194" cy="1"/>
              </a:xfrm>
              <a:prstGeom prst="line">
                <a:avLst/>
              </a:prstGeom>
              <a:noFill/>
              <a:ln w="19050">
                <a:solidFill>
                  <a:srgbClr val="CC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177" name="Line 836"/>
              <p:cNvSpPr>
                <a:spLocks noChangeShapeType="1"/>
              </p:cNvSpPr>
              <p:nvPr/>
            </p:nvSpPr>
            <p:spPr bwMode="auto">
              <a:xfrm>
                <a:off x="751" y="2708"/>
                <a:ext cx="0" cy="338"/>
              </a:xfrm>
              <a:prstGeom prst="line">
                <a:avLst/>
              </a:prstGeom>
              <a:noFill/>
              <a:ln w="38100">
                <a:solidFill>
                  <a:srgbClr val="CC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178" name="Line 837"/>
              <p:cNvSpPr>
                <a:spLocks noChangeShapeType="1"/>
              </p:cNvSpPr>
              <p:nvPr/>
            </p:nvSpPr>
            <p:spPr bwMode="auto">
              <a:xfrm>
                <a:off x="757" y="2728"/>
                <a:ext cx="41" cy="46"/>
              </a:xfrm>
              <a:prstGeom prst="line">
                <a:avLst/>
              </a:prstGeom>
              <a:noFill/>
              <a:ln w="19050">
                <a:solidFill>
                  <a:srgbClr val="CC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3166" name="Group 838"/>
            <p:cNvGrpSpPr>
              <a:grpSpLocks/>
            </p:cNvGrpSpPr>
            <p:nvPr/>
          </p:nvGrpSpPr>
          <p:grpSpPr bwMode="auto">
            <a:xfrm>
              <a:off x="1312" y="2612"/>
              <a:ext cx="194" cy="338"/>
              <a:chOff x="1312" y="2612"/>
              <a:chExt cx="194" cy="338"/>
            </a:xfrm>
          </p:grpSpPr>
          <p:grpSp>
            <p:nvGrpSpPr>
              <p:cNvPr id="3167" name="Group 839"/>
              <p:cNvGrpSpPr>
                <a:grpSpLocks/>
              </p:cNvGrpSpPr>
              <p:nvPr/>
            </p:nvGrpSpPr>
            <p:grpSpPr bwMode="auto">
              <a:xfrm>
                <a:off x="1349" y="2689"/>
                <a:ext cx="34" cy="52"/>
                <a:chOff x="4124" y="2870"/>
                <a:chExt cx="34" cy="52"/>
              </a:xfrm>
            </p:grpSpPr>
            <p:sp>
              <p:nvSpPr>
                <p:cNvPr id="3172" name="Rectangle 840"/>
                <p:cNvSpPr>
                  <a:spLocks noChangeArrowheads="1"/>
                </p:cNvSpPr>
                <p:nvPr/>
              </p:nvSpPr>
              <p:spPr bwMode="auto">
                <a:xfrm flipH="1">
                  <a:off x="4130" y="2870"/>
                  <a:ext cx="23" cy="52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bg2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173" name="Rectangle 841"/>
                <p:cNvSpPr>
                  <a:spLocks noChangeArrowheads="1"/>
                </p:cNvSpPr>
                <p:nvPr/>
              </p:nvSpPr>
              <p:spPr bwMode="auto">
                <a:xfrm flipH="1">
                  <a:off x="4124" y="2878"/>
                  <a:ext cx="34" cy="34"/>
                </a:xfrm>
                <a:prstGeom prst="rect">
                  <a:avLst/>
                </a:prstGeom>
                <a:solidFill>
                  <a:schemeClr val="tx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3168" name="Line 842"/>
              <p:cNvSpPr>
                <a:spLocks noChangeShapeType="1"/>
              </p:cNvSpPr>
              <p:nvPr/>
            </p:nvSpPr>
            <p:spPr bwMode="auto">
              <a:xfrm>
                <a:off x="1479" y="2678"/>
                <a:ext cx="0" cy="5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169" name="Line 843"/>
              <p:cNvSpPr>
                <a:spLocks noChangeShapeType="1"/>
              </p:cNvSpPr>
              <p:nvPr/>
            </p:nvSpPr>
            <p:spPr bwMode="auto">
              <a:xfrm flipV="1">
                <a:off x="1312" y="2677"/>
                <a:ext cx="194" cy="1"/>
              </a:xfrm>
              <a:prstGeom prst="line">
                <a:avLst/>
              </a:prstGeom>
              <a:noFill/>
              <a:ln w="19050">
                <a:solidFill>
                  <a:srgbClr val="8E3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170" name="Line 844"/>
              <p:cNvSpPr>
                <a:spLocks noChangeShapeType="1"/>
              </p:cNvSpPr>
              <p:nvPr/>
            </p:nvSpPr>
            <p:spPr bwMode="auto">
              <a:xfrm>
                <a:off x="1404" y="2612"/>
                <a:ext cx="0" cy="338"/>
              </a:xfrm>
              <a:prstGeom prst="line">
                <a:avLst/>
              </a:prstGeom>
              <a:noFill/>
              <a:ln w="38100">
                <a:solidFill>
                  <a:srgbClr val="8E3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171" name="Line 845"/>
              <p:cNvSpPr>
                <a:spLocks noChangeShapeType="1"/>
              </p:cNvSpPr>
              <p:nvPr/>
            </p:nvSpPr>
            <p:spPr bwMode="auto">
              <a:xfrm>
                <a:off x="1410" y="2632"/>
                <a:ext cx="41" cy="46"/>
              </a:xfrm>
              <a:prstGeom prst="line">
                <a:avLst/>
              </a:prstGeom>
              <a:noFill/>
              <a:ln w="19050">
                <a:solidFill>
                  <a:srgbClr val="8E3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3108" name="Group 1701"/>
          <p:cNvGrpSpPr>
            <a:grpSpLocks/>
          </p:cNvGrpSpPr>
          <p:nvPr/>
        </p:nvGrpSpPr>
        <p:grpSpPr bwMode="auto">
          <a:xfrm>
            <a:off x="738188" y="5021263"/>
            <a:ext cx="1443037" cy="771525"/>
            <a:chOff x="617" y="2941"/>
            <a:chExt cx="909" cy="486"/>
          </a:xfrm>
        </p:grpSpPr>
        <p:sp>
          <p:nvSpPr>
            <p:cNvPr id="3163" name="Freeform 848"/>
            <p:cNvSpPr>
              <a:spLocks/>
            </p:cNvSpPr>
            <p:nvPr/>
          </p:nvSpPr>
          <p:spPr bwMode="auto">
            <a:xfrm>
              <a:off x="617" y="2941"/>
              <a:ext cx="909" cy="454"/>
            </a:xfrm>
            <a:custGeom>
              <a:avLst/>
              <a:gdLst>
                <a:gd name="T0" fmla="*/ 520 w 520"/>
                <a:gd name="T1" fmla="*/ 0 h 296"/>
                <a:gd name="T2" fmla="*/ 424 w 520"/>
                <a:gd name="T3" fmla="*/ 144 h 296"/>
                <a:gd name="T4" fmla="*/ 232 w 520"/>
                <a:gd name="T5" fmla="*/ 240 h 296"/>
                <a:gd name="T6" fmla="*/ 40 w 520"/>
                <a:gd name="T7" fmla="*/ 288 h 2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20"/>
                <a:gd name="T13" fmla="*/ 0 h 296"/>
                <a:gd name="T14" fmla="*/ 520 w 520"/>
                <a:gd name="T15" fmla="*/ 296 h 2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20" h="296">
                  <a:moveTo>
                    <a:pt x="520" y="0"/>
                  </a:moveTo>
                  <a:cubicBezTo>
                    <a:pt x="496" y="52"/>
                    <a:pt x="472" y="104"/>
                    <a:pt x="424" y="144"/>
                  </a:cubicBezTo>
                  <a:cubicBezTo>
                    <a:pt x="376" y="184"/>
                    <a:pt x="296" y="216"/>
                    <a:pt x="232" y="240"/>
                  </a:cubicBezTo>
                  <a:cubicBezTo>
                    <a:pt x="168" y="264"/>
                    <a:pt x="0" y="296"/>
                    <a:pt x="40" y="288"/>
                  </a:cubicBezTo>
                </a:path>
              </a:pathLst>
            </a:custGeom>
            <a:noFill/>
            <a:ln w="19050" cmpd="sng">
              <a:solidFill>
                <a:srgbClr val="969696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3164" name="Freeform 849"/>
            <p:cNvSpPr>
              <a:spLocks/>
            </p:cNvSpPr>
            <p:nvPr/>
          </p:nvSpPr>
          <p:spPr bwMode="auto">
            <a:xfrm>
              <a:off x="1070" y="2943"/>
              <a:ext cx="456" cy="484"/>
            </a:xfrm>
            <a:custGeom>
              <a:avLst/>
              <a:gdLst>
                <a:gd name="T0" fmla="*/ 520 w 520"/>
                <a:gd name="T1" fmla="*/ 0 h 296"/>
                <a:gd name="T2" fmla="*/ 424 w 520"/>
                <a:gd name="T3" fmla="*/ 144 h 296"/>
                <a:gd name="T4" fmla="*/ 232 w 520"/>
                <a:gd name="T5" fmla="*/ 240 h 296"/>
                <a:gd name="T6" fmla="*/ 40 w 520"/>
                <a:gd name="T7" fmla="*/ 288 h 2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20"/>
                <a:gd name="T13" fmla="*/ 0 h 296"/>
                <a:gd name="T14" fmla="*/ 520 w 520"/>
                <a:gd name="T15" fmla="*/ 296 h 2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20" h="296">
                  <a:moveTo>
                    <a:pt x="520" y="0"/>
                  </a:moveTo>
                  <a:cubicBezTo>
                    <a:pt x="496" y="52"/>
                    <a:pt x="472" y="104"/>
                    <a:pt x="424" y="144"/>
                  </a:cubicBezTo>
                  <a:cubicBezTo>
                    <a:pt x="376" y="184"/>
                    <a:pt x="296" y="216"/>
                    <a:pt x="232" y="240"/>
                  </a:cubicBezTo>
                  <a:cubicBezTo>
                    <a:pt x="168" y="264"/>
                    <a:pt x="0" y="296"/>
                    <a:pt x="40" y="288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pic>
        <p:nvPicPr>
          <p:cNvPr id="3111" name="Picture 1668" descr="elcmete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90663" y="5554663"/>
            <a:ext cx="423862" cy="40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16" name="Picture 1704" descr="elcmete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" y="5526088"/>
            <a:ext cx="423862" cy="40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3" name="Freeform 299"/>
          <p:cNvSpPr>
            <a:spLocks/>
          </p:cNvSpPr>
          <p:nvPr/>
        </p:nvSpPr>
        <p:spPr bwMode="auto">
          <a:xfrm rot="18601488" flipH="1">
            <a:off x="1101386" y="2976689"/>
            <a:ext cx="751650" cy="838666"/>
          </a:xfrm>
          <a:custGeom>
            <a:avLst/>
            <a:gdLst>
              <a:gd name="T0" fmla="*/ 520 w 520"/>
              <a:gd name="T1" fmla="*/ 0 h 296"/>
              <a:gd name="T2" fmla="*/ 424 w 520"/>
              <a:gd name="T3" fmla="*/ 144 h 296"/>
              <a:gd name="T4" fmla="*/ 232 w 520"/>
              <a:gd name="T5" fmla="*/ 240 h 296"/>
              <a:gd name="T6" fmla="*/ 40 w 520"/>
              <a:gd name="T7" fmla="*/ 288 h 296"/>
              <a:gd name="T8" fmla="*/ 0 60000 65536"/>
              <a:gd name="T9" fmla="*/ 0 60000 65536"/>
              <a:gd name="T10" fmla="*/ 0 60000 65536"/>
              <a:gd name="T11" fmla="*/ 0 60000 65536"/>
              <a:gd name="T12" fmla="*/ 0 w 520"/>
              <a:gd name="T13" fmla="*/ 0 h 296"/>
              <a:gd name="T14" fmla="*/ 520 w 520"/>
              <a:gd name="T15" fmla="*/ 296 h 29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20" h="296">
                <a:moveTo>
                  <a:pt x="520" y="0"/>
                </a:moveTo>
                <a:cubicBezTo>
                  <a:pt x="496" y="52"/>
                  <a:pt x="472" y="104"/>
                  <a:pt x="424" y="144"/>
                </a:cubicBezTo>
                <a:cubicBezTo>
                  <a:pt x="376" y="184"/>
                  <a:pt x="296" y="216"/>
                  <a:pt x="232" y="240"/>
                </a:cubicBezTo>
                <a:cubicBezTo>
                  <a:pt x="168" y="264"/>
                  <a:pt x="0" y="296"/>
                  <a:pt x="40" y="288"/>
                </a:cubicBezTo>
              </a:path>
            </a:pathLst>
          </a:custGeom>
          <a:noFill/>
          <a:ln w="19050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grpSp>
        <p:nvGrpSpPr>
          <p:cNvPr id="738" name="Group 737"/>
          <p:cNvGrpSpPr/>
          <p:nvPr/>
        </p:nvGrpSpPr>
        <p:grpSpPr>
          <a:xfrm>
            <a:off x="3825790" y="5898699"/>
            <a:ext cx="1741487" cy="862013"/>
            <a:chOff x="569913" y="5873750"/>
            <a:chExt cx="1741487" cy="862013"/>
          </a:xfrm>
        </p:grpSpPr>
        <p:sp>
          <p:nvSpPr>
            <p:cNvPr id="739" name="Line 1772"/>
            <p:cNvSpPr>
              <a:spLocks noChangeShapeType="1"/>
            </p:cNvSpPr>
            <p:nvPr/>
          </p:nvSpPr>
          <p:spPr bwMode="auto">
            <a:xfrm flipV="1">
              <a:off x="744538" y="6103938"/>
              <a:ext cx="147637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grpSp>
          <p:nvGrpSpPr>
            <p:cNvPr id="740" name="Group 1773"/>
            <p:cNvGrpSpPr>
              <a:grpSpLocks/>
            </p:cNvGrpSpPr>
            <p:nvPr/>
          </p:nvGrpSpPr>
          <p:grpSpPr bwMode="auto">
            <a:xfrm>
              <a:off x="569913" y="6324600"/>
              <a:ext cx="1741487" cy="411163"/>
              <a:chOff x="4064" y="3685"/>
              <a:chExt cx="1097" cy="259"/>
            </a:xfrm>
          </p:grpSpPr>
          <p:grpSp>
            <p:nvGrpSpPr>
              <p:cNvPr id="749" name="Group 1774"/>
              <p:cNvGrpSpPr>
                <a:grpSpLocks/>
              </p:cNvGrpSpPr>
              <p:nvPr/>
            </p:nvGrpSpPr>
            <p:grpSpPr bwMode="auto">
              <a:xfrm>
                <a:off x="4735" y="3740"/>
                <a:ext cx="249" cy="192"/>
                <a:chOff x="4735" y="3740"/>
                <a:chExt cx="249" cy="192"/>
              </a:xfrm>
            </p:grpSpPr>
            <p:sp>
              <p:nvSpPr>
                <p:cNvPr id="768" name="AutoShape 1775"/>
                <p:cNvSpPr>
                  <a:spLocks noChangeArrowheads="1"/>
                </p:cNvSpPr>
                <p:nvPr/>
              </p:nvSpPr>
              <p:spPr bwMode="auto">
                <a:xfrm>
                  <a:off x="4735" y="3740"/>
                  <a:ext cx="249" cy="192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9" name="Line 1776"/>
                <p:cNvSpPr>
                  <a:spLocks noChangeShapeType="1"/>
                </p:cNvSpPr>
                <p:nvPr/>
              </p:nvSpPr>
              <p:spPr bwMode="auto">
                <a:xfrm>
                  <a:off x="4762" y="3815"/>
                  <a:ext cx="14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0" name="Line 1777"/>
                <p:cNvSpPr>
                  <a:spLocks noChangeShapeType="1"/>
                </p:cNvSpPr>
                <p:nvPr/>
              </p:nvSpPr>
              <p:spPr bwMode="auto">
                <a:xfrm>
                  <a:off x="4761" y="3833"/>
                  <a:ext cx="14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2" name="Line 1778"/>
                <p:cNvSpPr>
                  <a:spLocks noChangeShapeType="1"/>
                </p:cNvSpPr>
                <p:nvPr/>
              </p:nvSpPr>
              <p:spPr bwMode="auto">
                <a:xfrm>
                  <a:off x="4760" y="3851"/>
                  <a:ext cx="14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3" name="Line 1779"/>
                <p:cNvSpPr>
                  <a:spLocks noChangeShapeType="1"/>
                </p:cNvSpPr>
                <p:nvPr/>
              </p:nvSpPr>
              <p:spPr bwMode="auto">
                <a:xfrm>
                  <a:off x="4759" y="3869"/>
                  <a:ext cx="14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4" name="Line 1780"/>
                <p:cNvSpPr>
                  <a:spLocks noChangeShapeType="1"/>
                </p:cNvSpPr>
                <p:nvPr/>
              </p:nvSpPr>
              <p:spPr bwMode="auto">
                <a:xfrm>
                  <a:off x="4758" y="3887"/>
                  <a:ext cx="14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5" name="Line 1781"/>
                <p:cNvSpPr>
                  <a:spLocks noChangeShapeType="1"/>
                </p:cNvSpPr>
                <p:nvPr/>
              </p:nvSpPr>
              <p:spPr bwMode="auto">
                <a:xfrm>
                  <a:off x="4757" y="3905"/>
                  <a:ext cx="14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6" name="Line 1782"/>
                <p:cNvSpPr>
                  <a:spLocks noChangeShapeType="1"/>
                </p:cNvSpPr>
                <p:nvPr/>
              </p:nvSpPr>
              <p:spPr bwMode="auto">
                <a:xfrm flipV="1">
                  <a:off x="4945" y="3775"/>
                  <a:ext cx="27" cy="2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8" name="Line 1783"/>
                <p:cNvSpPr>
                  <a:spLocks noChangeShapeType="1"/>
                </p:cNvSpPr>
                <p:nvPr/>
              </p:nvSpPr>
              <p:spPr bwMode="auto">
                <a:xfrm flipV="1">
                  <a:off x="4945" y="3796"/>
                  <a:ext cx="27" cy="2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79" name="Line 1784"/>
                <p:cNvSpPr>
                  <a:spLocks noChangeShapeType="1"/>
                </p:cNvSpPr>
                <p:nvPr/>
              </p:nvSpPr>
              <p:spPr bwMode="auto">
                <a:xfrm flipV="1">
                  <a:off x="4945" y="3819"/>
                  <a:ext cx="27" cy="2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80" name="Line 1785"/>
                <p:cNvSpPr>
                  <a:spLocks noChangeShapeType="1"/>
                </p:cNvSpPr>
                <p:nvPr/>
              </p:nvSpPr>
              <p:spPr bwMode="auto">
                <a:xfrm flipV="1">
                  <a:off x="4945" y="3842"/>
                  <a:ext cx="27" cy="2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81" name="Line 1786"/>
                <p:cNvSpPr>
                  <a:spLocks noChangeShapeType="1"/>
                </p:cNvSpPr>
                <p:nvPr/>
              </p:nvSpPr>
              <p:spPr bwMode="auto">
                <a:xfrm flipV="1">
                  <a:off x="4945" y="3865"/>
                  <a:ext cx="27" cy="2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50" name="Group 1787"/>
              <p:cNvGrpSpPr>
                <a:grpSpLocks/>
              </p:cNvGrpSpPr>
              <p:nvPr/>
            </p:nvGrpSpPr>
            <p:grpSpPr bwMode="auto">
              <a:xfrm>
                <a:off x="4064" y="3685"/>
                <a:ext cx="179" cy="259"/>
                <a:chOff x="3936" y="2352"/>
                <a:chExt cx="816" cy="1344"/>
              </a:xfrm>
            </p:grpSpPr>
            <p:sp>
              <p:nvSpPr>
                <p:cNvPr id="762" name="Rectangle 1788"/>
                <p:cNvSpPr>
                  <a:spLocks noChangeArrowheads="1"/>
                </p:cNvSpPr>
                <p:nvPr/>
              </p:nvSpPr>
              <p:spPr bwMode="auto">
                <a:xfrm>
                  <a:off x="3936" y="2544"/>
                  <a:ext cx="576" cy="1152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3" name="Line 1789"/>
                <p:cNvSpPr>
                  <a:spLocks noChangeShapeType="1"/>
                </p:cNvSpPr>
                <p:nvPr/>
              </p:nvSpPr>
              <p:spPr bwMode="auto">
                <a:xfrm>
                  <a:off x="3936" y="2928"/>
                  <a:ext cx="57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4" name="Line 1790"/>
                <p:cNvSpPr>
                  <a:spLocks noChangeShapeType="1"/>
                </p:cNvSpPr>
                <p:nvPr/>
              </p:nvSpPr>
              <p:spPr bwMode="auto">
                <a:xfrm>
                  <a:off x="4464" y="2640"/>
                  <a:ext cx="0" cy="19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5" name="Line 1791"/>
                <p:cNvSpPr>
                  <a:spLocks noChangeShapeType="1"/>
                </p:cNvSpPr>
                <p:nvPr/>
              </p:nvSpPr>
              <p:spPr bwMode="auto">
                <a:xfrm>
                  <a:off x="4464" y="3072"/>
                  <a:ext cx="0" cy="19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6" name="AutoShape 1792"/>
                <p:cNvSpPr>
                  <a:spLocks noChangeArrowheads="1"/>
                </p:cNvSpPr>
                <p:nvPr/>
              </p:nvSpPr>
              <p:spPr bwMode="auto">
                <a:xfrm>
                  <a:off x="3936" y="2352"/>
                  <a:ext cx="816" cy="192"/>
                </a:xfrm>
                <a:prstGeom prst="parallelogram">
                  <a:avLst>
                    <a:gd name="adj" fmla="val 132084"/>
                  </a:avLst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7" name="AutoShape 1793"/>
                <p:cNvSpPr>
                  <a:spLocks noChangeArrowheads="1"/>
                </p:cNvSpPr>
                <p:nvPr/>
              </p:nvSpPr>
              <p:spPr bwMode="auto">
                <a:xfrm rot="16200000" flipV="1">
                  <a:off x="3960" y="2904"/>
                  <a:ext cx="1344" cy="240"/>
                </a:xfrm>
                <a:prstGeom prst="parallelogram">
                  <a:avLst>
                    <a:gd name="adj" fmla="val 80370"/>
                  </a:avLst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751" name="AutoShape 1794"/>
              <p:cNvSpPr>
                <a:spLocks noChangeArrowheads="1"/>
              </p:cNvSpPr>
              <p:nvPr/>
            </p:nvSpPr>
            <p:spPr bwMode="auto">
              <a:xfrm>
                <a:off x="5053" y="3708"/>
                <a:ext cx="108" cy="228"/>
              </a:xfrm>
              <a:prstGeom prst="can">
                <a:avLst>
                  <a:gd name="adj" fmla="val 29634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753" name="Group 1795"/>
              <p:cNvGrpSpPr>
                <a:grpSpLocks/>
              </p:cNvGrpSpPr>
              <p:nvPr/>
            </p:nvGrpSpPr>
            <p:grpSpPr bwMode="auto">
              <a:xfrm>
                <a:off x="4507" y="3743"/>
                <a:ext cx="171" cy="192"/>
                <a:chOff x="4507" y="3743"/>
                <a:chExt cx="171" cy="192"/>
              </a:xfrm>
            </p:grpSpPr>
            <p:sp>
              <p:nvSpPr>
                <p:cNvPr id="759" name="AutoShape 1796"/>
                <p:cNvSpPr>
                  <a:spLocks noChangeArrowheads="1"/>
                </p:cNvSpPr>
                <p:nvPr/>
              </p:nvSpPr>
              <p:spPr bwMode="auto">
                <a:xfrm>
                  <a:off x="4507" y="3743"/>
                  <a:ext cx="171" cy="192"/>
                </a:xfrm>
                <a:prstGeom prst="cube">
                  <a:avLst>
                    <a:gd name="adj" fmla="val 25000"/>
                  </a:avLst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60" name="Rectangle 1797"/>
                <p:cNvSpPr>
                  <a:spLocks noChangeArrowheads="1"/>
                </p:cNvSpPr>
                <p:nvPr/>
              </p:nvSpPr>
              <p:spPr bwMode="auto">
                <a:xfrm>
                  <a:off x="4533" y="3810"/>
                  <a:ext cx="77" cy="77"/>
                </a:xfrm>
                <a:prstGeom prst="rect">
                  <a:avLst/>
                </a:prstGeom>
                <a:solidFill>
                  <a:schemeClr val="bg1"/>
                </a:solidFill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54" name="Group 1798"/>
              <p:cNvGrpSpPr>
                <a:grpSpLocks/>
              </p:cNvGrpSpPr>
              <p:nvPr/>
            </p:nvGrpSpPr>
            <p:grpSpPr bwMode="auto">
              <a:xfrm>
                <a:off x="4281" y="3745"/>
                <a:ext cx="189" cy="193"/>
                <a:chOff x="4299" y="3745"/>
                <a:chExt cx="178" cy="193"/>
              </a:xfrm>
            </p:grpSpPr>
            <p:sp>
              <p:nvSpPr>
                <p:cNvPr id="756" name="AutoShape 1799"/>
                <p:cNvSpPr>
                  <a:spLocks noChangeArrowheads="1"/>
                </p:cNvSpPr>
                <p:nvPr/>
              </p:nvSpPr>
              <p:spPr bwMode="auto">
                <a:xfrm>
                  <a:off x="4299" y="3745"/>
                  <a:ext cx="178" cy="193"/>
                </a:xfrm>
                <a:prstGeom prst="cube">
                  <a:avLst>
                    <a:gd name="adj" fmla="val 30556"/>
                  </a:avLst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57" name="AutoShape 1800"/>
                <p:cNvSpPr>
                  <a:spLocks noChangeArrowheads="1"/>
                </p:cNvSpPr>
                <p:nvPr/>
              </p:nvSpPr>
              <p:spPr bwMode="auto">
                <a:xfrm>
                  <a:off x="4338" y="3757"/>
                  <a:ext cx="104" cy="27"/>
                </a:xfrm>
                <a:prstGeom prst="parallelogram">
                  <a:avLst>
                    <a:gd name="adj" fmla="val 102449"/>
                  </a:avLst>
                </a:prstGeom>
                <a:solidFill>
                  <a:schemeClr val="bg1"/>
                </a:solidFill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741" name="Group 1801"/>
            <p:cNvGrpSpPr>
              <a:grpSpLocks/>
            </p:cNvGrpSpPr>
            <p:nvPr/>
          </p:nvGrpSpPr>
          <p:grpSpPr bwMode="auto">
            <a:xfrm>
              <a:off x="739775" y="5873750"/>
              <a:ext cx="1481138" cy="512763"/>
              <a:chOff x="4171" y="3401"/>
              <a:chExt cx="933" cy="323"/>
            </a:xfrm>
          </p:grpSpPr>
          <p:sp>
            <p:nvSpPr>
              <p:cNvPr id="742" name="Line 1802"/>
              <p:cNvSpPr>
                <a:spLocks noChangeShapeType="1"/>
              </p:cNvSpPr>
              <p:nvPr/>
            </p:nvSpPr>
            <p:spPr bwMode="auto">
              <a:xfrm flipV="1">
                <a:off x="4651" y="3401"/>
                <a:ext cx="0" cy="14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743" name="Line 1803"/>
              <p:cNvSpPr>
                <a:spLocks noChangeShapeType="1"/>
              </p:cNvSpPr>
              <p:nvPr/>
            </p:nvSpPr>
            <p:spPr bwMode="auto">
              <a:xfrm flipH="1" flipV="1">
                <a:off x="4171" y="3545"/>
                <a:ext cx="1" cy="12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744" name="Line 1804"/>
              <p:cNvSpPr>
                <a:spLocks noChangeShapeType="1"/>
              </p:cNvSpPr>
              <p:nvPr/>
            </p:nvSpPr>
            <p:spPr bwMode="auto">
              <a:xfrm flipH="1" flipV="1">
                <a:off x="4600" y="3546"/>
                <a:ext cx="0" cy="17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745" name="Line 1805"/>
              <p:cNvSpPr>
                <a:spLocks noChangeShapeType="1"/>
              </p:cNvSpPr>
              <p:nvPr/>
            </p:nvSpPr>
            <p:spPr bwMode="auto">
              <a:xfrm flipH="1" flipV="1">
                <a:off x="5104" y="3546"/>
                <a:ext cx="0" cy="14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746" name="Line 1806"/>
              <p:cNvSpPr>
                <a:spLocks noChangeShapeType="1"/>
              </p:cNvSpPr>
              <p:nvPr/>
            </p:nvSpPr>
            <p:spPr bwMode="auto">
              <a:xfrm flipV="1">
                <a:off x="4397" y="3546"/>
                <a:ext cx="0" cy="17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747" name="Line 1807"/>
              <p:cNvSpPr>
                <a:spLocks noChangeShapeType="1"/>
              </p:cNvSpPr>
              <p:nvPr/>
            </p:nvSpPr>
            <p:spPr bwMode="auto">
              <a:xfrm flipV="1">
                <a:off x="4864" y="3546"/>
                <a:ext cx="0" cy="17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cxnSp>
        <p:nvCxnSpPr>
          <p:cNvPr id="785" name="Curved Connector 784"/>
          <p:cNvCxnSpPr/>
          <p:nvPr/>
        </p:nvCxnSpPr>
        <p:spPr bwMode="auto">
          <a:xfrm rot="5400000">
            <a:off x="4631362" y="3983448"/>
            <a:ext cx="361969" cy="1178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</p:spPr>
      </p:cxnSp>
      <p:cxnSp>
        <p:nvCxnSpPr>
          <p:cNvPr id="786" name="Curved Connector 785"/>
          <p:cNvCxnSpPr/>
          <p:nvPr/>
        </p:nvCxnSpPr>
        <p:spPr bwMode="auto">
          <a:xfrm rot="16200000" flipH="1">
            <a:off x="3221116" y="3968776"/>
            <a:ext cx="325856" cy="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triangle" w="med" len="med"/>
            <a:tailEnd type="triangle"/>
          </a:ln>
          <a:effectLst/>
        </p:spPr>
      </p:cxnSp>
      <p:cxnSp>
        <p:nvCxnSpPr>
          <p:cNvPr id="787" name="Curved Connector 786"/>
          <p:cNvCxnSpPr/>
          <p:nvPr/>
        </p:nvCxnSpPr>
        <p:spPr bwMode="auto">
          <a:xfrm rot="10800000" flipV="1">
            <a:off x="3384044" y="2503828"/>
            <a:ext cx="331158" cy="651827"/>
          </a:xfrm>
          <a:prstGeom prst="curvedConnector2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</p:spPr>
      </p:cxnSp>
      <p:cxnSp>
        <p:nvCxnSpPr>
          <p:cNvPr id="788" name="Curved Connector 787"/>
          <p:cNvCxnSpPr/>
          <p:nvPr/>
        </p:nvCxnSpPr>
        <p:spPr bwMode="auto">
          <a:xfrm>
            <a:off x="4516079" y="2503829"/>
            <a:ext cx="296856" cy="649031"/>
          </a:xfrm>
          <a:prstGeom prst="curvedConnector2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</p:spPr>
      </p:cxnSp>
      <p:cxnSp>
        <p:nvCxnSpPr>
          <p:cNvPr id="790" name="Straight Arrow Connector 789"/>
          <p:cNvCxnSpPr/>
          <p:nvPr/>
        </p:nvCxnSpPr>
        <p:spPr bwMode="auto">
          <a:xfrm flipH="1">
            <a:off x="4761623" y="4815215"/>
            <a:ext cx="50134" cy="776989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</p:spPr>
      </p:cxnSp>
      <p:cxnSp>
        <p:nvCxnSpPr>
          <p:cNvPr id="791" name="Straight Arrow Connector 790"/>
          <p:cNvCxnSpPr>
            <a:endCxn id="1070" idx="0"/>
          </p:cNvCxnSpPr>
          <p:nvPr/>
        </p:nvCxnSpPr>
        <p:spPr bwMode="auto">
          <a:xfrm flipH="1">
            <a:off x="3930407" y="4824413"/>
            <a:ext cx="734101" cy="647018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</p:spPr>
      </p:cxnSp>
      <p:cxnSp>
        <p:nvCxnSpPr>
          <p:cNvPr id="792" name="Straight Arrow Connector 791"/>
          <p:cNvCxnSpPr/>
          <p:nvPr/>
        </p:nvCxnSpPr>
        <p:spPr bwMode="auto">
          <a:xfrm flipH="1">
            <a:off x="3784482" y="3477957"/>
            <a:ext cx="628014" cy="279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</p:spPr>
      </p:cxnSp>
      <p:cxnSp>
        <p:nvCxnSpPr>
          <p:cNvPr id="793" name="Straight Arrow Connector 792"/>
          <p:cNvCxnSpPr/>
          <p:nvPr/>
        </p:nvCxnSpPr>
        <p:spPr bwMode="auto">
          <a:xfrm flipH="1">
            <a:off x="3125788" y="4768024"/>
            <a:ext cx="322390" cy="622214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triangle" w="med" len="med"/>
            <a:tailEnd type="triangle"/>
          </a:ln>
          <a:effectLst/>
        </p:spPr>
      </p:cxnSp>
      <p:cxnSp>
        <p:nvCxnSpPr>
          <p:cNvPr id="794" name="Straight Arrow Connector 793"/>
          <p:cNvCxnSpPr/>
          <p:nvPr/>
        </p:nvCxnSpPr>
        <p:spPr bwMode="auto">
          <a:xfrm flipH="1">
            <a:off x="2686929" y="4768024"/>
            <a:ext cx="665657" cy="473108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triangle" w="med" len="med"/>
            <a:tailEnd type="triangle"/>
          </a:ln>
          <a:effectLst/>
        </p:spPr>
      </p:cxnSp>
      <p:cxnSp>
        <p:nvCxnSpPr>
          <p:cNvPr id="795" name="Straight Arrow Connector 794"/>
          <p:cNvCxnSpPr/>
          <p:nvPr/>
        </p:nvCxnSpPr>
        <p:spPr bwMode="auto">
          <a:xfrm flipH="1">
            <a:off x="2574388" y="3827405"/>
            <a:ext cx="693792" cy="552508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triangle" w="med" len="med"/>
            <a:tailEnd type="triangle"/>
          </a:ln>
          <a:effectLst/>
        </p:spPr>
      </p:cxnSp>
      <p:grpSp>
        <p:nvGrpSpPr>
          <p:cNvPr id="796" name="Group 89"/>
          <p:cNvGrpSpPr>
            <a:grpSpLocks noChangeAspect="1"/>
          </p:cNvGrpSpPr>
          <p:nvPr/>
        </p:nvGrpSpPr>
        <p:grpSpPr bwMode="auto">
          <a:xfrm>
            <a:off x="3714750" y="2178052"/>
            <a:ext cx="801688" cy="661988"/>
            <a:chOff x="2340" y="1372"/>
            <a:chExt cx="505" cy="417"/>
          </a:xfrm>
        </p:grpSpPr>
        <p:sp>
          <p:nvSpPr>
            <p:cNvPr id="797" name="AutoShape 88"/>
            <p:cNvSpPr>
              <a:spLocks noChangeAspect="1" noChangeArrowheads="1" noTextEdit="1"/>
            </p:cNvSpPr>
            <p:nvPr/>
          </p:nvSpPr>
          <p:spPr bwMode="auto">
            <a:xfrm>
              <a:off x="2340" y="1372"/>
              <a:ext cx="505" cy="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798" name="Rectangle 90"/>
            <p:cNvSpPr>
              <a:spLocks noChangeArrowheads="1"/>
            </p:cNvSpPr>
            <p:nvPr/>
          </p:nvSpPr>
          <p:spPr bwMode="auto">
            <a:xfrm>
              <a:off x="2353" y="1451"/>
              <a:ext cx="487" cy="31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799" name="Rectangle 91"/>
            <p:cNvSpPr>
              <a:spLocks noChangeArrowheads="1"/>
            </p:cNvSpPr>
            <p:nvPr/>
          </p:nvSpPr>
          <p:spPr bwMode="auto">
            <a:xfrm>
              <a:off x="2353" y="1451"/>
              <a:ext cx="487" cy="318"/>
            </a:xfrm>
            <a:prstGeom prst="rect">
              <a:avLst/>
            </a:prstGeom>
            <a:noFill/>
            <a:ln w="4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00" name="Freeform 92"/>
            <p:cNvSpPr>
              <a:spLocks noEditPoints="1"/>
            </p:cNvSpPr>
            <p:nvPr/>
          </p:nvSpPr>
          <p:spPr bwMode="auto">
            <a:xfrm>
              <a:off x="2392" y="1470"/>
              <a:ext cx="421" cy="278"/>
            </a:xfrm>
            <a:custGeom>
              <a:avLst/>
              <a:gdLst>
                <a:gd name="T0" fmla="*/ 0 w 421"/>
                <a:gd name="T1" fmla="*/ 278 h 278"/>
                <a:gd name="T2" fmla="*/ 0 w 421"/>
                <a:gd name="T3" fmla="*/ 230 h 278"/>
                <a:gd name="T4" fmla="*/ 2 w 421"/>
                <a:gd name="T5" fmla="*/ 228 h 278"/>
                <a:gd name="T6" fmla="*/ 2 w 421"/>
                <a:gd name="T7" fmla="*/ 228 h 278"/>
                <a:gd name="T8" fmla="*/ 4 w 421"/>
                <a:gd name="T9" fmla="*/ 224 h 278"/>
                <a:gd name="T10" fmla="*/ 6 w 421"/>
                <a:gd name="T11" fmla="*/ 222 h 278"/>
                <a:gd name="T12" fmla="*/ 7 w 421"/>
                <a:gd name="T13" fmla="*/ 222 h 278"/>
                <a:gd name="T14" fmla="*/ 9 w 421"/>
                <a:gd name="T15" fmla="*/ 222 h 278"/>
                <a:gd name="T16" fmla="*/ 130 w 421"/>
                <a:gd name="T17" fmla="*/ 222 h 278"/>
                <a:gd name="T18" fmla="*/ 122 w 421"/>
                <a:gd name="T19" fmla="*/ 230 h 278"/>
                <a:gd name="T20" fmla="*/ 122 w 421"/>
                <a:gd name="T21" fmla="*/ 181 h 278"/>
                <a:gd name="T22" fmla="*/ 122 w 421"/>
                <a:gd name="T23" fmla="*/ 180 h 278"/>
                <a:gd name="T24" fmla="*/ 122 w 421"/>
                <a:gd name="T25" fmla="*/ 178 h 278"/>
                <a:gd name="T26" fmla="*/ 124 w 421"/>
                <a:gd name="T27" fmla="*/ 176 h 278"/>
                <a:gd name="T28" fmla="*/ 126 w 421"/>
                <a:gd name="T29" fmla="*/ 174 h 278"/>
                <a:gd name="T30" fmla="*/ 128 w 421"/>
                <a:gd name="T31" fmla="*/ 174 h 278"/>
                <a:gd name="T32" fmla="*/ 130 w 421"/>
                <a:gd name="T33" fmla="*/ 174 h 278"/>
                <a:gd name="T34" fmla="*/ 261 w 421"/>
                <a:gd name="T35" fmla="*/ 174 h 278"/>
                <a:gd name="T36" fmla="*/ 254 w 421"/>
                <a:gd name="T37" fmla="*/ 181 h 278"/>
                <a:gd name="T38" fmla="*/ 254 w 421"/>
                <a:gd name="T39" fmla="*/ 106 h 278"/>
                <a:gd name="T40" fmla="*/ 254 w 421"/>
                <a:gd name="T41" fmla="*/ 106 h 278"/>
                <a:gd name="T42" fmla="*/ 254 w 421"/>
                <a:gd name="T43" fmla="*/ 104 h 278"/>
                <a:gd name="T44" fmla="*/ 255 w 421"/>
                <a:gd name="T45" fmla="*/ 101 h 278"/>
                <a:gd name="T46" fmla="*/ 257 w 421"/>
                <a:gd name="T47" fmla="*/ 101 h 278"/>
                <a:gd name="T48" fmla="*/ 261 w 421"/>
                <a:gd name="T49" fmla="*/ 99 h 278"/>
                <a:gd name="T50" fmla="*/ 397 w 421"/>
                <a:gd name="T51" fmla="*/ 101 h 278"/>
                <a:gd name="T52" fmla="*/ 388 w 421"/>
                <a:gd name="T53" fmla="*/ 108 h 278"/>
                <a:gd name="T54" fmla="*/ 392 w 421"/>
                <a:gd name="T55" fmla="*/ 38 h 278"/>
                <a:gd name="T56" fmla="*/ 406 w 421"/>
                <a:gd name="T57" fmla="*/ 38 h 278"/>
                <a:gd name="T58" fmla="*/ 404 w 421"/>
                <a:gd name="T59" fmla="*/ 108 h 278"/>
                <a:gd name="T60" fmla="*/ 404 w 421"/>
                <a:gd name="T61" fmla="*/ 110 h 278"/>
                <a:gd name="T62" fmla="*/ 403 w 421"/>
                <a:gd name="T63" fmla="*/ 111 h 278"/>
                <a:gd name="T64" fmla="*/ 401 w 421"/>
                <a:gd name="T65" fmla="*/ 113 h 278"/>
                <a:gd name="T66" fmla="*/ 399 w 421"/>
                <a:gd name="T67" fmla="*/ 115 h 278"/>
                <a:gd name="T68" fmla="*/ 397 w 421"/>
                <a:gd name="T69" fmla="*/ 115 h 278"/>
                <a:gd name="T70" fmla="*/ 397 w 421"/>
                <a:gd name="T71" fmla="*/ 115 h 278"/>
                <a:gd name="T72" fmla="*/ 261 w 421"/>
                <a:gd name="T73" fmla="*/ 115 h 278"/>
                <a:gd name="T74" fmla="*/ 268 w 421"/>
                <a:gd name="T75" fmla="*/ 106 h 278"/>
                <a:gd name="T76" fmla="*/ 268 w 421"/>
                <a:gd name="T77" fmla="*/ 181 h 278"/>
                <a:gd name="T78" fmla="*/ 268 w 421"/>
                <a:gd name="T79" fmla="*/ 183 h 278"/>
                <a:gd name="T80" fmla="*/ 266 w 421"/>
                <a:gd name="T81" fmla="*/ 185 h 278"/>
                <a:gd name="T82" fmla="*/ 266 w 421"/>
                <a:gd name="T83" fmla="*/ 187 h 278"/>
                <a:gd name="T84" fmla="*/ 263 w 421"/>
                <a:gd name="T85" fmla="*/ 188 h 278"/>
                <a:gd name="T86" fmla="*/ 261 w 421"/>
                <a:gd name="T87" fmla="*/ 188 h 278"/>
                <a:gd name="T88" fmla="*/ 261 w 421"/>
                <a:gd name="T89" fmla="*/ 188 h 278"/>
                <a:gd name="T90" fmla="*/ 130 w 421"/>
                <a:gd name="T91" fmla="*/ 188 h 278"/>
                <a:gd name="T92" fmla="*/ 137 w 421"/>
                <a:gd name="T93" fmla="*/ 181 h 278"/>
                <a:gd name="T94" fmla="*/ 137 w 421"/>
                <a:gd name="T95" fmla="*/ 230 h 278"/>
                <a:gd name="T96" fmla="*/ 137 w 421"/>
                <a:gd name="T97" fmla="*/ 231 h 278"/>
                <a:gd name="T98" fmla="*/ 137 w 421"/>
                <a:gd name="T99" fmla="*/ 233 h 278"/>
                <a:gd name="T100" fmla="*/ 135 w 421"/>
                <a:gd name="T101" fmla="*/ 235 h 278"/>
                <a:gd name="T102" fmla="*/ 133 w 421"/>
                <a:gd name="T103" fmla="*/ 237 h 278"/>
                <a:gd name="T104" fmla="*/ 131 w 421"/>
                <a:gd name="T105" fmla="*/ 237 h 278"/>
                <a:gd name="T106" fmla="*/ 130 w 421"/>
                <a:gd name="T107" fmla="*/ 237 h 278"/>
                <a:gd name="T108" fmla="*/ 9 w 421"/>
                <a:gd name="T109" fmla="*/ 237 h 278"/>
                <a:gd name="T110" fmla="*/ 16 w 421"/>
                <a:gd name="T111" fmla="*/ 230 h 278"/>
                <a:gd name="T112" fmla="*/ 16 w 421"/>
                <a:gd name="T113" fmla="*/ 278 h 278"/>
                <a:gd name="T114" fmla="*/ 0 w 421"/>
                <a:gd name="T115" fmla="*/ 278 h 278"/>
                <a:gd name="T116" fmla="*/ 376 w 421"/>
                <a:gd name="T117" fmla="*/ 45 h 278"/>
                <a:gd name="T118" fmla="*/ 399 w 421"/>
                <a:gd name="T119" fmla="*/ 0 h 278"/>
                <a:gd name="T120" fmla="*/ 421 w 421"/>
                <a:gd name="T121" fmla="*/ 45 h 278"/>
                <a:gd name="T122" fmla="*/ 376 w 421"/>
                <a:gd name="T123" fmla="*/ 45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1" h="278">
                  <a:moveTo>
                    <a:pt x="0" y="278"/>
                  </a:moveTo>
                  <a:lnTo>
                    <a:pt x="0" y="230"/>
                  </a:lnTo>
                  <a:lnTo>
                    <a:pt x="2" y="228"/>
                  </a:lnTo>
                  <a:lnTo>
                    <a:pt x="2" y="228"/>
                  </a:lnTo>
                  <a:lnTo>
                    <a:pt x="4" y="224"/>
                  </a:lnTo>
                  <a:lnTo>
                    <a:pt x="6" y="222"/>
                  </a:lnTo>
                  <a:lnTo>
                    <a:pt x="7" y="222"/>
                  </a:lnTo>
                  <a:lnTo>
                    <a:pt x="9" y="222"/>
                  </a:lnTo>
                  <a:lnTo>
                    <a:pt x="130" y="222"/>
                  </a:lnTo>
                  <a:lnTo>
                    <a:pt x="122" y="230"/>
                  </a:lnTo>
                  <a:lnTo>
                    <a:pt x="122" y="181"/>
                  </a:lnTo>
                  <a:lnTo>
                    <a:pt x="122" y="180"/>
                  </a:lnTo>
                  <a:lnTo>
                    <a:pt x="122" y="178"/>
                  </a:lnTo>
                  <a:lnTo>
                    <a:pt x="124" y="176"/>
                  </a:lnTo>
                  <a:lnTo>
                    <a:pt x="126" y="174"/>
                  </a:lnTo>
                  <a:lnTo>
                    <a:pt x="128" y="174"/>
                  </a:lnTo>
                  <a:lnTo>
                    <a:pt x="130" y="174"/>
                  </a:lnTo>
                  <a:lnTo>
                    <a:pt x="261" y="174"/>
                  </a:lnTo>
                  <a:lnTo>
                    <a:pt x="254" y="181"/>
                  </a:lnTo>
                  <a:lnTo>
                    <a:pt x="254" y="106"/>
                  </a:lnTo>
                  <a:lnTo>
                    <a:pt x="254" y="106"/>
                  </a:lnTo>
                  <a:lnTo>
                    <a:pt x="254" y="104"/>
                  </a:lnTo>
                  <a:lnTo>
                    <a:pt x="255" y="101"/>
                  </a:lnTo>
                  <a:lnTo>
                    <a:pt x="257" y="101"/>
                  </a:lnTo>
                  <a:lnTo>
                    <a:pt x="261" y="99"/>
                  </a:lnTo>
                  <a:lnTo>
                    <a:pt x="397" y="101"/>
                  </a:lnTo>
                  <a:lnTo>
                    <a:pt x="388" y="108"/>
                  </a:lnTo>
                  <a:lnTo>
                    <a:pt x="392" y="38"/>
                  </a:lnTo>
                  <a:lnTo>
                    <a:pt x="406" y="38"/>
                  </a:lnTo>
                  <a:lnTo>
                    <a:pt x="404" y="108"/>
                  </a:lnTo>
                  <a:lnTo>
                    <a:pt x="404" y="110"/>
                  </a:lnTo>
                  <a:lnTo>
                    <a:pt x="403" y="111"/>
                  </a:lnTo>
                  <a:lnTo>
                    <a:pt x="401" y="113"/>
                  </a:lnTo>
                  <a:lnTo>
                    <a:pt x="399" y="115"/>
                  </a:lnTo>
                  <a:lnTo>
                    <a:pt x="397" y="115"/>
                  </a:lnTo>
                  <a:lnTo>
                    <a:pt x="397" y="115"/>
                  </a:lnTo>
                  <a:lnTo>
                    <a:pt x="261" y="115"/>
                  </a:lnTo>
                  <a:lnTo>
                    <a:pt x="268" y="106"/>
                  </a:lnTo>
                  <a:lnTo>
                    <a:pt x="268" y="181"/>
                  </a:lnTo>
                  <a:lnTo>
                    <a:pt x="268" y="183"/>
                  </a:lnTo>
                  <a:lnTo>
                    <a:pt x="266" y="185"/>
                  </a:lnTo>
                  <a:lnTo>
                    <a:pt x="266" y="187"/>
                  </a:lnTo>
                  <a:lnTo>
                    <a:pt x="263" y="188"/>
                  </a:lnTo>
                  <a:lnTo>
                    <a:pt x="261" y="188"/>
                  </a:lnTo>
                  <a:lnTo>
                    <a:pt x="261" y="188"/>
                  </a:lnTo>
                  <a:lnTo>
                    <a:pt x="130" y="188"/>
                  </a:lnTo>
                  <a:lnTo>
                    <a:pt x="137" y="181"/>
                  </a:lnTo>
                  <a:lnTo>
                    <a:pt x="137" y="230"/>
                  </a:lnTo>
                  <a:lnTo>
                    <a:pt x="137" y="231"/>
                  </a:lnTo>
                  <a:lnTo>
                    <a:pt x="137" y="233"/>
                  </a:lnTo>
                  <a:lnTo>
                    <a:pt x="135" y="235"/>
                  </a:lnTo>
                  <a:lnTo>
                    <a:pt x="133" y="237"/>
                  </a:lnTo>
                  <a:lnTo>
                    <a:pt x="131" y="237"/>
                  </a:lnTo>
                  <a:lnTo>
                    <a:pt x="130" y="237"/>
                  </a:lnTo>
                  <a:lnTo>
                    <a:pt x="9" y="237"/>
                  </a:lnTo>
                  <a:lnTo>
                    <a:pt x="16" y="230"/>
                  </a:lnTo>
                  <a:lnTo>
                    <a:pt x="16" y="278"/>
                  </a:lnTo>
                  <a:lnTo>
                    <a:pt x="0" y="278"/>
                  </a:lnTo>
                  <a:close/>
                  <a:moveTo>
                    <a:pt x="376" y="45"/>
                  </a:moveTo>
                  <a:lnTo>
                    <a:pt x="399" y="0"/>
                  </a:lnTo>
                  <a:lnTo>
                    <a:pt x="421" y="45"/>
                  </a:lnTo>
                  <a:lnTo>
                    <a:pt x="376" y="45"/>
                  </a:lnTo>
                  <a:close/>
                </a:path>
              </a:pathLst>
            </a:custGeom>
            <a:solidFill>
              <a:srgbClr val="008000"/>
            </a:solidFill>
            <a:ln w="0">
              <a:solidFill>
                <a:srgbClr val="008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01" name="Freeform 93"/>
            <p:cNvSpPr>
              <a:spLocks noEditPoints="1"/>
            </p:cNvSpPr>
            <p:nvPr/>
          </p:nvSpPr>
          <p:spPr bwMode="auto">
            <a:xfrm>
              <a:off x="2383" y="1472"/>
              <a:ext cx="397" cy="296"/>
            </a:xfrm>
            <a:custGeom>
              <a:avLst/>
              <a:gdLst>
                <a:gd name="T0" fmla="*/ 45 w 397"/>
                <a:gd name="T1" fmla="*/ 0 h 296"/>
                <a:gd name="T2" fmla="*/ 49 w 397"/>
                <a:gd name="T3" fmla="*/ 2 h 296"/>
                <a:gd name="T4" fmla="*/ 52 w 397"/>
                <a:gd name="T5" fmla="*/ 6 h 296"/>
                <a:gd name="T6" fmla="*/ 52 w 397"/>
                <a:gd name="T7" fmla="*/ 7 h 296"/>
                <a:gd name="T8" fmla="*/ 45 w 397"/>
                <a:gd name="T9" fmla="*/ 65 h 296"/>
                <a:gd name="T10" fmla="*/ 90 w 397"/>
                <a:gd name="T11" fmla="*/ 67 h 296"/>
                <a:gd name="T12" fmla="*/ 94 w 397"/>
                <a:gd name="T13" fmla="*/ 68 h 296"/>
                <a:gd name="T14" fmla="*/ 95 w 397"/>
                <a:gd name="T15" fmla="*/ 72 h 296"/>
                <a:gd name="T16" fmla="*/ 95 w 397"/>
                <a:gd name="T17" fmla="*/ 131 h 296"/>
                <a:gd name="T18" fmla="*/ 171 w 397"/>
                <a:gd name="T19" fmla="*/ 124 h 296"/>
                <a:gd name="T20" fmla="*/ 174 w 397"/>
                <a:gd name="T21" fmla="*/ 124 h 296"/>
                <a:gd name="T22" fmla="*/ 178 w 397"/>
                <a:gd name="T23" fmla="*/ 127 h 296"/>
                <a:gd name="T24" fmla="*/ 178 w 397"/>
                <a:gd name="T25" fmla="*/ 131 h 296"/>
                <a:gd name="T26" fmla="*/ 171 w 397"/>
                <a:gd name="T27" fmla="*/ 145 h 296"/>
                <a:gd name="T28" fmla="*/ 225 w 397"/>
                <a:gd name="T29" fmla="*/ 145 h 296"/>
                <a:gd name="T30" fmla="*/ 228 w 397"/>
                <a:gd name="T31" fmla="*/ 147 h 296"/>
                <a:gd name="T32" fmla="*/ 230 w 397"/>
                <a:gd name="T33" fmla="*/ 151 h 296"/>
                <a:gd name="T34" fmla="*/ 230 w 397"/>
                <a:gd name="T35" fmla="*/ 213 h 296"/>
                <a:gd name="T36" fmla="*/ 304 w 397"/>
                <a:gd name="T37" fmla="*/ 206 h 296"/>
                <a:gd name="T38" fmla="*/ 307 w 397"/>
                <a:gd name="T39" fmla="*/ 206 h 296"/>
                <a:gd name="T40" fmla="*/ 311 w 397"/>
                <a:gd name="T41" fmla="*/ 212 h 296"/>
                <a:gd name="T42" fmla="*/ 313 w 397"/>
                <a:gd name="T43" fmla="*/ 213 h 296"/>
                <a:gd name="T44" fmla="*/ 304 w 397"/>
                <a:gd name="T45" fmla="*/ 265 h 296"/>
                <a:gd name="T46" fmla="*/ 360 w 397"/>
                <a:gd name="T47" fmla="*/ 280 h 296"/>
                <a:gd name="T48" fmla="*/ 304 w 397"/>
                <a:gd name="T49" fmla="*/ 280 h 296"/>
                <a:gd name="T50" fmla="*/ 300 w 397"/>
                <a:gd name="T51" fmla="*/ 278 h 296"/>
                <a:gd name="T52" fmla="*/ 297 w 397"/>
                <a:gd name="T53" fmla="*/ 274 h 296"/>
                <a:gd name="T54" fmla="*/ 297 w 397"/>
                <a:gd name="T55" fmla="*/ 213 h 296"/>
                <a:gd name="T56" fmla="*/ 223 w 397"/>
                <a:gd name="T57" fmla="*/ 220 h 296"/>
                <a:gd name="T58" fmla="*/ 221 w 397"/>
                <a:gd name="T59" fmla="*/ 220 h 296"/>
                <a:gd name="T60" fmla="*/ 216 w 397"/>
                <a:gd name="T61" fmla="*/ 217 h 296"/>
                <a:gd name="T62" fmla="*/ 216 w 397"/>
                <a:gd name="T63" fmla="*/ 213 h 296"/>
                <a:gd name="T64" fmla="*/ 223 w 397"/>
                <a:gd name="T65" fmla="*/ 160 h 296"/>
                <a:gd name="T66" fmla="*/ 169 w 397"/>
                <a:gd name="T67" fmla="*/ 160 h 296"/>
                <a:gd name="T68" fmla="*/ 165 w 397"/>
                <a:gd name="T69" fmla="*/ 158 h 296"/>
                <a:gd name="T70" fmla="*/ 164 w 397"/>
                <a:gd name="T71" fmla="*/ 154 h 296"/>
                <a:gd name="T72" fmla="*/ 164 w 397"/>
                <a:gd name="T73" fmla="*/ 131 h 296"/>
                <a:gd name="T74" fmla="*/ 88 w 397"/>
                <a:gd name="T75" fmla="*/ 138 h 296"/>
                <a:gd name="T76" fmla="*/ 85 w 397"/>
                <a:gd name="T77" fmla="*/ 136 h 296"/>
                <a:gd name="T78" fmla="*/ 81 w 397"/>
                <a:gd name="T79" fmla="*/ 133 h 296"/>
                <a:gd name="T80" fmla="*/ 81 w 397"/>
                <a:gd name="T81" fmla="*/ 131 h 296"/>
                <a:gd name="T82" fmla="*/ 88 w 397"/>
                <a:gd name="T83" fmla="*/ 81 h 296"/>
                <a:gd name="T84" fmla="*/ 43 w 397"/>
                <a:gd name="T85" fmla="*/ 81 h 296"/>
                <a:gd name="T86" fmla="*/ 40 w 397"/>
                <a:gd name="T87" fmla="*/ 79 h 296"/>
                <a:gd name="T88" fmla="*/ 38 w 397"/>
                <a:gd name="T89" fmla="*/ 74 h 296"/>
                <a:gd name="T90" fmla="*/ 38 w 397"/>
                <a:gd name="T91" fmla="*/ 7 h 296"/>
                <a:gd name="T92" fmla="*/ 0 w 397"/>
                <a:gd name="T93" fmla="*/ 16 h 296"/>
                <a:gd name="T94" fmla="*/ 352 w 397"/>
                <a:gd name="T95" fmla="*/ 251 h 296"/>
                <a:gd name="T96" fmla="*/ 352 w 397"/>
                <a:gd name="T97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97" h="296">
                  <a:moveTo>
                    <a:pt x="0" y="0"/>
                  </a:moveTo>
                  <a:lnTo>
                    <a:pt x="45" y="0"/>
                  </a:lnTo>
                  <a:lnTo>
                    <a:pt x="47" y="0"/>
                  </a:lnTo>
                  <a:lnTo>
                    <a:pt x="49" y="2"/>
                  </a:lnTo>
                  <a:lnTo>
                    <a:pt x="50" y="2"/>
                  </a:lnTo>
                  <a:lnTo>
                    <a:pt x="52" y="6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2" y="74"/>
                  </a:lnTo>
                  <a:lnTo>
                    <a:pt x="45" y="65"/>
                  </a:lnTo>
                  <a:lnTo>
                    <a:pt x="88" y="65"/>
                  </a:lnTo>
                  <a:lnTo>
                    <a:pt x="90" y="67"/>
                  </a:lnTo>
                  <a:lnTo>
                    <a:pt x="90" y="67"/>
                  </a:lnTo>
                  <a:lnTo>
                    <a:pt x="94" y="68"/>
                  </a:lnTo>
                  <a:lnTo>
                    <a:pt x="95" y="70"/>
                  </a:lnTo>
                  <a:lnTo>
                    <a:pt x="95" y="72"/>
                  </a:lnTo>
                  <a:lnTo>
                    <a:pt x="95" y="74"/>
                  </a:lnTo>
                  <a:lnTo>
                    <a:pt x="95" y="131"/>
                  </a:lnTo>
                  <a:lnTo>
                    <a:pt x="88" y="124"/>
                  </a:lnTo>
                  <a:lnTo>
                    <a:pt x="171" y="124"/>
                  </a:lnTo>
                  <a:lnTo>
                    <a:pt x="173" y="124"/>
                  </a:lnTo>
                  <a:lnTo>
                    <a:pt x="174" y="124"/>
                  </a:lnTo>
                  <a:lnTo>
                    <a:pt x="176" y="126"/>
                  </a:lnTo>
                  <a:lnTo>
                    <a:pt x="178" y="127"/>
                  </a:lnTo>
                  <a:lnTo>
                    <a:pt x="178" y="129"/>
                  </a:lnTo>
                  <a:lnTo>
                    <a:pt x="178" y="131"/>
                  </a:lnTo>
                  <a:lnTo>
                    <a:pt x="178" y="152"/>
                  </a:lnTo>
                  <a:lnTo>
                    <a:pt x="171" y="145"/>
                  </a:lnTo>
                  <a:lnTo>
                    <a:pt x="223" y="145"/>
                  </a:lnTo>
                  <a:lnTo>
                    <a:pt x="225" y="145"/>
                  </a:lnTo>
                  <a:lnTo>
                    <a:pt x="227" y="145"/>
                  </a:lnTo>
                  <a:lnTo>
                    <a:pt x="228" y="147"/>
                  </a:lnTo>
                  <a:lnTo>
                    <a:pt x="230" y="149"/>
                  </a:lnTo>
                  <a:lnTo>
                    <a:pt x="230" y="151"/>
                  </a:lnTo>
                  <a:lnTo>
                    <a:pt x="230" y="152"/>
                  </a:lnTo>
                  <a:lnTo>
                    <a:pt x="230" y="213"/>
                  </a:lnTo>
                  <a:lnTo>
                    <a:pt x="223" y="206"/>
                  </a:lnTo>
                  <a:lnTo>
                    <a:pt x="304" y="206"/>
                  </a:lnTo>
                  <a:lnTo>
                    <a:pt x="306" y="206"/>
                  </a:lnTo>
                  <a:lnTo>
                    <a:pt x="307" y="206"/>
                  </a:lnTo>
                  <a:lnTo>
                    <a:pt x="309" y="208"/>
                  </a:lnTo>
                  <a:lnTo>
                    <a:pt x="311" y="212"/>
                  </a:lnTo>
                  <a:lnTo>
                    <a:pt x="313" y="212"/>
                  </a:lnTo>
                  <a:lnTo>
                    <a:pt x="313" y="213"/>
                  </a:lnTo>
                  <a:lnTo>
                    <a:pt x="313" y="272"/>
                  </a:lnTo>
                  <a:lnTo>
                    <a:pt x="304" y="265"/>
                  </a:lnTo>
                  <a:lnTo>
                    <a:pt x="360" y="265"/>
                  </a:lnTo>
                  <a:lnTo>
                    <a:pt x="360" y="280"/>
                  </a:lnTo>
                  <a:lnTo>
                    <a:pt x="304" y="280"/>
                  </a:lnTo>
                  <a:lnTo>
                    <a:pt x="304" y="280"/>
                  </a:lnTo>
                  <a:lnTo>
                    <a:pt x="302" y="280"/>
                  </a:lnTo>
                  <a:lnTo>
                    <a:pt x="300" y="278"/>
                  </a:lnTo>
                  <a:lnTo>
                    <a:pt x="298" y="276"/>
                  </a:lnTo>
                  <a:lnTo>
                    <a:pt x="297" y="274"/>
                  </a:lnTo>
                  <a:lnTo>
                    <a:pt x="297" y="272"/>
                  </a:lnTo>
                  <a:lnTo>
                    <a:pt x="297" y="213"/>
                  </a:lnTo>
                  <a:lnTo>
                    <a:pt x="304" y="220"/>
                  </a:lnTo>
                  <a:lnTo>
                    <a:pt x="223" y="220"/>
                  </a:lnTo>
                  <a:lnTo>
                    <a:pt x="221" y="220"/>
                  </a:lnTo>
                  <a:lnTo>
                    <a:pt x="221" y="220"/>
                  </a:lnTo>
                  <a:lnTo>
                    <a:pt x="218" y="219"/>
                  </a:lnTo>
                  <a:lnTo>
                    <a:pt x="216" y="217"/>
                  </a:lnTo>
                  <a:lnTo>
                    <a:pt x="216" y="215"/>
                  </a:lnTo>
                  <a:lnTo>
                    <a:pt x="216" y="213"/>
                  </a:lnTo>
                  <a:lnTo>
                    <a:pt x="216" y="152"/>
                  </a:lnTo>
                  <a:lnTo>
                    <a:pt x="223" y="160"/>
                  </a:lnTo>
                  <a:lnTo>
                    <a:pt x="171" y="160"/>
                  </a:lnTo>
                  <a:lnTo>
                    <a:pt x="169" y="160"/>
                  </a:lnTo>
                  <a:lnTo>
                    <a:pt x="169" y="160"/>
                  </a:lnTo>
                  <a:lnTo>
                    <a:pt x="165" y="158"/>
                  </a:lnTo>
                  <a:lnTo>
                    <a:pt x="164" y="156"/>
                  </a:lnTo>
                  <a:lnTo>
                    <a:pt x="164" y="154"/>
                  </a:lnTo>
                  <a:lnTo>
                    <a:pt x="164" y="152"/>
                  </a:lnTo>
                  <a:lnTo>
                    <a:pt x="164" y="131"/>
                  </a:lnTo>
                  <a:lnTo>
                    <a:pt x="171" y="138"/>
                  </a:lnTo>
                  <a:lnTo>
                    <a:pt x="88" y="138"/>
                  </a:lnTo>
                  <a:lnTo>
                    <a:pt x="86" y="138"/>
                  </a:lnTo>
                  <a:lnTo>
                    <a:pt x="85" y="136"/>
                  </a:lnTo>
                  <a:lnTo>
                    <a:pt x="83" y="136"/>
                  </a:lnTo>
                  <a:lnTo>
                    <a:pt x="81" y="133"/>
                  </a:lnTo>
                  <a:lnTo>
                    <a:pt x="81" y="133"/>
                  </a:lnTo>
                  <a:lnTo>
                    <a:pt x="81" y="131"/>
                  </a:lnTo>
                  <a:lnTo>
                    <a:pt x="81" y="74"/>
                  </a:lnTo>
                  <a:lnTo>
                    <a:pt x="88" y="81"/>
                  </a:lnTo>
                  <a:lnTo>
                    <a:pt x="45" y="81"/>
                  </a:lnTo>
                  <a:lnTo>
                    <a:pt x="43" y="81"/>
                  </a:lnTo>
                  <a:lnTo>
                    <a:pt x="41" y="79"/>
                  </a:lnTo>
                  <a:lnTo>
                    <a:pt x="40" y="79"/>
                  </a:lnTo>
                  <a:lnTo>
                    <a:pt x="38" y="75"/>
                  </a:lnTo>
                  <a:lnTo>
                    <a:pt x="38" y="74"/>
                  </a:lnTo>
                  <a:lnTo>
                    <a:pt x="38" y="74"/>
                  </a:lnTo>
                  <a:lnTo>
                    <a:pt x="38" y="7"/>
                  </a:lnTo>
                  <a:lnTo>
                    <a:pt x="45" y="16"/>
                  </a:lnTo>
                  <a:lnTo>
                    <a:pt x="0" y="16"/>
                  </a:lnTo>
                  <a:lnTo>
                    <a:pt x="0" y="0"/>
                  </a:lnTo>
                  <a:close/>
                  <a:moveTo>
                    <a:pt x="352" y="251"/>
                  </a:moveTo>
                  <a:lnTo>
                    <a:pt x="397" y="272"/>
                  </a:lnTo>
                  <a:lnTo>
                    <a:pt x="352" y="296"/>
                  </a:lnTo>
                  <a:lnTo>
                    <a:pt x="352" y="251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02" name="Rectangle 94"/>
            <p:cNvSpPr>
              <a:spLocks noChangeArrowheads="1"/>
            </p:cNvSpPr>
            <p:nvPr/>
          </p:nvSpPr>
          <p:spPr bwMode="auto">
            <a:xfrm>
              <a:off x="2358" y="1556"/>
              <a:ext cx="66" cy="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700" b="1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$</a:t>
              </a:r>
              <a:endParaRPr lang="en-US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03" name="Rectangle 95"/>
            <p:cNvSpPr>
              <a:spLocks noChangeArrowheads="1"/>
            </p:cNvSpPr>
            <p:nvPr/>
          </p:nvSpPr>
          <p:spPr bwMode="auto">
            <a:xfrm>
              <a:off x="2552" y="1712"/>
              <a:ext cx="124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600" b="1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MW</a:t>
              </a:r>
              <a:endParaRPr lang="en-US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06" name="Rectangle 96"/>
            <p:cNvSpPr>
              <a:spLocks noChangeArrowheads="1"/>
            </p:cNvSpPr>
            <p:nvPr/>
          </p:nvSpPr>
          <p:spPr bwMode="auto">
            <a:xfrm>
              <a:off x="2353" y="1451"/>
              <a:ext cx="487" cy="31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07" name="Rectangle 97"/>
            <p:cNvSpPr>
              <a:spLocks noChangeArrowheads="1"/>
            </p:cNvSpPr>
            <p:nvPr/>
          </p:nvSpPr>
          <p:spPr bwMode="auto">
            <a:xfrm>
              <a:off x="2353" y="1451"/>
              <a:ext cx="487" cy="318"/>
            </a:xfrm>
            <a:prstGeom prst="rect">
              <a:avLst/>
            </a:prstGeom>
            <a:noFill/>
            <a:ln w="6350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08" name="Freeform 98"/>
            <p:cNvSpPr>
              <a:spLocks noEditPoints="1"/>
            </p:cNvSpPr>
            <p:nvPr/>
          </p:nvSpPr>
          <p:spPr bwMode="auto">
            <a:xfrm>
              <a:off x="2392" y="1470"/>
              <a:ext cx="421" cy="278"/>
            </a:xfrm>
            <a:custGeom>
              <a:avLst/>
              <a:gdLst>
                <a:gd name="T0" fmla="*/ 0 w 421"/>
                <a:gd name="T1" fmla="*/ 278 h 278"/>
                <a:gd name="T2" fmla="*/ 0 w 421"/>
                <a:gd name="T3" fmla="*/ 230 h 278"/>
                <a:gd name="T4" fmla="*/ 2 w 421"/>
                <a:gd name="T5" fmla="*/ 228 h 278"/>
                <a:gd name="T6" fmla="*/ 2 w 421"/>
                <a:gd name="T7" fmla="*/ 228 h 278"/>
                <a:gd name="T8" fmla="*/ 4 w 421"/>
                <a:gd name="T9" fmla="*/ 224 h 278"/>
                <a:gd name="T10" fmla="*/ 6 w 421"/>
                <a:gd name="T11" fmla="*/ 222 h 278"/>
                <a:gd name="T12" fmla="*/ 7 w 421"/>
                <a:gd name="T13" fmla="*/ 222 h 278"/>
                <a:gd name="T14" fmla="*/ 9 w 421"/>
                <a:gd name="T15" fmla="*/ 222 h 278"/>
                <a:gd name="T16" fmla="*/ 130 w 421"/>
                <a:gd name="T17" fmla="*/ 222 h 278"/>
                <a:gd name="T18" fmla="*/ 122 w 421"/>
                <a:gd name="T19" fmla="*/ 230 h 278"/>
                <a:gd name="T20" fmla="*/ 122 w 421"/>
                <a:gd name="T21" fmla="*/ 181 h 278"/>
                <a:gd name="T22" fmla="*/ 122 w 421"/>
                <a:gd name="T23" fmla="*/ 180 h 278"/>
                <a:gd name="T24" fmla="*/ 122 w 421"/>
                <a:gd name="T25" fmla="*/ 178 h 278"/>
                <a:gd name="T26" fmla="*/ 124 w 421"/>
                <a:gd name="T27" fmla="*/ 176 h 278"/>
                <a:gd name="T28" fmla="*/ 126 w 421"/>
                <a:gd name="T29" fmla="*/ 174 h 278"/>
                <a:gd name="T30" fmla="*/ 128 w 421"/>
                <a:gd name="T31" fmla="*/ 174 h 278"/>
                <a:gd name="T32" fmla="*/ 130 w 421"/>
                <a:gd name="T33" fmla="*/ 174 h 278"/>
                <a:gd name="T34" fmla="*/ 261 w 421"/>
                <a:gd name="T35" fmla="*/ 174 h 278"/>
                <a:gd name="T36" fmla="*/ 254 w 421"/>
                <a:gd name="T37" fmla="*/ 181 h 278"/>
                <a:gd name="T38" fmla="*/ 254 w 421"/>
                <a:gd name="T39" fmla="*/ 106 h 278"/>
                <a:gd name="T40" fmla="*/ 254 w 421"/>
                <a:gd name="T41" fmla="*/ 106 h 278"/>
                <a:gd name="T42" fmla="*/ 254 w 421"/>
                <a:gd name="T43" fmla="*/ 104 h 278"/>
                <a:gd name="T44" fmla="*/ 255 w 421"/>
                <a:gd name="T45" fmla="*/ 101 h 278"/>
                <a:gd name="T46" fmla="*/ 257 w 421"/>
                <a:gd name="T47" fmla="*/ 101 h 278"/>
                <a:gd name="T48" fmla="*/ 261 w 421"/>
                <a:gd name="T49" fmla="*/ 99 h 278"/>
                <a:gd name="T50" fmla="*/ 397 w 421"/>
                <a:gd name="T51" fmla="*/ 101 h 278"/>
                <a:gd name="T52" fmla="*/ 388 w 421"/>
                <a:gd name="T53" fmla="*/ 108 h 278"/>
                <a:gd name="T54" fmla="*/ 392 w 421"/>
                <a:gd name="T55" fmla="*/ 38 h 278"/>
                <a:gd name="T56" fmla="*/ 406 w 421"/>
                <a:gd name="T57" fmla="*/ 38 h 278"/>
                <a:gd name="T58" fmla="*/ 404 w 421"/>
                <a:gd name="T59" fmla="*/ 108 h 278"/>
                <a:gd name="T60" fmla="*/ 404 w 421"/>
                <a:gd name="T61" fmla="*/ 110 h 278"/>
                <a:gd name="T62" fmla="*/ 403 w 421"/>
                <a:gd name="T63" fmla="*/ 111 h 278"/>
                <a:gd name="T64" fmla="*/ 401 w 421"/>
                <a:gd name="T65" fmla="*/ 113 h 278"/>
                <a:gd name="T66" fmla="*/ 399 w 421"/>
                <a:gd name="T67" fmla="*/ 115 h 278"/>
                <a:gd name="T68" fmla="*/ 397 w 421"/>
                <a:gd name="T69" fmla="*/ 115 h 278"/>
                <a:gd name="T70" fmla="*/ 397 w 421"/>
                <a:gd name="T71" fmla="*/ 115 h 278"/>
                <a:gd name="T72" fmla="*/ 261 w 421"/>
                <a:gd name="T73" fmla="*/ 115 h 278"/>
                <a:gd name="T74" fmla="*/ 268 w 421"/>
                <a:gd name="T75" fmla="*/ 106 h 278"/>
                <a:gd name="T76" fmla="*/ 268 w 421"/>
                <a:gd name="T77" fmla="*/ 181 h 278"/>
                <a:gd name="T78" fmla="*/ 268 w 421"/>
                <a:gd name="T79" fmla="*/ 183 h 278"/>
                <a:gd name="T80" fmla="*/ 266 w 421"/>
                <a:gd name="T81" fmla="*/ 185 h 278"/>
                <a:gd name="T82" fmla="*/ 266 w 421"/>
                <a:gd name="T83" fmla="*/ 187 h 278"/>
                <a:gd name="T84" fmla="*/ 263 w 421"/>
                <a:gd name="T85" fmla="*/ 188 h 278"/>
                <a:gd name="T86" fmla="*/ 261 w 421"/>
                <a:gd name="T87" fmla="*/ 188 h 278"/>
                <a:gd name="T88" fmla="*/ 261 w 421"/>
                <a:gd name="T89" fmla="*/ 188 h 278"/>
                <a:gd name="T90" fmla="*/ 130 w 421"/>
                <a:gd name="T91" fmla="*/ 188 h 278"/>
                <a:gd name="T92" fmla="*/ 137 w 421"/>
                <a:gd name="T93" fmla="*/ 181 h 278"/>
                <a:gd name="T94" fmla="*/ 137 w 421"/>
                <a:gd name="T95" fmla="*/ 230 h 278"/>
                <a:gd name="T96" fmla="*/ 137 w 421"/>
                <a:gd name="T97" fmla="*/ 231 h 278"/>
                <a:gd name="T98" fmla="*/ 137 w 421"/>
                <a:gd name="T99" fmla="*/ 233 h 278"/>
                <a:gd name="T100" fmla="*/ 135 w 421"/>
                <a:gd name="T101" fmla="*/ 235 h 278"/>
                <a:gd name="T102" fmla="*/ 133 w 421"/>
                <a:gd name="T103" fmla="*/ 237 h 278"/>
                <a:gd name="T104" fmla="*/ 131 w 421"/>
                <a:gd name="T105" fmla="*/ 237 h 278"/>
                <a:gd name="T106" fmla="*/ 130 w 421"/>
                <a:gd name="T107" fmla="*/ 237 h 278"/>
                <a:gd name="T108" fmla="*/ 9 w 421"/>
                <a:gd name="T109" fmla="*/ 237 h 278"/>
                <a:gd name="T110" fmla="*/ 16 w 421"/>
                <a:gd name="T111" fmla="*/ 230 h 278"/>
                <a:gd name="T112" fmla="*/ 16 w 421"/>
                <a:gd name="T113" fmla="*/ 278 h 278"/>
                <a:gd name="T114" fmla="*/ 0 w 421"/>
                <a:gd name="T115" fmla="*/ 278 h 278"/>
                <a:gd name="T116" fmla="*/ 376 w 421"/>
                <a:gd name="T117" fmla="*/ 45 h 278"/>
                <a:gd name="T118" fmla="*/ 399 w 421"/>
                <a:gd name="T119" fmla="*/ 0 h 278"/>
                <a:gd name="T120" fmla="*/ 421 w 421"/>
                <a:gd name="T121" fmla="*/ 45 h 278"/>
                <a:gd name="T122" fmla="*/ 376 w 421"/>
                <a:gd name="T123" fmla="*/ 45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1" h="278">
                  <a:moveTo>
                    <a:pt x="0" y="278"/>
                  </a:moveTo>
                  <a:lnTo>
                    <a:pt x="0" y="230"/>
                  </a:lnTo>
                  <a:lnTo>
                    <a:pt x="2" y="228"/>
                  </a:lnTo>
                  <a:lnTo>
                    <a:pt x="2" y="228"/>
                  </a:lnTo>
                  <a:lnTo>
                    <a:pt x="4" y="224"/>
                  </a:lnTo>
                  <a:lnTo>
                    <a:pt x="6" y="222"/>
                  </a:lnTo>
                  <a:lnTo>
                    <a:pt x="7" y="222"/>
                  </a:lnTo>
                  <a:lnTo>
                    <a:pt x="9" y="222"/>
                  </a:lnTo>
                  <a:lnTo>
                    <a:pt x="130" y="222"/>
                  </a:lnTo>
                  <a:lnTo>
                    <a:pt x="122" y="230"/>
                  </a:lnTo>
                  <a:lnTo>
                    <a:pt x="122" y="181"/>
                  </a:lnTo>
                  <a:lnTo>
                    <a:pt x="122" y="180"/>
                  </a:lnTo>
                  <a:lnTo>
                    <a:pt x="122" y="178"/>
                  </a:lnTo>
                  <a:lnTo>
                    <a:pt x="124" y="176"/>
                  </a:lnTo>
                  <a:lnTo>
                    <a:pt x="126" y="174"/>
                  </a:lnTo>
                  <a:lnTo>
                    <a:pt x="128" y="174"/>
                  </a:lnTo>
                  <a:lnTo>
                    <a:pt x="130" y="174"/>
                  </a:lnTo>
                  <a:lnTo>
                    <a:pt x="261" y="174"/>
                  </a:lnTo>
                  <a:lnTo>
                    <a:pt x="254" y="181"/>
                  </a:lnTo>
                  <a:lnTo>
                    <a:pt x="254" y="106"/>
                  </a:lnTo>
                  <a:lnTo>
                    <a:pt x="254" y="106"/>
                  </a:lnTo>
                  <a:lnTo>
                    <a:pt x="254" y="104"/>
                  </a:lnTo>
                  <a:lnTo>
                    <a:pt x="255" y="101"/>
                  </a:lnTo>
                  <a:lnTo>
                    <a:pt x="257" y="101"/>
                  </a:lnTo>
                  <a:lnTo>
                    <a:pt x="261" y="99"/>
                  </a:lnTo>
                  <a:lnTo>
                    <a:pt x="397" y="101"/>
                  </a:lnTo>
                  <a:lnTo>
                    <a:pt x="388" y="108"/>
                  </a:lnTo>
                  <a:lnTo>
                    <a:pt x="392" y="38"/>
                  </a:lnTo>
                  <a:lnTo>
                    <a:pt x="406" y="38"/>
                  </a:lnTo>
                  <a:lnTo>
                    <a:pt x="404" y="108"/>
                  </a:lnTo>
                  <a:lnTo>
                    <a:pt x="404" y="110"/>
                  </a:lnTo>
                  <a:lnTo>
                    <a:pt x="403" y="111"/>
                  </a:lnTo>
                  <a:lnTo>
                    <a:pt x="401" y="113"/>
                  </a:lnTo>
                  <a:lnTo>
                    <a:pt x="399" y="115"/>
                  </a:lnTo>
                  <a:lnTo>
                    <a:pt x="397" y="115"/>
                  </a:lnTo>
                  <a:lnTo>
                    <a:pt x="397" y="115"/>
                  </a:lnTo>
                  <a:lnTo>
                    <a:pt x="261" y="115"/>
                  </a:lnTo>
                  <a:lnTo>
                    <a:pt x="268" y="106"/>
                  </a:lnTo>
                  <a:lnTo>
                    <a:pt x="268" y="181"/>
                  </a:lnTo>
                  <a:lnTo>
                    <a:pt x="268" y="183"/>
                  </a:lnTo>
                  <a:lnTo>
                    <a:pt x="266" y="185"/>
                  </a:lnTo>
                  <a:lnTo>
                    <a:pt x="266" y="187"/>
                  </a:lnTo>
                  <a:lnTo>
                    <a:pt x="263" y="188"/>
                  </a:lnTo>
                  <a:lnTo>
                    <a:pt x="261" y="188"/>
                  </a:lnTo>
                  <a:lnTo>
                    <a:pt x="261" y="188"/>
                  </a:lnTo>
                  <a:lnTo>
                    <a:pt x="130" y="188"/>
                  </a:lnTo>
                  <a:lnTo>
                    <a:pt x="137" y="181"/>
                  </a:lnTo>
                  <a:lnTo>
                    <a:pt x="137" y="230"/>
                  </a:lnTo>
                  <a:lnTo>
                    <a:pt x="137" y="231"/>
                  </a:lnTo>
                  <a:lnTo>
                    <a:pt x="137" y="233"/>
                  </a:lnTo>
                  <a:lnTo>
                    <a:pt x="135" y="235"/>
                  </a:lnTo>
                  <a:lnTo>
                    <a:pt x="133" y="237"/>
                  </a:lnTo>
                  <a:lnTo>
                    <a:pt x="131" y="237"/>
                  </a:lnTo>
                  <a:lnTo>
                    <a:pt x="130" y="237"/>
                  </a:lnTo>
                  <a:lnTo>
                    <a:pt x="9" y="237"/>
                  </a:lnTo>
                  <a:lnTo>
                    <a:pt x="16" y="230"/>
                  </a:lnTo>
                  <a:lnTo>
                    <a:pt x="16" y="278"/>
                  </a:lnTo>
                  <a:lnTo>
                    <a:pt x="0" y="278"/>
                  </a:lnTo>
                  <a:close/>
                  <a:moveTo>
                    <a:pt x="376" y="45"/>
                  </a:moveTo>
                  <a:lnTo>
                    <a:pt x="399" y="0"/>
                  </a:lnTo>
                  <a:lnTo>
                    <a:pt x="421" y="45"/>
                  </a:lnTo>
                  <a:lnTo>
                    <a:pt x="376" y="45"/>
                  </a:lnTo>
                  <a:close/>
                </a:path>
              </a:pathLst>
            </a:custGeom>
            <a:solidFill>
              <a:srgbClr val="008000"/>
            </a:solidFill>
            <a:ln w="0">
              <a:solidFill>
                <a:srgbClr val="008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09" name="Freeform 99"/>
            <p:cNvSpPr>
              <a:spLocks noEditPoints="1"/>
            </p:cNvSpPr>
            <p:nvPr/>
          </p:nvSpPr>
          <p:spPr bwMode="auto">
            <a:xfrm>
              <a:off x="2383" y="1472"/>
              <a:ext cx="397" cy="296"/>
            </a:xfrm>
            <a:custGeom>
              <a:avLst/>
              <a:gdLst>
                <a:gd name="T0" fmla="*/ 45 w 397"/>
                <a:gd name="T1" fmla="*/ 0 h 296"/>
                <a:gd name="T2" fmla="*/ 49 w 397"/>
                <a:gd name="T3" fmla="*/ 2 h 296"/>
                <a:gd name="T4" fmla="*/ 52 w 397"/>
                <a:gd name="T5" fmla="*/ 6 h 296"/>
                <a:gd name="T6" fmla="*/ 52 w 397"/>
                <a:gd name="T7" fmla="*/ 7 h 296"/>
                <a:gd name="T8" fmla="*/ 45 w 397"/>
                <a:gd name="T9" fmla="*/ 65 h 296"/>
                <a:gd name="T10" fmla="*/ 90 w 397"/>
                <a:gd name="T11" fmla="*/ 67 h 296"/>
                <a:gd name="T12" fmla="*/ 94 w 397"/>
                <a:gd name="T13" fmla="*/ 68 h 296"/>
                <a:gd name="T14" fmla="*/ 95 w 397"/>
                <a:gd name="T15" fmla="*/ 72 h 296"/>
                <a:gd name="T16" fmla="*/ 95 w 397"/>
                <a:gd name="T17" fmla="*/ 131 h 296"/>
                <a:gd name="T18" fmla="*/ 171 w 397"/>
                <a:gd name="T19" fmla="*/ 124 h 296"/>
                <a:gd name="T20" fmla="*/ 174 w 397"/>
                <a:gd name="T21" fmla="*/ 124 h 296"/>
                <a:gd name="T22" fmla="*/ 178 w 397"/>
                <a:gd name="T23" fmla="*/ 127 h 296"/>
                <a:gd name="T24" fmla="*/ 178 w 397"/>
                <a:gd name="T25" fmla="*/ 131 h 296"/>
                <a:gd name="T26" fmla="*/ 171 w 397"/>
                <a:gd name="T27" fmla="*/ 145 h 296"/>
                <a:gd name="T28" fmla="*/ 225 w 397"/>
                <a:gd name="T29" fmla="*/ 145 h 296"/>
                <a:gd name="T30" fmla="*/ 228 w 397"/>
                <a:gd name="T31" fmla="*/ 147 h 296"/>
                <a:gd name="T32" fmla="*/ 230 w 397"/>
                <a:gd name="T33" fmla="*/ 151 h 296"/>
                <a:gd name="T34" fmla="*/ 230 w 397"/>
                <a:gd name="T35" fmla="*/ 213 h 296"/>
                <a:gd name="T36" fmla="*/ 304 w 397"/>
                <a:gd name="T37" fmla="*/ 206 h 296"/>
                <a:gd name="T38" fmla="*/ 307 w 397"/>
                <a:gd name="T39" fmla="*/ 206 h 296"/>
                <a:gd name="T40" fmla="*/ 311 w 397"/>
                <a:gd name="T41" fmla="*/ 212 h 296"/>
                <a:gd name="T42" fmla="*/ 313 w 397"/>
                <a:gd name="T43" fmla="*/ 213 h 296"/>
                <a:gd name="T44" fmla="*/ 304 w 397"/>
                <a:gd name="T45" fmla="*/ 265 h 296"/>
                <a:gd name="T46" fmla="*/ 360 w 397"/>
                <a:gd name="T47" fmla="*/ 280 h 296"/>
                <a:gd name="T48" fmla="*/ 304 w 397"/>
                <a:gd name="T49" fmla="*/ 280 h 296"/>
                <a:gd name="T50" fmla="*/ 300 w 397"/>
                <a:gd name="T51" fmla="*/ 278 h 296"/>
                <a:gd name="T52" fmla="*/ 297 w 397"/>
                <a:gd name="T53" fmla="*/ 274 h 296"/>
                <a:gd name="T54" fmla="*/ 297 w 397"/>
                <a:gd name="T55" fmla="*/ 213 h 296"/>
                <a:gd name="T56" fmla="*/ 223 w 397"/>
                <a:gd name="T57" fmla="*/ 220 h 296"/>
                <a:gd name="T58" fmla="*/ 221 w 397"/>
                <a:gd name="T59" fmla="*/ 220 h 296"/>
                <a:gd name="T60" fmla="*/ 216 w 397"/>
                <a:gd name="T61" fmla="*/ 217 h 296"/>
                <a:gd name="T62" fmla="*/ 216 w 397"/>
                <a:gd name="T63" fmla="*/ 213 h 296"/>
                <a:gd name="T64" fmla="*/ 223 w 397"/>
                <a:gd name="T65" fmla="*/ 160 h 296"/>
                <a:gd name="T66" fmla="*/ 169 w 397"/>
                <a:gd name="T67" fmla="*/ 160 h 296"/>
                <a:gd name="T68" fmla="*/ 165 w 397"/>
                <a:gd name="T69" fmla="*/ 158 h 296"/>
                <a:gd name="T70" fmla="*/ 164 w 397"/>
                <a:gd name="T71" fmla="*/ 154 h 296"/>
                <a:gd name="T72" fmla="*/ 164 w 397"/>
                <a:gd name="T73" fmla="*/ 131 h 296"/>
                <a:gd name="T74" fmla="*/ 88 w 397"/>
                <a:gd name="T75" fmla="*/ 138 h 296"/>
                <a:gd name="T76" fmla="*/ 85 w 397"/>
                <a:gd name="T77" fmla="*/ 136 h 296"/>
                <a:gd name="T78" fmla="*/ 81 w 397"/>
                <a:gd name="T79" fmla="*/ 133 h 296"/>
                <a:gd name="T80" fmla="*/ 81 w 397"/>
                <a:gd name="T81" fmla="*/ 131 h 296"/>
                <a:gd name="T82" fmla="*/ 88 w 397"/>
                <a:gd name="T83" fmla="*/ 81 h 296"/>
                <a:gd name="T84" fmla="*/ 43 w 397"/>
                <a:gd name="T85" fmla="*/ 81 h 296"/>
                <a:gd name="T86" fmla="*/ 40 w 397"/>
                <a:gd name="T87" fmla="*/ 79 h 296"/>
                <a:gd name="T88" fmla="*/ 38 w 397"/>
                <a:gd name="T89" fmla="*/ 74 h 296"/>
                <a:gd name="T90" fmla="*/ 38 w 397"/>
                <a:gd name="T91" fmla="*/ 7 h 296"/>
                <a:gd name="T92" fmla="*/ 0 w 397"/>
                <a:gd name="T93" fmla="*/ 16 h 296"/>
                <a:gd name="T94" fmla="*/ 352 w 397"/>
                <a:gd name="T95" fmla="*/ 251 h 296"/>
                <a:gd name="T96" fmla="*/ 352 w 397"/>
                <a:gd name="T97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97" h="296">
                  <a:moveTo>
                    <a:pt x="0" y="0"/>
                  </a:moveTo>
                  <a:lnTo>
                    <a:pt x="45" y="0"/>
                  </a:lnTo>
                  <a:lnTo>
                    <a:pt x="47" y="0"/>
                  </a:lnTo>
                  <a:lnTo>
                    <a:pt x="49" y="2"/>
                  </a:lnTo>
                  <a:lnTo>
                    <a:pt x="50" y="2"/>
                  </a:lnTo>
                  <a:lnTo>
                    <a:pt x="52" y="6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2" y="74"/>
                  </a:lnTo>
                  <a:lnTo>
                    <a:pt x="45" y="65"/>
                  </a:lnTo>
                  <a:lnTo>
                    <a:pt x="88" y="65"/>
                  </a:lnTo>
                  <a:lnTo>
                    <a:pt x="90" y="67"/>
                  </a:lnTo>
                  <a:lnTo>
                    <a:pt x="90" y="67"/>
                  </a:lnTo>
                  <a:lnTo>
                    <a:pt x="94" y="68"/>
                  </a:lnTo>
                  <a:lnTo>
                    <a:pt x="95" y="70"/>
                  </a:lnTo>
                  <a:lnTo>
                    <a:pt x="95" y="72"/>
                  </a:lnTo>
                  <a:lnTo>
                    <a:pt x="95" y="74"/>
                  </a:lnTo>
                  <a:lnTo>
                    <a:pt x="95" y="131"/>
                  </a:lnTo>
                  <a:lnTo>
                    <a:pt x="88" y="124"/>
                  </a:lnTo>
                  <a:lnTo>
                    <a:pt x="171" y="124"/>
                  </a:lnTo>
                  <a:lnTo>
                    <a:pt x="173" y="124"/>
                  </a:lnTo>
                  <a:lnTo>
                    <a:pt x="174" y="124"/>
                  </a:lnTo>
                  <a:lnTo>
                    <a:pt x="176" y="126"/>
                  </a:lnTo>
                  <a:lnTo>
                    <a:pt x="178" y="127"/>
                  </a:lnTo>
                  <a:lnTo>
                    <a:pt x="178" y="129"/>
                  </a:lnTo>
                  <a:lnTo>
                    <a:pt x="178" y="131"/>
                  </a:lnTo>
                  <a:lnTo>
                    <a:pt x="178" y="152"/>
                  </a:lnTo>
                  <a:lnTo>
                    <a:pt x="171" y="145"/>
                  </a:lnTo>
                  <a:lnTo>
                    <a:pt x="223" y="145"/>
                  </a:lnTo>
                  <a:lnTo>
                    <a:pt x="225" y="145"/>
                  </a:lnTo>
                  <a:lnTo>
                    <a:pt x="227" y="145"/>
                  </a:lnTo>
                  <a:lnTo>
                    <a:pt x="228" y="147"/>
                  </a:lnTo>
                  <a:lnTo>
                    <a:pt x="230" y="149"/>
                  </a:lnTo>
                  <a:lnTo>
                    <a:pt x="230" y="151"/>
                  </a:lnTo>
                  <a:lnTo>
                    <a:pt x="230" y="152"/>
                  </a:lnTo>
                  <a:lnTo>
                    <a:pt x="230" y="213"/>
                  </a:lnTo>
                  <a:lnTo>
                    <a:pt x="223" y="206"/>
                  </a:lnTo>
                  <a:lnTo>
                    <a:pt x="304" y="206"/>
                  </a:lnTo>
                  <a:lnTo>
                    <a:pt x="306" y="206"/>
                  </a:lnTo>
                  <a:lnTo>
                    <a:pt x="307" y="206"/>
                  </a:lnTo>
                  <a:lnTo>
                    <a:pt x="309" y="208"/>
                  </a:lnTo>
                  <a:lnTo>
                    <a:pt x="311" y="212"/>
                  </a:lnTo>
                  <a:lnTo>
                    <a:pt x="313" y="212"/>
                  </a:lnTo>
                  <a:lnTo>
                    <a:pt x="313" y="213"/>
                  </a:lnTo>
                  <a:lnTo>
                    <a:pt x="313" y="272"/>
                  </a:lnTo>
                  <a:lnTo>
                    <a:pt x="304" y="265"/>
                  </a:lnTo>
                  <a:lnTo>
                    <a:pt x="360" y="265"/>
                  </a:lnTo>
                  <a:lnTo>
                    <a:pt x="360" y="280"/>
                  </a:lnTo>
                  <a:lnTo>
                    <a:pt x="304" y="280"/>
                  </a:lnTo>
                  <a:lnTo>
                    <a:pt x="304" y="280"/>
                  </a:lnTo>
                  <a:lnTo>
                    <a:pt x="302" y="280"/>
                  </a:lnTo>
                  <a:lnTo>
                    <a:pt x="300" y="278"/>
                  </a:lnTo>
                  <a:lnTo>
                    <a:pt x="298" y="276"/>
                  </a:lnTo>
                  <a:lnTo>
                    <a:pt x="297" y="274"/>
                  </a:lnTo>
                  <a:lnTo>
                    <a:pt x="297" y="272"/>
                  </a:lnTo>
                  <a:lnTo>
                    <a:pt x="297" y="213"/>
                  </a:lnTo>
                  <a:lnTo>
                    <a:pt x="304" y="220"/>
                  </a:lnTo>
                  <a:lnTo>
                    <a:pt x="223" y="220"/>
                  </a:lnTo>
                  <a:lnTo>
                    <a:pt x="221" y="220"/>
                  </a:lnTo>
                  <a:lnTo>
                    <a:pt x="221" y="220"/>
                  </a:lnTo>
                  <a:lnTo>
                    <a:pt x="218" y="219"/>
                  </a:lnTo>
                  <a:lnTo>
                    <a:pt x="216" y="217"/>
                  </a:lnTo>
                  <a:lnTo>
                    <a:pt x="216" y="215"/>
                  </a:lnTo>
                  <a:lnTo>
                    <a:pt x="216" y="213"/>
                  </a:lnTo>
                  <a:lnTo>
                    <a:pt x="216" y="152"/>
                  </a:lnTo>
                  <a:lnTo>
                    <a:pt x="223" y="160"/>
                  </a:lnTo>
                  <a:lnTo>
                    <a:pt x="171" y="160"/>
                  </a:lnTo>
                  <a:lnTo>
                    <a:pt x="169" y="160"/>
                  </a:lnTo>
                  <a:lnTo>
                    <a:pt x="169" y="160"/>
                  </a:lnTo>
                  <a:lnTo>
                    <a:pt x="165" y="158"/>
                  </a:lnTo>
                  <a:lnTo>
                    <a:pt x="164" y="156"/>
                  </a:lnTo>
                  <a:lnTo>
                    <a:pt x="164" y="154"/>
                  </a:lnTo>
                  <a:lnTo>
                    <a:pt x="164" y="152"/>
                  </a:lnTo>
                  <a:lnTo>
                    <a:pt x="164" y="131"/>
                  </a:lnTo>
                  <a:lnTo>
                    <a:pt x="171" y="138"/>
                  </a:lnTo>
                  <a:lnTo>
                    <a:pt x="88" y="138"/>
                  </a:lnTo>
                  <a:lnTo>
                    <a:pt x="86" y="138"/>
                  </a:lnTo>
                  <a:lnTo>
                    <a:pt x="85" y="136"/>
                  </a:lnTo>
                  <a:lnTo>
                    <a:pt x="83" y="136"/>
                  </a:lnTo>
                  <a:lnTo>
                    <a:pt x="81" y="133"/>
                  </a:lnTo>
                  <a:lnTo>
                    <a:pt x="81" y="133"/>
                  </a:lnTo>
                  <a:lnTo>
                    <a:pt x="81" y="131"/>
                  </a:lnTo>
                  <a:lnTo>
                    <a:pt x="81" y="74"/>
                  </a:lnTo>
                  <a:lnTo>
                    <a:pt x="88" y="81"/>
                  </a:lnTo>
                  <a:lnTo>
                    <a:pt x="45" y="81"/>
                  </a:lnTo>
                  <a:lnTo>
                    <a:pt x="43" y="81"/>
                  </a:lnTo>
                  <a:lnTo>
                    <a:pt x="41" y="79"/>
                  </a:lnTo>
                  <a:lnTo>
                    <a:pt x="40" y="79"/>
                  </a:lnTo>
                  <a:lnTo>
                    <a:pt x="38" y="75"/>
                  </a:lnTo>
                  <a:lnTo>
                    <a:pt x="38" y="74"/>
                  </a:lnTo>
                  <a:lnTo>
                    <a:pt x="38" y="74"/>
                  </a:lnTo>
                  <a:lnTo>
                    <a:pt x="38" y="7"/>
                  </a:lnTo>
                  <a:lnTo>
                    <a:pt x="45" y="16"/>
                  </a:lnTo>
                  <a:lnTo>
                    <a:pt x="0" y="16"/>
                  </a:lnTo>
                  <a:lnTo>
                    <a:pt x="0" y="0"/>
                  </a:lnTo>
                  <a:close/>
                  <a:moveTo>
                    <a:pt x="352" y="251"/>
                  </a:moveTo>
                  <a:lnTo>
                    <a:pt x="397" y="272"/>
                  </a:lnTo>
                  <a:lnTo>
                    <a:pt x="352" y="296"/>
                  </a:lnTo>
                  <a:lnTo>
                    <a:pt x="352" y="251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10" name="Rectangle 100"/>
            <p:cNvSpPr>
              <a:spLocks noChangeArrowheads="1"/>
            </p:cNvSpPr>
            <p:nvPr/>
          </p:nvSpPr>
          <p:spPr bwMode="auto">
            <a:xfrm>
              <a:off x="2358" y="1556"/>
              <a:ext cx="66" cy="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700" b="1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$</a:t>
              </a:r>
              <a:endParaRPr lang="en-US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11" name="Rectangle 101"/>
            <p:cNvSpPr>
              <a:spLocks noChangeArrowheads="1"/>
            </p:cNvSpPr>
            <p:nvPr/>
          </p:nvSpPr>
          <p:spPr bwMode="auto">
            <a:xfrm>
              <a:off x="2552" y="1712"/>
              <a:ext cx="124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600" b="1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MW</a:t>
              </a:r>
              <a:endParaRPr lang="en-US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12" name="Freeform 102"/>
            <p:cNvSpPr>
              <a:spLocks/>
            </p:cNvSpPr>
            <p:nvPr/>
          </p:nvSpPr>
          <p:spPr bwMode="auto">
            <a:xfrm>
              <a:off x="2446" y="1376"/>
              <a:ext cx="318" cy="109"/>
            </a:xfrm>
            <a:custGeom>
              <a:avLst/>
              <a:gdLst>
                <a:gd name="T0" fmla="*/ 18 w 318"/>
                <a:gd name="T1" fmla="*/ 0 h 109"/>
                <a:gd name="T2" fmla="*/ 0 w 318"/>
                <a:gd name="T3" fmla="*/ 17 h 109"/>
                <a:gd name="T4" fmla="*/ 0 w 318"/>
                <a:gd name="T5" fmla="*/ 109 h 109"/>
                <a:gd name="T6" fmla="*/ 300 w 318"/>
                <a:gd name="T7" fmla="*/ 109 h 109"/>
                <a:gd name="T8" fmla="*/ 318 w 318"/>
                <a:gd name="T9" fmla="*/ 91 h 109"/>
                <a:gd name="T10" fmla="*/ 318 w 318"/>
                <a:gd name="T11" fmla="*/ 0 h 109"/>
                <a:gd name="T12" fmla="*/ 18 w 318"/>
                <a:gd name="T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8" h="109">
                  <a:moveTo>
                    <a:pt x="18" y="0"/>
                  </a:moveTo>
                  <a:lnTo>
                    <a:pt x="0" y="17"/>
                  </a:lnTo>
                  <a:lnTo>
                    <a:pt x="0" y="109"/>
                  </a:lnTo>
                  <a:lnTo>
                    <a:pt x="300" y="109"/>
                  </a:lnTo>
                  <a:lnTo>
                    <a:pt x="318" y="91"/>
                  </a:lnTo>
                  <a:lnTo>
                    <a:pt x="318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14" name="Freeform 103"/>
            <p:cNvSpPr>
              <a:spLocks/>
            </p:cNvSpPr>
            <p:nvPr/>
          </p:nvSpPr>
          <p:spPr bwMode="auto">
            <a:xfrm>
              <a:off x="2446" y="1376"/>
              <a:ext cx="318" cy="17"/>
            </a:xfrm>
            <a:custGeom>
              <a:avLst/>
              <a:gdLst>
                <a:gd name="T0" fmla="*/ 0 w 318"/>
                <a:gd name="T1" fmla="*/ 17 h 17"/>
                <a:gd name="T2" fmla="*/ 300 w 318"/>
                <a:gd name="T3" fmla="*/ 17 h 17"/>
                <a:gd name="T4" fmla="*/ 318 w 318"/>
                <a:gd name="T5" fmla="*/ 0 h 17"/>
                <a:gd name="T6" fmla="*/ 18 w 318"/>
                <a:gd name="T7" fmla="*/ 0 h 17"/>
                <a:gd name="T8" fmla="*/ 0 w 318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7">
                  <a:moveTo>
                    <a:pt x="0" y="17"/>
                  </a:moveTo>
                  <a:lnTo>
                    <a:pt x="300" y="17"/>
                  </a:lnTo>
                  <a:lnTo>
                    <a:pt x="318" y="0"/>
                  </a:lnTo>
                  <a:lnTo>
                    <a:pt x="18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15" name="Freeform 104"/>
            <p:cNvSpPr>
              <a:spLocks/>
            </p:cNvSpPr>
            <p:nvPr/>
          </p:nvSpPr>
          <p:spPr bwMode="auto">
            <a:xfrm>
              <a:off x="2746" y="1376"/>
              <a:ext cx="18" cy="109"/>
            </a:xfrm>
            <a:custGeom>
              <a:avLst/>
              <a:gdLst>
                <a:gd name="T0" fmla="*/ 0 w 18"/>
                <a:gd name="T1" fmla="*/ 17 h 109"/>
                <a:gd name="T2" fmla="*/ 18 w 18"/>
                <a:gd name="T3" fmla="*/ 0 h 109"/>
                <a:gd name="T4" fmla="*/ 18 w 18"/>
                <a:gd name="T5" fmla="*/ 91 h 109"/>
                <a:gd name="T6" fmla="*/ 0 w 18"/>
                <a:gd name="T7" fmla="*/ 109 h 109"/>
                <a:gd name="T8" fmla="*/ 0 w 18"/>
                <a:gd name="T9" fmla="*/ 1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9">
                  <a:moveTo>
                    <a:pt x="0" y="17"/>
                  </a:moveTo>
                  <a:lnTo>
                    <a:pt x="18" y="0"/>
                  </a:lnTo>
                  <a:lnTo>
                    <a:pt x="18" y="91"/>
                  </a:lnTo>
                  <a:lnTo>
                    <a:pt x="0" y="109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CDCDCD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16" name="Freeform 105"/>
            <p:cNvSpPr>
              <a:spLocks/>
            </p:cNvSpPr>
            <p:nvPr/>
          </p:nvSpPr>
          <p:spPr bwMode="auto">
            <a:xfrm>
              <a:off x="2446" y="1376"/>
              <a:ext cx="318" cy="109"/>
            </a:xfrm>
            <a:custGeom>
              <a:avLst/>
              <a:gdLst>
                <a:gd name="T0" fmla="*/ 18 w 318"/>
                <a:gd name="T1" fmla="*/ 0 h 109"/>
                <a:gd name="T2" fmla="*/ 0 w 318"/>
                <a:gd name="T3" fmla="*/ 17 h 109"/>
                <a:gd name="T4" fmla="*/ 0 w 318"/>
                <a:gd name="T5" fmla="*/ 109 h 109"/>
                <a:gd name="T6" fmla="*/ 300 w 318"/>
                <a:gd name="T7" fmla="*/ 109 h 109"/>
                <a:gd name="T8" fmla="*/ 318 w 318"/>
                <a:gd name="T9" fmla="*/ 91 h 109"/>
                <a:gd name="T10" fmla="*/ 318 w 318"/>
                <a:gd name="T11" fmla="*/ 0 h 109"/>
                <a:gd name="T12" fmla="*/ 18 w 318"/>
                <a:gd name="T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8" h="109">
                  <a:moveTo>
                    <a:pt x="18" y="0"/>
                  </a:moveTo>
                  <a:lnTo>
                    <a:pt x="0" y="17"/>
                  </a:lnTo>
                  <a:lnTo>
                    <a:pt x="0" y="109"/>
                  </a:lnTo>
                  <a:lnTo>
                    <a:pt x="300" y="109"/>
                  </a:lnTo>
                  <a:lnTo>
                    <a:pt x="318" y="91"/>
                  </a:lnTo>
                  <a:lnTo>
                    <a:pt x="318" y="0"/>
                  </a:lnTo>
                  <a:lnTo>
                    <a:pt x="18" y="0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17" name="Freeform 106"/>
            <p:cNvSpPr>
              <a:spLocks/>
            </p:cNvSpPr>
            <p:nvPr/>
          </p:nvSpPr>
          <p:spPr bwMode="auto">
            <a:xfrm>
              <a:off x="2446" y="1376"/>
              <a:ext cx="318" cy="17"/>
            </a:xfrm>
            <a:custGeom>
              <a:avLst/>
              <a:gdLst>
                <a:gd name="T0" fmla="*/ 0 w 318"/>
                <a:gd name="T1" fmla="*/ 17 h 17"/>
                <a:gd name="T2" fmla="*/ 300 w 318"/>
                <a:gd name="T3" fmla="*/ 17 h 17"/>
                <a:gd name="T4" fmla="*/ 318 w 318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8" h="17">
                  <a:moveTo>
                    <a:pt x="0" y="17"/>
                  </a:moveTo>
                  <a:lnTo>
                    <a:pt x="300" y="17"/>
                  </a:lnTo>
                  <a:lnTo>
                    <a:pt x="318" y="0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n w="6350">
                  <a:solidFill>
                    <a:srgbClr val="000000"/>
                  </a:solidFill>
                </a:ln>
                <a:solidFill>
                  <a:srgbClr val="000000"/>
                </a:solidFill>
              </a:endParaRPr>
            </a:p>
          </p:txBody>
        </p:sp>
        <p:sp>
          <p:nvSpPr>
            <p:cNvPr id="818" name="Line 107"/>
            <p:cNvSpPr>
              <a:spLocks noChangeShapeType="1"/>
            </p:cNvSpPr>
            <p:nvPr/>
          </p:nvSpPr>
          <p:spPr bwMode="auto">
            <a:xfrm>
              <a:off x="2746" y="1393"/>
              <a:ext cx="0" cy="92"/>
            </a:xfrm>
            <a:prstGeom prst="line">
              <a:avLst/>
            </a:prstGeom>
            <a:noFill/>
            <a:ln w="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19" name="Rectangle 109"/>
            <p:cNvSpPr>
              <a:spLocks noChangeArrowheads="1"/>
            </p:cNvSpPr>
            <p:nvPr/>
          </p:nvSpPr>
          <p:spPr bwMode="auto">
            <a:xfrm>
              <a:off x="2475" y="1402"/>
              <a:ext cx="255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600" b="1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Generation</a:t>
              </a:r>
              <a:endParaRPr lang="en-U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820" name="Group 89"/>
          <p:cNvGrpSpPr>
            <a:grpSpLocks noChangeAspect="1"/>
          </p:cNvGrpSpPr>
          <p:nvPr/>
        </p:nvGrpSpPr>
        <p:grpSpPr bwMode="auto">
          <a:xfrm>
            <a:off x="2981325" y="3141242"/>
            <a:ext cx="801688" cy="674689"/>
            <a:chOff x="2340" y="1364"/>
            <a:chExt cx="505" cy="425"/>
          </a:xfrm>
        </p:grpSpPr>
        <p:sp>
          <p:nvSpPr>
            <p:cNvPr id="821" name="AutoShape 88"/>
            <p:cNvSpPr>
              <a:spLocks noChangeAspect="1" noChangeArrowheads="1" noTextEdit="1"/>
            </p:cNvSpPr>
            <p:nvPr/>
          </p:nvSpPr>
          <p:spPr bwMode="auto">
            <a:xfrm>
              <a:off x="2340" y="1372"/>
              <a:ext cx="505" cy="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2" name="Rectangle 90"/>
            <p:cNvSpPr>
              <a:spLocks noChangeArrowheads="1"/>
            </p:cNvSpPr>
            <p:nvPr/>
          </p:nvSpPr>
          <p:spPr bwMode="auto">
            <a:xfrm>
              <a:off x="2353" y="1451"/>
              <a:ext cx="487" cy="31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3" name="Rectangle 91"/>
            <p:cNvSpPr>
              <a:spLocks noChangeArrowheads="1"/>
            </p:cNvSpPr>
            <p:nvPr/>
          </p:nvSpPr>
          <p:spPr bwMode="auto">
            <a:xfrm>
              <a:off x="2353" y="1451"/>
              <a:ext cx="487" cy="318"/>
            </a:xfrm>
            <a:prstGeom prst="rect">
              <a:avLst/>
            </a:prstGeom>
            <a:noFill/>
            <a:ln w="4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4" name="Freeform 92"/>
            <p:cNvSpPr>
              <a:spLocks noEditPoints="1"/>
            </p:cNvSpPr>
            <p:nvPr/>
          </p:nvSpPr>
          <p:spPr bwMode="auto">
            <a:xfrm>
              <a:off x="2392" y="1470"/>
              <a:ext cx="421" cy="278"/>
            </a:xfrm>
            <a:custGeom>
              <a:avLst/>
              <a:gdLst>
                <a:gd name="T0" fmla="*/ 0 w 421"/>
                <a:gd name="T1" fmla="*/ 278 h 278"/>
                <a:gd name="T2" fmla="*/ 0 w 421"/>
                <a:gd name="T3" fmla="*/ 230 h 278"/>
                <a:gd name="T4" fmla="*/ 2 w 421"/>
                <a:gd name="T5" fmla="*/ 228 h 278"/>
                <a:gd name="T6" fmla="*/ 2 w 421"/>
                <a:gd name="T7" fmla="*/ 228 h 278"/>
                <a:gd name="T8" fmla="*/ 4 w 421"/>
                <a:gd name="T9" fmla="*/ 224 h 278"/>
                <a:gd name="T10" fmla="*/ 6 w 421"/>
                <a:gd name="T11" fmla="*/ 222 h 278"/>
                <a:gd name="T12" fmla="*/ 7 w 421"/>
                <a:gd name="T13" fmla="*/ 222 h 278"/>
                <a:gd name="T14" fmla="*/ 9 w 421"/>
                <a:gd name="T15" fmla="*/ 222 h 278"/>
                <a:gd name="T16" fmla="*/ 130 w 421"/>
                <a:gd name="T17" fmla="*/ 222 h 278"/>
                <a:gd name="T18" fmla="*/ 122 w 421"/>
                <a:gd name="T19" fmla="*/ 230 h 278"/>
                <a:gd name="T20" fmla="*/ 122 w 421"/>
                <a:gd name="T21" fmla="*/ 181 h 278"/>
                <a:gd name="T22" fmla="*/ 122 w 421"/>
                <a:gd name="T23" fmla="*/ 180 h 278"/>
                <a:gd name="T24" fmla="*/ 122 w 421"/>
                <a:gd name="T25" fmla="*/ 178 h 278"/>
                <a:gd name="T26" fmla="*/ 124 w 421"/>
                <a:gd name="T27" fmla="*/ 176 h 278"/>
                <a:gd name="T28" fmla="*/ 126 w 421"/>
                <a:gd name="T29" fmla="*/ 174 h 278"/>
                <a:gd name="T30" fmla="*/ 128 w 421"/>
                <a:gd name="T31" fmla="*/ 174 h 278"/>
                <a:gd name="T32" fmla="*/ 130 w 421"/>
                <a:gd name="T33" fmla="*/ 174 h 278"/>
                <a:gd name="T34" fmla="*/ 261 w 421"/>
                <a:gd name="T35" fmla="*/ 174 h 278"/>
                <a:gd name="T36" fmla="*/ 254 w 421"/>
                <a:gd name="T37" fmla="*/ 181 h 278"/>
                <a:gd name="T38" fmla="*/ 254 w 421"/>
                <a:gd name="T39" fmla="*/ 106 h 278"/>
                <a:gd name="T40" fmla="*/ 254 w 421"/>
                <a:gd name="T41" fmla="*/ 106 h 278"/>
                <a:gd name="T42" fmla="*/ 254 w 421"/>
                <a:gd name="T43" fmla="*/ 104 h 278"/>
                <a:gd name="T44" fmla="*/ 255 w 421"/>
                <a:gd name="T45" fmla="*/ 101 h 278"/>
                <a:gd name="T46" fmla="*/ 257 w 421"/>
                <a:gd name="T47" fmla="*/ 101 h 278"/>
                <a:gd name="T48" fmla="*/ 261 w 421"/>
                <a:gd name="T49" fmla="*/ 99 h 278"/>
                <a:gd name="T50" fmla="*/ 397 w 421"/>
                <a:gd name="T51" fmla="*/ 101 h 278"/>
                <a:gd name="T52" fmla="*/ 388 w 421"/>
                <a:gd name="T53" fmla="*/ 108 h 278"/>
                <a:gd name="T54" fmla="*/ 392 w 421"/>
                <a:gd name="T55" fmla="*/ 38 h 278"/>
                <a:gd name="T56" fmla="*/ 406 w 421"/>
                <a:gd name="T57" fmla="*/ 38 h 278"/>
                <a:gd name="T58" fmla="*/ 404 w 421"/>
                <a:gd name="T59" fmla="*/ 108 h 278"/>
                <a:gd name="T60" fmla="*/ 404 w 421"/>
                <a:gd name="T61" fmla="*/ 110 h 278"/>
                <a:gd name="T62" fmla="*/ 403 w 421"/>
                <a:gd name="T63" fmla="*/ 111 h 278"/>
                <a:gd name="T64" fmla="*/ 401 w 421"/>
                <a:gd name="T65" fmla="*/ 113 h 278"/>
                <a:gd name="T66" fmla="*/ 399 w 421"/>
                <a:gd name="T67" fmla="*/ 115 h 278"/>
                <a:gd name="T68" fmla="*/ 397 w 421"/>
                <a:gd name="T69" fmla="*/ 115 h 278"/>
                <a:gd name="T70" fmla="*/ 397 w 421"/>
                <a:gd name="T71" fmla="*/ 115 h 278"/>
                <a:gd name="T72" fmla="*/ 261 w 421"/>
                <a:gd name="T73" fmla="*/ 115 h 278"/>
                <a:gd name="T74" fmla="*/ 268 w 421"/>
                <a:gd name="T75" fmla="*/ 106 h 278"/>
                <a:gd name="T76" fmla="*/ 268 w 421"/>
                <a:gd name="T77" fmla="*/ 181 h 278"/>
                <a:gd name="T78" fmla="*/ 268 w 421"/>
                <a:gd name="T79" fmla="*/ 183 h 278"/>
                <a:gd name="T80" fmla="*/ 266 w 421"/>
                <a:gd name="T81" fmla="*/ 185 h 278"/>
                <a:gd name="T82" fmla="*/ 266 w 421"/>
                <a:gd name="T83" fmla="*/ 187 h 278"/>
                <a:gd name="T84" fmla="*/ 263 w 421"/>
                <a:gd name="T85" fmla="*/ 188 h 278"/>
                <a:gd name="T86" fmla="*/ 261 w 421"/>
                <a:gd name="T87" fmla="*/ 188 h 278"/>
                <a:gd name="T88" fmla="*/ 261 w 421"/>
                <a:gd name="T89" fmla="*/ 188 h 278"/>
                <a:gd name="T90" fmla="*/ 130 w 421"/>
                <a:gd name="T91" fmla="*/ 188 h 278"/>
                <a:gd name="T92" fmla="*/ 137 w 421"/>
                <a:gd name="T93" fmla="*/ 181 h 278"/>
                <a:gd name="T94" fmla="*/ 137 w 421"/>
                <a:gd name="T95" fmla="*/ 230 h 278"/>
                <a:gd name="T96" fmla="*/ 137 w 421"/>
                <a:gd name="T97" fmla="*/ 231 h 278"/>
                <a:gd name="T98" fmla="*/ 137 w 421"/>
                <a:gd name="T99" fmla="*/ 233 h 278"/>
                <a:gd name="T100" fmla="*/ 135 w 421"/>
                <a:gd name="T101" fmla="*/ 235 h 278"/>
                <a:gd name="T102" fmla="*/ 133 w 421"/>
                <a:gd name="T103" fmla="*/ 237 h 278"/>
                <a:gd name="T104" fmla="*/ 131 w 421"/>
                <a:gd name="T105" fmla="*/ 237 h 278"/>
                <a:gd name="T106" fmla="*/ 130 w 421"/>
                <a:gd name="T107" fmla="*/ 237 h 278"/>
                <a:gd name="T108" fmla="*/ 9 w 421"/>
                <a:gd name="T109" fmla="*/ 237 h 278"/>
                <a:gd name="T110" fmla="*/ 16 w 421"/>
                <a:gd name="T111" fmla="*/ 230 h 278"/>
                <a:gd name="T112" fmla="*/ 16 w 421"/>
                <a:gd name="T113" fmla="*/ 278 h 278"/>
                <a:gd name="T114" fmla="*/ 0 w 421"/>
                <a:gd name="T115" fmla="*/ 278 h 278"/>
                <a:gd name="T116" fmla="*/ 376 w 421"/>
                <a:gd name="T117" fmla="*/ 45 h 278"/>
                <a:gd name="T118" fmla="*/ 399 w 421"/>
                <a:gd name="T119" fmla="*/ 0 h 278"/>
                <a:gd name="T120" fmla="*/ 421 w 421"/>
                <a:gd name="T121" fmla="*/ 45 h 278"/>
                <a:gd name="T122" fmla="*/ 376 w 421"/>
                <a:gd name="T123" fmla="*/ 45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1" h="278">
                  <a:moveTo>
                    <a:pt x="0" y="278"/>
                  </a:moveTo>
                  <a:lnTo>
                    <a:pt x="0" y="230"/>
                  </a:lnTo>
                  <a:lnTo>
                    <a:pt x="2" y="228"/>
                  </a:lnTo>
                  <a:lnTo>
                    <a:pt x="2" y="228"/>
                  </a:lnTo>
                  <a:lnTo>
                    <a:pt x="4" y="224"/>
                  </a:lnTo>
                  <a:lnTo>
                    <a:pt x="6" y="222"/>
                  </a:lnTo>
                  <a:lnTo>
                    <a:pt x="7" y="222"/>
                  </a:lnTo>
                  <a:lnTo>
                    <a:pt x="9" y="222"/>
                  </a:lnTo>
                  <a:lnTo>
                    <a:pt x="130" y="222"/>
                  </a:lnTo>
                  <a:lnTo>
                    <a:pt x="122" y="230"/>
                  </a:lnTo>
                  <a:lnTo>
                    <a:pt x="122" y="181"/>
                  </a:lnTo>
                  <a:lnTo>
                    <a:pt x="122" y="180"/>
                  </a:lnTo>
                  <a:lnTo>
                    <a:pt x="122" y="178"/>
                  </a:lnTo>
                  <a:lnTo>
                    <a:pt x="124" y="176"/>
                  </a:lnTo>
                  <a:lnTo>
                    <a:pt x="126" y="174"/>
                  </a:lnTo>
                  <a:lnTo>
                    <a:pt x="128" y="174"/>
                  </a:lnTo>
                  <a:lnTo>
                    <a:pt x="130" y="174"/>
                  </a:lnTo>
                  <a:lnTo>
                    <a:pt x="261" y="174"/>
                  </a:lnTo>
                  <a:lnTo>
                    <a:pt x="254" y="181"/>
                  </a:lnTo>
                  <a:lnTo>
                    <a:pt x="254" y="106"/>
                  </a:lnTo>
                  <a:lnTo>
                    <a:pt x="254" y="106"/>
                  </a:lnTo>
                  <a:lnTo>
                    <a:pt x="254" y="104"/>
                  </a:lnTo>
                  <a:lnTo>
                    <a:pt x="255" y="101"/>
                  </a:lnTo>
                  <a:lnTo>
                    <a:pt x="257" y="101"/>
                  </a:lnTo>
                  <a:lnTo>
                    <a:pt x="261" y="99"/>
                  </a:lnTo>
                  <a:lnTo>
                    <a:pt x="397" y="101"/>
                  </a:lnTo>
                  <a:lnTo>
                    <a:pt x="388" y="108"/>
                  </a:lnTo>
                  <a:lnTo>
                    <a:pt x="392" y="38"/>
                  </a:lnTo>
                  <a:lnTo>
                    <a:pt x="406" y="38"/>
                  </a:lnTo>
                  <a:lnTo>
                    <a:pt x="404" y="108"/>
                  </a:lnTo>
                  <a:lnTo>
                    <a:pt x="404" y="110"/>
                  </a:lnTo>
                  <a:lnTo>
                    <a:pt x="403" y="111"/>
                  </a:lnTo>
                  <a:lnTo>
                    <a:pt x="401" y="113"/>
                  </a:lnTo>
                  <a:lnTo>
                    <a:pt x="399" y="115"/>
                  </a:lnTo>
                  <a:lnTo>
                    <a:pt x="397" y="115"/>
                  </a:lnTo>
                  <a:lnTo>
                    <a:pt x="397" y="115"/>
                  </a:lnTo>
                  <a:lnTo>
                    <a:pt x="261" y="115"/>
                  </a:lnTo>
                  <a:lnTo>
                    <a:pt x="268" y="106"/>
                  </a:lnTo>
                  <a:lnTo>
                    <a:pt x="268" y="181"/>
                  </a:lnTo>
                  <a:lnTo>
                    <a:pt x="268" y="183"/>
                  </a:lnTo>
                  <a:lnTo>
                    <a:pt x="266" y="185"/>
                  </a:lnTo>
                  <a:lnTo>
                    <a:pt x="266" y="187"/>
                  </a:lnTo>
                  <a:lnTo>
                    <a:pt x="263" y="188"/>
                  </a:lnTo>
                  <a:lnTo>
                    <a:pt x="261" y="188"/>
                  </a:lnTo>
                  <a:lnTo>
                    <a:pt x="261" y="188"/>
                  </a:lnTo>
                  <a:lnTo>
                    <a:pt x="130" y="188"/>
                  </a:lnTo>
                  <a:lnTo>
                    <a:pt x="137" y="181"/>
                  </a:lnTo>
                  <a:lnTo>
                    <a:pt x="137" y="230"/>
                  </a:lnTo>
                  <a:lnTo>
                    <a:pt x="137" y="231"/>
                  </a:lnTo>
                  <a:lnTo>
                    <a:pt x="137" y="233"/>
                  </a:lnTo>
                  <a:lnTo>
                    <a:pt x="135" y="235"/>
                  </a:lnTo>
                  <a:lnTo>
                    <a:pt x="133" y="237"/>
                  </a:lnTo>
                  <a:lnTo>
                    <a:pt x="131" y="237"/>
                  </a:lnTo>
                  <a:lnTo>
                    <a:pt x="130" y="237"/>
                  </a:lnTo>
                  <a:lnTo>
                    <a:pt x="9" y="237"/>
                  </a:lnTo>
                  <a:lnTo>
                    <a:pt x="16" y="230"/>
                  </a:lnTo>
                  <a:lnTo>
                    <a:pt x="16" y="278"/>
                  </a:lnTo>
                  <a:lnTo>
                    <a:pt x="0" y="278"/>
                  </a:lnTo>
                  <a:close/>
                  <a:moveTo>
                    <a:pt x="376" y="45"/>
                  </a:moveTo>
                  <a:lnTo>
                    <a:pt x="399" y="0"/>
                  </a:lnTo>
                  <a:lnTo>
                    <a:pt x="421" y="45"/>
                  </a:lnTo>
                  <a:lnTo>
                    <a:pt x="376" y="45"/>
                  </a:lnTo>
                  <a:close/>
                </a:path>
              </a:pathLst>
            </a:custGeom>
            <a:solidFill>
              <a:srgbClr val="008000"/>
            </a:solidFill>
            <a:ln w="0">
              <a:solidFill>
                <a:srgbClr val="008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5" name="Freeform 93"/>
            <p:cNvSpPr>
              <a:spLocks noEditPoints="1"/>
            </p:cNvSpPr>
            <p:nvPr/>
          </p:nvSpPr>
          <p:spPr bwMode="auto">
            <a:xfrm>
              <a:off x="2383" y="1472"/>
              <a:ext cx="397" cy="296"/>
            </a:xfrm>
            <a:custGeom>
              <a:avLst/>
              <a:gdLst>
                <a:gd name="T0" fmla="*/ 45 w 397"/>
                <a:gd name="T1" fmla="*/ 0 h 296"/>
                <a:gd name="T2" fmla="*/ 49 w 397"/>
                <a:gd name="T3" fmla="*/ 2 h 296"/>
                <a:gd name="T4" fmla="*/ 52 w 397"/>
                <a:gd name="T5" fmla="*/ 6 h 296"/>
                <a:gd name="T6" fmla="*/ 52 w 397"/>
                <a:gd name="T7" fmla="*/ 7 h 296"/>
                <a:gd name="T8" fmla="*/ 45 w 397"/>
                <a:gd name="T9" fmla="*/ 65 h 296"/>
                <a:gd name="T10" fmla="*/ 90 w 397"/>
                <a:gd name="T11" fmla="*/ 67 h 296"/>
                <a:gd name="T12" fmla="*/ 94 w 397"/>
                <a:gd name="T13" fmla="*/ 68 h 296"/>
                <a:gd name="T14" fmla="*/ 95 w 397"/>
                <a:gd name="T15" fmla="*/ 72 h 296"/>
                <a:gd name="T16" fmla="*/ 95 w 397"/>
                <a:gd name="T17" fmla="*/ 131 h 296"/>
                <a:gd name="T18" fmla="*/ 171 w 397"/>
                <a:gd name="T19" fmla="*/ 124 h 296"/>
                <a:gd name="T20" fmla="*/ 174 w 397"/>
                <a:gd name="T21" fmla="*/ 124 h 296"/>
                <a:gd name="T22" fmla="*/ 178 w 397"/>
                <a:gd name="T23" fmla="*/ 127 h 296"/>
                <a:gd name="T24" fmla="*/ 178 w 397"/>
                <a:gd name="T25" fmla="*/ 131 h 296"/>
                <a:gd name="T26" fmla="*/ 171 w 397"/>
                <a:gd name="T27" fmla="*/ 145 h 296"/>
                <a:gd name="T28" fmla="*/ 225 w 397"/>
                <a:gd name="T29" fmla="*/ 145 h 296"/>
                <a:gd name="T30" fmla="*/ 228 w 397"/>
                <a:gd name="T31" fmla="*/ 147 h 296"/>
                <a:gd name="T32" fmla="*/ 230 w 397"/>
                <a:gd name="T33" fmla="*/ 151 h 296"/>
                <a:gd name="T34" fmla="*/ 230 w 397"/>
                <a:gd name="T35" fmla="*/ 213 h 296"/>
                <a:gd name="T36" fmla="*/ 304 w 397"/>
                <a:gd name="T37" fmla="*/ 206 h 296"/>
                <a:gd name="T38" fmla="*/ 307 w 397"/>
                <a:gd name="T39" fmla="*/ 206 h 296"/>
                <a:gd name="T40" fmla="*/ 311 w 397"/>
                <a:gd name="T41" fmla="*/ 212 h 296"/>
                <a:gd name="T42" fmla="*/ 313 w 397"/>
                <a:gd name="T43" fmla="*/ 213 h 296"/>
                <a:gd name="T44" fmla="*/ 304 w 397"/>
                <a:gd name="T45" fmla="*/ 265 h 296"/>
                <a:gd name="T46" fmla="*/ 360 w 397"/>
                <a:gd name="T47" fmla="*/ 280 h 296"/>
                <a:gd name="T48" fmla="*/ 304 w 397"/>
                <a:gd name="T49" fmla="*/ 280 h 296"/>
                <a:gd name="T50" fmla="*/ 300 w 397"/>
                <a:gd name="T51" fmla="*/ 278 h 296"/>
                <a:gd name="T52" fmla="*/ 297 w 397"/>
                <a:gd name="T53" fmla="*/ 274 h 296"/>
                <a:gd name="T54" fmla="*/ 297 w 397"/>
                <a:gd name="T55" fmla="*/ 213 h 296"/>
                <a:gd name="T56" fmla="*/ 223 w 397"/>
                <a:gd name="T57" fmla="*/ 220 h 296"/>
                <a:gd name="T58" fmla="*/ 221 w 397"/>
                <a:gd name="T59" fmla="*/ 220 h 296"/>
                <a:gd name="T60" fmla="*/ 216 w 397"/>
                <a:gd name="T61" fmla="*/ 217 h 296"/>
                <a:gd name="T62" fmla="*/ 216 w 397"/>
                <a:gd name="T63" fmla="*/ 213 h 296"/>
                <a:gd name="T64" fmla="*/ 223 w 397"/>
                <a:gd name="T65" fmla="*/ 160 h 296"/>
                <a:gd name="T66" fmla="*/ 169 w 397"/>
                <a:gd name="T67" fmla="*/ 160 h 296"/>
                <a:gd name="T68" fmla="*/ 165 w 397"/>
                <a:gd name="T69" fmla="*/ 158 h 296"/>
                <a:gd name="T70" fmla="*/ 164 w 397"/>
                <a:gd name="T71" fmla="*/ 154 h 296"/>
                <a:gd name="T72" fmla="*/ 164 w 397"/>
                <a:gd name="T73" fmla="*/ 131 h 296"/>
                <a:gd name="T74" fmla="*/ 88 w 397"/>
                <a:gd name="T75" fmla="*/ 138 h 296"/>
                <a:gd name="T76" fmla="*/ 85 w 397"/>
                <a:gd name="T77" fmla="*/ 136 h 296"/>
                <a:gd name="T78" fmla="*/ 81 w 397"/>
                <a:gd name="T79" fmla="*/ 133 h 296"/>
                <a:gd name="T80" fmla="*/ 81 w 397"/>
                <a:gd name="T81" fmla="*/ 131 h 296"/>
                <a:gd name="T82" fmla="*/ 88 w 397"/>
                <a:gd name="T83" fmla="*/ 81 h 296"/>
                <a:gd name="T84" fmla="*/ 43 w 397"/>
                <a:gd name="T85" fmla="*/ 81 h 296"/>
                <a:gd name="T86" fmla="*/ 40 w 397"/>
                <a:gd name="T87" fmla="*/ 79 h 296"/>
                <a:gd name="T88" fmla="*/ 38 w 397"/>
                <a:gd name="T89" fmla="*/ 74 h 296"/>
                <a:gd name="T90" fmla="*/ 38 w 397"/>
                <a:gd name="T91" fmla="*/ 7 h 296"/>
                <a:gd name="T92" fmla="*/ 0 w 397"/>
                <a:gd name="T93" fmla="*/ 16 h 296"/>
                <a:gd name="T94" fmla="*/ 352 w 397"/>
                <a:gd name="T95" fmla="*/ 251 h 296"/>
                <a:gd name="T96" fmla="*/ 352 w 397"/>
                <a:gd name="T97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97" h="296">
                  <a:moveTo>
                    <a:pt x="0" y="0"/>
                  </a:moveTo>
                  <a:lnTo>
                    <a:pt x="45" y="0"/>
                  </a:lnTo>
                  <a:lnTo>
                    <a:pt x="47" y="0"/>
                  </a:lnTo>
                  <a:lnTo>
                    <a:pt x="49" y="2"/>
                  </a:lnTo>
                  <a:lnTo>
                    <a:pt x="50" y="2"/>
                  </a:lnTo>
                  <a:lnTo>
                    <a:pt x="52" y="6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2" y="74"/>
                  </a:lnTo>
                  <a:lnTo>
                    <a:pt x="45" y="65"/>
                  </a:lnTo>
                  <a:lnTo>
                    <a:pt x="88" y="65"/>
                  </a:lnTo>
                  <a:lnTo>
                    <a:pt x="90" y="67"/>
                  </a:lnTo>
                  <a:lnTo>
                    <a:pt x="90" y="67"/>
                  </a:lnTo>
                  <a:lnTo>
                    <a:pt x="94" y="68"/>
                  </a:lnTo>
                  <a:lnTo>
                    <a:pt x="95" y="70"/>
                  </a:lnTo>
                  <a:lnTo>
                    <a:pt x="95" y="72"/>
                  </a:lnTo>
                  <a:lnTo>
                    <a:pt x="95" y="74"/>
                  </a:lnTo>
                  <a:lnTo>
                    <a:pt x="95" y="131"/>
                  </a:lnTo>
                  <a:lnTo>
                    <a:pt x="88" y="124"/>
                  </a:lnTo>
                  <a:lnTo>
                    <a:pt x="171" y="124"/>
                  </a:lnTo>
                  <a:lnTo>
                    <a:pt x="173" y="124"/>
                  </a:lnTo>
                  <a:lnTo>
                    <a:pt x="174" y="124"/>
                  </a:lnTo>
                  <a:lnTo>
                    <a:pt x="176" y="126"/>
                  </a:lnTo>
                  <a:lnTo>
                    <a:pt x="178" y="127"/>
                  </a:lnTo>
                  <a:lnTo>
                    <a:pt x="178" y="129"/>
                  </a:lnTo>
                  <a:lnTo>
                    <a:pt x="178" y="131"/>
                  </a:lnTo>
                  <a:lnTo>
                    <a:pt x="178" y="152"/>
                  </a:lnTo>
                  <a:lnTo>
                    <a:pt x="171" y="145"/>
                  </a:lnTo>
                  <a:lnTo>
                    <a:pt x="223" y="145"/>
                  </a:lnTo>
                  <a:lnTo>
                    <a:pt x="225" y="145"/>
                  </a:lnTo>
                  <a:lnTo>
                    <a:pt x="227" y="145"/>
                  </a:lnTo>
                  <a:lnTo>
                    <a:pt x="228" y="147"/>
                  </a:lnTo>
                  <a:lnTo>
                    <a:pt x="230" y="149"/>
                  </a:lnTo>
                  <a:lnTo>
                    <a:pt x="230" y="151"/>
                  </a:lnTo>
                  <a:lnTo>
                    <a:pt x="230" y="152"/>
                  </a:lnTo>
                  <a:lnTo>
                    <a:pt x="230" y="213"/>
                  </a:lnTo>
                  <a:lnTo>
                    <a:pt x="223" y="206"/>
                  </a:lnTo>
                  <a:lnTo>
                    <a:pt x="304" y="206"/>
                  </a:lnTo>
                  <a:lnTo>
                    <a:pt x="306" y="206"/>
                  </a:lnTo>
                  <a:lnTo>
                    <a:pt x="307" y="206"/>
                  </a:lnTo>
                  <a:lnTo>
                    <a:pt x="309" y="208"/>
                  </a:lnTo>
                  <a:lnTo>
                    <a:pt x="311" y="212"/>
                  </a:lnTo>
                  <a:lnTo>
                    <a:pt x="313" y="212"/>
                  </a:lnTo>
                  <a:lnTo>
                    <a:pt x="313" y="213"/>
                  </a:lnTo>
                  <a:lnTo>
                    <a:pt x="313" y="272"/>
                  </a:lnTo>
                  <a:lnTo>
                    <a:pt x="304" y="265"/>
                  </a:lnTo>
                  <a:lnTo>
                    <a:pt x="360" y="265"/>
                  </a:lnTo>
                  <a:lnTo>
                    <a:pt x="360" y="280"/>
                  </a:lnTo>
                  <a:lnTo>
                    <a:pt x="304" y="280"/>
                  </a:lnTo>
                  <a:lnTo>
                    <a:pt x="304" y="280"/>
                  </a:lnTo>
                  <a:lnTo>
                    <a:pt x="302" y="280"/>
                  </a:lnTo>
                  <a:lnTo>
                    <a:pt x="300" y="278"/>
                  </a:lnTo>
                  <a:lnTo>
                    <a:pt x="298" y="276"/>
                  </a:lnTo>
                  <a:lnTo>
                    <a:pt x="297" y="274"/>
                  </a:lnTo>
                  <a:lnTo>
                    <a:pt x="297" y="272"/>
                  </a:lnTo>
                  <a:lnTo>
                    <a:pt x="297" y="213"/>
                  </a:lnTo>
                  <a:lnTo>
                    <a:pt x="304" y="220"/>
                  </a:lnTo>
                  <a:lnTo>
                    <a:pt x="223" y="220"/>
                  </a:lnTo>
                  <a:lnTo>
                    <a:pt x="221" y="220"/>
                  </a:lnTo>
                  <a:lnTo>
                    <a:pt x="221" y="220"/>
                  </a:lnTo>
                  <a:lnTo>
                    <a:pt x="218" y="219"/>
                  </a:lnTo>
                  <a:lnTo>
                    <a:pt x="216" y="217"/>
                  </a:lnTo>
                  <a:lnTo>
                    <a:pt x="216" y="215"/>
                  </a:lnTo>
                  <a:lnTo>
                    <a:pt x="216" y="213"/>
                  </a:lnTo>
                  <a:lnTo>
                    <a:pt x="216" y="152"/>
                  </a:lnTo>
                  <a:lnTo>
                    <a:pt x="223" y="160"/>
                  </a:lnTo>
                  <a:lnTo>
                    <a:pt x="171" y="160"/>
                  </a:lnTo>
                  <a:lnTo>
                    <a:pt x="169" y="160"/>
                  </a:lnTo>
                  <a:lnTo>
                    <a:pt x="169" y="160"/>
                  </a:lnTo>
                  <a:lnTo>
                    <a:pt x="165" y="158"/>
                  </a:lnTo>
                  <a:lnTo>
                    <a:pt x="164" y="156"/>
                  </a:lnTo>
                  <a:lnTo>
                    <a:pt x="164" y="154"/>
                  </a:lnTo>
                  <a:lnTo>
                    <a:pt x="164" y="152"/>
                  </a:lnTo>
                  <a:lnTo>
                    <a:pt x="164" y="131"/>
                  </a:lnTo>
                  <a:lnTo>
                    <a:pt x="171" y="138"/>
                  </a:lnTo>
                  <a:lnTo>
                    <a:pt x="88" y="138"/>
                  </a:lnTo>
                  <a:lnTo>
                    <a:pt x="86" y="138"/>
                  </a:lnTo>
                  <a:lnTo>
                    <a:pt x="85" y="136"/>
                  </a:lnTo>
                  <a:lnTo>
                    <a:pt x="83" y="136"/>
                  </a:lnTo>
                  <a:lnTo>
                    <a:pt x="81" y="133"/>
                  </a:lnTo>
                  <a:lnTo>
                    <a:pt x="81" y="133"/>
                  </a:lnTo>
                  <a:lnTo>
                    <a:pt x="81" y="131"/>
                  </a:lnTo>
                  <a:lnTo>
                    <a:pt x="81" y="74"/>
                  </a:lnTo>
                  <a:lnTo>
                    <a:pt x="88" y="81"/>
                  </a:lnTo>
                  <a:lnTo>
                    <a:pt x="45" y="81"/>
                  </a:lnTo>
                  <a:lnTo>
                    <a:pt x="43" y="81"/>
                  </a:lnTo>
                  <a:lnTo>
                    <a:pt x="41" y="79"/>
                  </a:lnTo>
                  <a:lnTo>
                    <a:pt x="40" y="79"/>
                  </a:lnTo>
                  <a:lnTo>
                    <a:pt x="38" y="75"/>
                  </a:lnTo>
                  <a:lnTo>
                    <a:pt x="38" y="74"/>
                  </a:lnTo>
                  <a:lnTo>
                    <a:pt x="38" y="74"/>
                  </a:lnTo>
                  <a:lnTo>
                    <a:pt x="38" y="7"/>
                  </a:lnTo>
                  <a:lnTo>
                    <a:pt x="45" y="16"/>
                  </a:lnTo>
                  <a:lnTo>
                    <a:pt x="0" y="16"/>
                  </a:lnTo>
                  <a:lnTo>
                    <a:pt x="0" y="0"/>
                  </a:lnTo>
                  <a:close/>
                  <a:moveTo>
                    <a:pt x="352" y="251"/>
                  </a:moveTo>
                  <a:lnTo>
                    <a:pt x="397" y="272"/>
                  </a:lnTo>
                  <a:lnTo>
                    <a:pt x="352" y="296"/>
                  </a:lnTo>
                  <a:lnTo>
                    <a:pt x="352" y="251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6" name="Rectangle 94"/>
            <p:cNvSpPr>
              <a:spLocks noChangeArrowheads="1"/>
            </p:cNvSpPr>
            <p:nvPr/>
          </p:nvSpPr>
          <p:spPr bwMode="auto">
            <a:xfrm>
              <a:off x="2358" y="1556"/>
              <a:ext cx="66" cy="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700" b="1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$</a:t>
              </a:r>
              <a:endParaRPr lang="en-US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27" name="Rectangle 95"/>
            <p:cNvSpPr>
              <a:spLocks noChangeArrowheads="1"/>
            </p:cNvSpPr>
            <p:nvPr/>
          </p:nvSpPr>
          <p:spPr bwMode="auto">
            <a:xfrm>
              <a:off x="2552" y="1712"/>
              <a:ext cx="124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600" b="1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MW</a:t>
              </a:r>
              <a:endParaRPr lang="en-US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28" name="Rectangle 96"/>
            <p:cNvSpPr>
              <a:spLocks noChangeArrowheads="1"/>
            </p:cNvSpPr>
            <p:nvPr/>
          </p:nvSpPr>
          <p:spPr bwMode="auto">
            <a:xfrm>
              <a:off x="2353" y="1451"/>
              <a:ext cx="487" cy="31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29" name="Rectangle 97"/>
            <p:cNvSpPr>
              <a:spLocks noChangeArrowheads="1"/>
            </p:cNvSpPr>
            <p:nvPr/>
          </p:nvSpPr>
          <p:spPr bwMode="auto">
            <a:xfrm>
              <a:off x="2353" y="1451"/>
              <a:ext cx="487" cy="318"/>
            </a:xfrm>
            <a:prstGeom prst="rect">
              <a:avLst/>
            </a:prstGeom>
            <a:noFill/>
            <a:ln w="6350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30" name="Freeform 98"/>
            <p:cNvSpPr>
              <a:spLocks noEditPoints="1"/>
            </p:cNvSpPr>
            <p:nvPr/>
          </p:nvSpPr>
          <p:spPr bwMode="auto">
            <a:xfrm>
              <a:off x="2392" y="1470"/>
              <a:ext cx="421" cy="278"/>
            </a:xfrm>
            <a:custGeom>
              <a:avLst/>
              <a:gdLst>
                <a:gd name="T0" fmla="*/ 0 w 421"/>
                <a:gd name="T1" fmla="*/ 278 h 278"/>
                <a:gd name="T2" fmla="*/ 0 w 421"/>
                <a:gd name="T3" fmla="*/ 230 h 278"/>
                <a:gd name="T4" fmla="*/ 2 w 421"/>
                <a:gd name="T5" fmla="*/ 228 h 278"/>
                <a:gd name="T6" fmla="*/ 2 w 421"/>
                <a:gd name="T7" fmla="*/ 228 h 278"/>
                <a:gd name="T8" fmla="*/ 4 w 421"/>
                <a:gd name="T9" fmla="*/ 224 h 278"/>
                <a:gd name="T10" fmla="*/ 6 w 421"/>
                <a:gd name="T11" fmla="*/ 222 h 278"/>
                <a:gd name="T12" fmla="*/ 7 w 421"/>
                <a:gd name="T13" fmla="*/ 222 h 278"/>
                <a:gd name="T14" fmla="*/ 9 w 421"/>
                <a:gd name="T15" fmla="*/ 222 h 278"/>
                <a:gd name="T16" fmla="*/ 130 w 421"/>
                <a:gd name="T17" fmla="*/ 222 h 278"/>
                <a:gd name="T18" fmla="*/ 122 w 421"/>
                <a:gd name="T19" fmla="*/ 230 h 278"/>
                <a:gd name="T20" fmla="*/ 122 w 421"/>
                <a:gd name="T21" fmla="*/ 181 h 278"/>
                <a:gd name="T22" fmla="*/ 122 w 421"/>
                <a:gd name="T23" fmla="*/ 180 h 278"/>
                <a:gd name="T24" fmla="*/ 122 w 421"/>
                <a:gd name="T25" fmla="*/ 178 h 278"/>
                <a:gd name="T26" fmla="*/ 124 w 421"/>
                <a:gd name="T27" fmla="*/ 176 h 278"/>
                <a:gd name="T28" fmla="*/ 126 w 421"/>
                <a:gd name="T29" fmla="*/ 174 h 278"/>
                <a:gd name="T30" fmla="*/ 128 w 421"/>
                <a:gd name="T31" fmla="*/ 174 h 278"/>
                <a:gd name="T32" fmla="*/ 130 w 421"/>
                <a:gd name="T33" fmla="*/ 174 h 278"/>
                <a:gd name="T34" fmla="*/ 261 w 421"/>
                <a:gd name="T35" fmla="*/ 174 h 278"/>
                <a:gd name="T36" fmla="*/ 254 w 421"/>
                <a:gd name="T37" fmla="*/ 181 h 278"/>
                <a:gd name="T38" fmla="*/ 254 w 421"/>
                <a:gd name="T39" fmla="*/ 106 h 278"/>
                <a:gd name="T40" fmla="*/ 254 w 421"/>
                <a:gd name="T41" fmla="*/ 106 h 278"/>
                <a:gd name="T42" fmla="*/ 254 w 421"/>
                <a:gd name="T43" fmla="*/ 104 h 278"/>
                <a:gd name="T44" fmla="*/ 255 w 421"/>
                <a:gd name="T45" fmla="*/ 101 h 278"/>
                <a:gd name="T46" fmla="*/ 257 w 421"/>
                <a:gd name="T47" fmla="*/ 101 h 278"/>
                <a:gd name="T48" fmla="*/ 261 w 421"/>
                <a:gd name="T49" fmla="*/ 99 h 278"/>
                <a:gd name="T50" fmla="*/ 397 w 421"/>
                <a:gd name="T51" fmla="*/ 101 h 278"/>
                <a:gd name="T52" fmla="*/ 388 w 421"/>
                <a:gd name="T53" fmla="*/ 108 h 278"/>
                <a:gd name="T54" fmla="*/ 392 w 421"/>
                <a:gd name="T55" fmla="*/ 38 h 278"/>
                <a:gd name="T56" fmla="*/ 406 w 421"/>
                <a:gd name="T57" fmla="*/ 38 h 278"/>
                <a:gd name="T58" fmla="*/ 404 w 421"/>
                <a:gd name="T59" fmla="*/ 108 h 278"/>
                <a:gd name="T60" fmla="*/ 404 w 421"/>
                <a:gd name="T61" fmla="*/ 110 h 278"/>
                <a:gd name="T62" fmla="*/ 403 w 421"/>
                <a:gd name="T63" fmla="*/ 111 h 278"/>
                <a:gd name="T64" fmla="*/ 401 w 421"/>
                <a:gd name="T65" fmla="*/ 113 h 278"/>
                <a:gd name="T66" fmla="*/ 399 w 421"/>
                <a:gd name="T67" fmla="*/ 115 h 278"/>
                <a:gd name="T68" fmla="*/ 397 w 421"/>
                <a:gd name="T69" fmla="*/ 115 h 278"/>
                <a:gd name="T70" fmla="*/ 397 w 421"/>
                <a:gd name="T71" fmla="*/ 115 h 278"/>
                <a:gd name="T72" fmla="*/ 261 w 421"/>
                <a:gd name="T73" fmla="*/ 115 h 278"/>
                <a:gd name="T74" fmla="*/ 268 w 421"/>
                <a:gd name="T75" fmla="*/ 106 h 278"/>
                <a:gd name="T76" fmla="*/ 268 w 421"/>
                <a:gd name="T77" fmla="*/ 181 h 278"/>
                <a:gd name="T78" fmla="*/ 268 w 421"/>
                <a:gd name="T79" fmla="*/ 183 h 278"/>
                <a:gd name="T80" fmla="*/ 266 w 421"/>
                <a:gd name="T81" fmla="*/ 185 h 278"/>
                <a:gd name="T82" fmla="*/ 266 w 421"/>
                <a:gd name="T83" fmla="*/ 187 h 278"/>
                <a:gd name="T84" fmla="*/ 263 w 421"/>
                <a:gd name="T85" fmla="*/ 188 h 278"/>
                <a:gd name="T86" fmla="*/ 261 w 421"/>
                <a:gd name="T87" fmla="*/ 188 h 278"/>
                <a:gd name="T88" fmla="*/ 261 w 421"/>
                <a:gd name="T89" fmla="*/ 188 h 278"/>
                <a:gd name="T90" fmla="*/ 130 w 421"/>
                <a:gd name="T91" fmla="*/ 188 h 278"/>
                <a:gd name="T92" fmla="*/ 137 w 421"/>
                <a:gd name="T93" fmla="*/ 181 h 278"/>
                <a:gd name="T94" fmla="*/ 137 w 421"/>
                <a:gd name="T95" fmla="*/ 230 h 278"/>
                <a:gd name="T96" fmla="*/ 137 w 421"/>
                <a:gd name="T97" fmla="*/ 231 h 278"/>
                <a:gd name="T98" fmla="*/ 137 w 421"/>
                <a:gd name="T99" fmla="*/ 233 h 278"/>
                <a:gd name="T100" fmla="*/ 135 w 421"/>
                <a:gd name="T101" fmla="*/ 235 h 278"/>
                <a:gd name="T102" fmla="*/ 133 w 421"/>
                <a:gd name="T103" fmla="*/ 237 h 278"/>
                <a:gd name="T104" fmla="*/ 131 w 421"/>
                <a:gd name="T105" fmla="*/ 237 h 278"/>
                <a:gd name="T106" fmla="*/ 130 w 421"/>
                <a:gd name="T107" fmla="*/ 237 h 278"/>
                <a:gd name="T108" fmla="*/ 9 w 421"/>
                <a:gd name="T109" fmla="*/ 237 h 278"/>
                <a:gd name="T110" fmla="*/ 16 w 421"/>
                <a:gd name="T111" fmla="*/ 230 h 278"/>
                <a:gd name="T112" fmla="*/ 16 w 421"/>
                <a:gd name="T113" fmla="*/ 278 h 278"/>
                <a:gd name="T114" fmla="*/ 0 w 421"/>
                <a:gd name="T115" fmla="*/ 278 h 278"/>
                <a:gd name="T116" fmla="*/ 376 w 421"/>
                <a:gd name="T117" fmla="*/ 45 h 278"/>
                <a:gd name="T118" fmla="*/ 399 w 421"/>
                <a:gd name="T119" fmla="*/ 0 h 278"/>
                <a:gd name="T120" fmla="*/ 421 w 421"/>
                <a:gd name="T121" fmla="*/ 45 h 278"/>
                <a:gd name="T122" fmla="*/ 376 w 421"/>
                <a:gd name="T123" fmla="*/ 45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1" h="278">
                  <a:moveTo>
                    <a:pt x="0" y="278"/>
                  </a:moveTo>
                  <a:lnTo>
                    <a:pt x="0" y="230"/>
                  </a:lnTo>
                  <a:lnTo>
                    <a:pt x="2" y="228"/>
                  </a:lnTo>
                  <a:lnTo>
                    <a:pt x="2" y="228"/>
                  </a:lnTo>
                  <a:lnTo>
                    <a:pt x="4" y="224"/>
                  </a:lnTo>
                  <a:lnTo>
                    <a:pt x="6" y="222"/>
                  </a:lnTo>
                  <a:lnTo>
                    <a:pt x="7" y="222"/>
                  </a:lnTo>
                  <a:lnTo>
                    <a:pt x="9" y="222"/>
                  </a:lnTo>
                  <a:lnTo>
                    <a:pt x="130" y="222"/>
                  </a:lnTo>
                  <a:lnTo>
                    <a:pt x="122" y="230"/>
                  </a:lnTo>
                  <a:lnTo>
                    <a:pt x="122" y="181"/>
                  </a:lnTo>
                  <a:lnTo>
                    <a:pt x="122" y="180"/>
                  </a:lnTo>
                  <a:lnTo>
                    <a:pt x="122" y="178"/>
                  </a:lnTo>
                  <a:lnTo>
                    <a:pt x="124" y="176"/>
                  </a:lnTo>
                  <a:lnTo>
                    <a:pt x="126" y="174"/>
                  </a:lnTo>
                  <a:lnTo>
                    <a:pt x="128" y="174"/>
                  </a:lnTo>
                  <a:lnTo>
                    <a:pt x="130" y="174"/>
                  </a:lnTo>
                  <a:lnTo>
                    <a:pt x="261" y="174"/>
                  </a:lnTo>
                  <a:lnTo>
                    <a:pt x="254" y="181"/>
                  </a:lnTo>
                  <a:lnTo>
                    <a:pt x="254" y="106"/>
                  </a:lnTo>
                  <a:lnTo>
                    <a:pt x="254" y="106"/>
                  </a:lnTo>
                  <a:lnTo>
                    <a:pt x="254" y="104"/>
                  </a:lnTo>
                  <a:lnTo>
                    <a:pt x="255" y="101"/>
                  </a:lnTo>
                  <a:lnTo>
                    <a:pt x="257" y="101"/>
                  </a:lnTo>
                  <a:lnTo>
                    <a:pt x="261" y="99"/>
                  </a:lnTo>
                  <a:lnTo>
                    <a:pt x="397" y="101"/>
                  </a:lnTo>
                  <a:lnTo>
                    <a:pt x="388" y="108"/>
                  </a:lnTo>
                  <a:lnTo>
                    <a:pt x="392" y="38"/>
                  </a:lnTo>
                  <a:lnTo>
                    <a:pt x="406" y="38"/>
                  </a:lnTo>
                  <a:lnTo>
                    <a:pt x="404" y="108"/>
                  </a:lnTo>
                  <a:lnTo>
                    <a:pt x="404" y="110"/>
                  </a:lnTo>
                  <a:lnTo>
                    <a:pt x="403" y="111"/>
                  </a:lnTo>
                  <a:lnTo>
                    <a:pt x="401" y="113"/>
                  </a:lnTo>
                  <a:lnTo>
                    <a:pt x="399" y="115"/>
                  </a:lnTo>
                  <a:lnTo>
                    <a:pt x="397" y="115"/>
                  </a:lnTo>
                  <a:lnTo>
                    <a:pt x="397" y="115"/>
                  </a:lnTo>
                  <a:lnTo>
                    <a:pt x="261" y="115"/>
                  </a:lnTo>
                  <a:lnTo>
                    <a:pt x="268" y="106"/>
                  </a:lnTo>
                  <a:lnTo>
                    <a:pt x="268" y="181"/>
                  </a:lnTo>
                  <a:lnTo>
                    <a:pt x="268" y="183"/>
                  </a:lnTo>
                  <a:lnTo>
                    <a:pt x="266" y="185"/>
                  </a:lnTo>
                  <a:lnTo>
                    <a:pt x="266" y="187"/>
                  </a:lnTo>
                  <a:lnTo>
                    <a:pt x="263" y="188"/>
                  </a:lnTo>
                  <a:lnTo>
                    <a:pt x="261" y="188"/>
                  </a:lnTo>
                  <a:lnTo>
                    <a:pt x="261" y="188"/>
                  </a:lnTo>
                  <a:lnTo>
                    <a:pt x="130" y="188"/>
                  </a:lnTo>
                  <a:lnTo>
                    <a:pt x="137" y="181"/>
                  </a:lnTo>
                  <a:lnTo>
                    <a:pt x="137" y="230"/>
                  </a:lnTo>
                  <a:lnTo>
                    <a:pt x="137" y="231"/>
                  </a:lnTo>
                  <a:lnTo>
                    <a:pt x="137" y="233"/>
                  </a:lnTo>
                  <a:lnTo>
                    <a:pt x="135" y="235"/>
                  </a:lnTo>
                  <a:lnTo>
                    <a:pt x="133" y="237"/>
                  </a:lnTo>
                  <a:lnTo>
                    <a:pt x="131" y="237"/>
                  </a:lnTo>
                  <a:lnTo>
                    <a:pt x="130" y="237"/>
                  </a:lnTo>
                  <a:lnTo>
                    <a:pt x="9" y="237"/>
                  </a:lnTo>
                  <a:lnTo>
                    <a:pt x="16" y="230"/>
                  </a:lnTo>
                  <a:lnTo>
                    <a:pt x="16" y="278"/>
                  </a:lnTo>
                  <a:lnTo>
                    <a:pt x="0" y="278"/>
                  </a:lnTo>
                  <a:close/>
                  <a:moveTo>
                    <a:pt x="376" y="45"/>
                  </a:moveTo>
                  <a:lnTo>
                    <a:pt x="399" y="0"/>
                  </a:lnTo>
                  <a:lnTo>
                    <a:pt x="421" y="45"/>
                  </a:lnTo>
                  <a:lnTo>
                    <a:pt x="376" y="45"/>
                  </a:lnTo>
                  <a:close/>
                </a:path>
              </a:pathLst>
            </a:custGeom>
            <a:solidFill>
              <a:srgbClr val="008000"/>
            </a:solidFill>
            <a:ln w="0">
              <a:solidFill>
                <a:srgbClr val="008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31" name="Freeform 99"/>
            <p:cNvSpPr>
              <a:spLocks noEditPoints="1"/>
            </p:cNvSpPr>
            <p:nvPr/>
          </p:nvSpPr>
          <p:spPr bwMode="auto">
            <a:xfrm>
              <a:off x="2383" y="1472"/>
              <a:ext cx="397" cy="296"/>
            </a:xfrm>
            <a:custGeom>
              <a:avLst/>
              <a:gdLst>
                <a:gd name="T0" fmla="*/ 45 w 397"/>
                <a:gd name="T1" fmla="*/ 0 h 296"/>
                <a:gd name="T2" fmla="*/ 49 w 397"/>
                <a:gd name="T3" fmla="*/ 2 h 296"/>
                <a:gd name="T4" fmla="*/ 52 w 397"/>
                <a:gd name="T5" fmla="*/ 6 h 296"/>
                <a:gd name="T6" fmla="*/ 52 w 397"/>
                <a:gd name="T7" fmla="*/ 7 h 296"/>
                <a:gd name="T8" fmla="*/ 45 w 397"/>
                <a:gd name="T9" fmla="*/ 65 h 296"/>
                <a:gd name="T10" fmla="*/ 90 w 397"/>
                <a:gd name="T11" fmla="*/ 67 h 296"/>
                <a:gd name="T12" fmla="*/ 94 w 397"/>
                <a:gd name="T13" fmla="*/ 68 h 296"/>
                <a:gd name="T14" fmla="*/ 95 w 397"/>
                <a:gd name="T15" fmla="*/ 72 h 296"/>
                <a:gd name="T16" fmla="*/ 95 w 397"/>
                <a:gd name="T17" fmla="*/ 131 h 296"/>
                <a:gd name="T18" fmla="*/ 171 w 397"/>
                <a:gd name="T19" fmla="*/ 124 h 296"/>
                <a:gd name="T20" fmla="*/ 174 w 397"/>
                <a:gd name="T21" fmla="*/ 124 h 296"/>
                <a:gd name="T22" fmla="*/ 178 w 397"/>
                <a:gd name="T23" fmla="*/ 127 h 296"/>
                <a:gd name="T24" fmla="*/ 178 w 397"/>
                <a:gd name="T25" fmla="*/ 131 h 296"/>
                <a:gd name="T26" fmla="*/ 171 w 397"/>
                <a:gd name="T27" fmla="*/ 145 h 296"/>
                <a:gd name="T28" fmla="*/ 225 w 397"/>
                <a:gd name="T29" fmla="*/ 145 h 296"/>
                <a:gd name="T30" fmla="*/ 228 w 397"/>
                <a:gd name="T31" fmla="*/ 147 h 296"/>
                <a:gd name="T32" fmla="*/ 230 w 397"/>
                <a:gd name="T33" fmla="*/ 151 h 296"/>
                <a:gd name="T34" fmla="*/ 230 w 397"/>
                <a:gd name="T35" fmla="*/ 213 h 296"/>
                <a:gd name="T36" fmla="*/ 304 w 397"/>
                <a:gd name="T37" fmla="*/ 206 h 296"/>
                <a:gd name="T38" fmla="*/ 307 w 397"/>
                <a:gd name="T39" fmla="*/ 206 h 296"/>
                <a:gd name="T40" fmla="*/ 311 w 397"/>
                <a:gd name="T41" fmla="*/ 212 h 296"/>
                <a:gd name="T42" fmla="*/ 313 w 397"/>
                <a:gd name="T43" fmla="*/ 213 h 296"/>
                <a:gd name="T44" fmla="*/ 304 w 397"/>
                <a:gd name="T45" fmla="*/ 265 h 296"/>
                <a:gd name="T46" fmla="*/ 360 w 397"/>
                <a:gd name="T47" fmla="*/ 280 h 296"/>
                <a:gd name="T48" fmla="*/ 304 w 397"/>
                <a:gd name="T49" fmla="*/ 280 h 296"/>
                <a:gd name="T50" fmla="*/ 300 w 397"/>
                <a:gd name="T51" fmla="*/ 278 h 296"/>
                <a:gd name="T52" fmla="*/ 297 w 397"/>
                <a:gd name="T53" fmla="*/ 274 h 296"/>
                <a:gd name="T54" fmla="*/ 297 w 397"/>
                <a:gd name="T55" fmla="*/ 213 h 296"/>
                <a:gd name="T56" fmla="*/ 223 w 397"/>
                <a:gd name="T57" fmla="*/ 220 h 296"/>
                <a:gd name="T58" fmla="*/ 221 w 397"/>
                <a:gd name="T59" fmla="*/ 220 h 296"/>
                <a:gd name="T60" fmla="*/ 216 w 397"/>
                <a:gd name="T61" fmla="*/ 217 h 296"/>
                <a:gd name="T62" fmla="*/ 216 w 397"/>
                <a:gd name="T63" fmla="*/ 213 h 296"/>
                <a:gd name="T64" fmla="*/ 223 w 397"/>
                <a:gd name="T65" fmla="*/ 160 h 296"/>
                <a:gd name="T66" fmla="*/ 169 w 397"/>
                <a:gd name="T67" fmla="*/ 160 h 296"/>
                <a:gd name="T68" fmla="*/ 165 w 397"/>
                <a:gd name="T69" fmla="*/ 158 h 296"/>
                <a:gd name="T70" fmla="*/ 164 w 397"/>
                <a:gd name="T71" fmla="*/ 154 h 296"/>
                <a:gd name="T72" fmla="*/ 164 w 397"/>
                <a:gd name="T73" fmla="*/ 131 h 296"/>
                <a:gd name="T74" fmla="*/ 88 w 397"/>
                <a:gd name="T75" fmla="*/ 138 h 296"/>
                <a:gd name="T76" fmla="*/ 85 w 397"/>
                <a:gd name="T77" fmla="*/ 136 h 296"/>
                <a:gd name="T78" fmla="*/ 81 w 397"/>
                <a:gd name="T79" fmla="*/ 133 h 296"/>
                <a:gd name="T80" fmla="*/ 81 w 397"/>
                <a:gd name="T81" fmla="*/ 131 h 296"/>
                <a:gd name="T82" fmla="*/ 88 w 397"/>
                <a:gd name="T83" fmla="*/ 81 h 296"/>
                <a:gd name="T84" fmla="*/ 43 w 397"/>
                <a:gd name="T85" fmla="*/ 81 h 296"/>
                <a:gd name="T86" fmla="*/ 40 w 397"/>
                <a:gd name="T87" fmla="*/ 79 h 296"/>
                <a:gd name="T88" fmla="*/ 38 w 397"/>
                <a:gd name="T89" fmla="*/ 74 h 296"/>
                <a:gd name="T90" fmla="*/ 38 w 397"/>
                <a:gd name="T91" fmla="*/ 7 h 296"/>
                <a:gd name="T92" fmla="*/ 0 w 397"/>
                <a:gd name="T93" fmla="*/ 16 h 296"/>
                <a:gd name="T94" fmla="*/ 352 w 397"/>
                <a:gd name="T95" fmla="*/ 251 h 296"/>
                <a:gd name="T96" fmla="*/ 352 w 397"/>
                <a:gd name="T97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97" h="296">
                  <a:moveTo>
                    <a:pt x="0" y="0"/>
                  </a:moveTo>
                  <a:lnTo>
                    <a:pt x="45" y="0"/>
                  </a:lnTo>
                  <a:lnTo>
                    <a:pt x="47" y="0"/>
                  </a:lnTo>
                  <a:lnTo>
                    <a:pt x="49" y="2"/>
                  </a:lnTo>
                  <a:lnTo>
                    <a:pt x="50" y="2"/>
                  </a:lnTo>
                  <a:lnTo>
                    <a:pt x="52" y="6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2" y="74"/>
                  </a:lnTo>
                  <a:lnTo>
                    <a:pt x="45" y="65"/>
                  </a:lnTo>
                  <a:lnTo>
                    <a:pt x="88" y="65"/>
                  </a:lnTo>
                  <a:lnTo>
                    <a:pt x="90" y="67"/>
                  </a:lnTo>
                  <a:lnTo>
                    <a:pt x="90" y="67"/>
                  </a:lnTo>
                  <a:lnTo>
                    <a:pt x="94" y="68"/>
                  </a:lnTo>
                  <a:lnTo>
                    <a:pt x="95" y="70"/>
                  </a:lnTo>
                  <a:lnTo>
                    <a:pt x="95" y="72"/>
                  </a:lnTo>
                  <a:lnTo>
                    <a:pt x="95" y="74"/>
                  </a:lnTo>
                  <a:lnTo>
                    <a:pt x="95" y="131"/>
                  </a:lnTo>
                  <a:lnTo>
                    <a:pt x="88" y="124"/>
                  </a:lnTo>
                  <a:lnTo>
                    <a:pt x="171" y="124"/>
                  </a:lnTo>
                  <a:lnTo>
                    <a:pt x="173" y="124"/>
                  </a:lnTo>
                  <a:lnTo>
                    <a:pt x="174" y="124"/>
                  </a:lnTo>
                  <a:lnTo>
                    <a:pt x="176" y="126"/>
                  </a:lnTo>
                  <a:lnTo>
                    <a:pt x="178" y="127"/>
                  </a:lnTo>
                  <a:lnTo>
                    <a:pt x="178" y="129"/>
                  </a:lnTo>
                  <a:lnTo>
                    <a:pt x="178" y="131"/>
                  </a:lnTo>
                  <a:lnTo>
                    <a:pt x="178" y="152"/>
                  </a:lnTo>
                  <a:lnTo>
                    <a:pt x="171" y="145"/>
                  </a:lnTo>
                  <a:lnTo>
                    <a:pt x="223" y="145"/>
                  </a:lnTo>
                  <a:lnTo>
                    <a:pt x="225" y="145"/>
                  </a:lnTo>
                  <a:lnTo>
                    <a:pt x="227" y="145"/>
                  </a:lnTo>
                  <a:lnTo>
                    <a:pt x="228" y="147"/>
                  </a:lnTo>
                  <a:lnTo>
                    <a:pt x="230" y="149"/>
                  </a:lnTo>
                  <a:lnTo>
                    <a:pt x="230" y="151"/>
                  </a:lnTo>
                  <a:lnTo>
                    <a:pt x="230" y="152"/>
                  </a:lnTo>
                  <a:lnTo>
                    <a:pt x="230" y="213"/>
                  </a:lnTo>
                  <a:lnTo>
                    <a:pt x="223" y="206"/>
                  </a:lnTo>
                  <a:lnTo>
                    <a:pt x="304" y="206"/>
                  </a:lnTo>
                  <a:lnTo>
                    <a:pt x="306" y="206"/>
                  </a:lnTo>
                  <a:lnTo>
                    <a:pt x="307" y="206"/>
                  </a:lnTo>
                  <a:lnTo>
                    <a:pt x="309" y="208"/>
                  </a:lnTo>
                  <a:lnTo>
                    <a:pt x="311" y="212"/>
                  </a:lnTo>
                  <a:lnTo>
                    <a:pt x="313" y="212"/>
                  </a:lnTo>
                  <a:lnTo>
                    <a:pt x="313" y="213"/>
                  </a:lnTo>
                  <a:lnTo>
                    <a:pt x="313" y="272"/>
                  </a:lnTo>
                  <a:lnTo>
                    <a:pt x="304" y="265"/>
                  </a:lnTo>
                  <a:lnTo>
                    <a:pt x="360" y="265"/>
                  </a:lnTo>
                  <a:lnTo>
                    <a:pt x="360" y="280"/>
                  </a:lnTo>
                  <a:lnTo>
                    <a:pt x="304" y="280"/>
                  </a:lnTo>
                  <a:lnTo>
                    <a:pt x="304" y="280"/>
                  </a:lnTo>
                  <a:lnTo>
                    <a:pt x="302" y="280"/>
                  </a:lnTo>
                  <a:lnTo>
                    <a:pt x="300" y="278"/>
                  </a:lnTo>
                  <a:lnTo>
                    <a:pt x="298" y="276"/>
                  </a:lnTo>
                  <a:lnTo>
                    <a:pt x="297" y="274"/>
                  </a:lnTo>
                  <a:lnTo>
                    <a:pt x="297" y="272"/>
                  </a:lnTo>
                  <a:lnTo>
                    <a:pt x="297" y="213"/>
                  </a:lnTo>
                  <a:lnTo>
                    <a:pt x="304" y="220"/>
                  </a:lnTo>
                  <a:lnTo>
                    <a:pt x="223" y="220"/>
                  </a:lnTo>
                  <a:lnTo>
                    <a:pt x="221" y="220"/>
                  </a:lnTo>
                  <a:lnTo>
                    <a:pt x="221" y="220"/>
                  </a:lnTo>
                  <a:lnTo>
                    <a:pt x="218" y="219"/>
                  </a:lnTo>
                  <a:lnTo>
                    <a:pt x="216" y="217"/>
                  </a:lnTo>
                  <a:lnTo>
                    <a:pt x="216" y="215"/>
                  </a:lnTo>
                  <a:lnTo>
                    <a:pt x="216" y="213"/>
                  </a:lnTo>
                  <a:lnTo>
                    <a:pt x="216" y="152"/>
                  </a:lnTo>
                  <a:lnTo>
                    <a:pt x="223" y="160"/>
                  </a:lnTo>
                  <a:lnTo>
                    <a:pt x="171" y="160"/>
                  </a:lnTo>
                  <a:lnTo>
                    <a:pt x="169" y="160"/>
                  </a:lnTo>
                  <a:lnTo>
                    <a:pt x="169" y="160"/>
                  </a:lnTo>
                  <a:lnTo>
                    <a:pt x="165" y="158"/>
                  </a:lnTo>
                  <a:lnTo>
                    <a:pt x="164" y="156"/>
                  </a:lnTo>
                  <a:lnTo>
                    <a:pt x="164" y="154"/>
                  </a:lnTo>
                  <a:lnTo>
                    <a:pt x="164" y="152"/>
                  </a:lnTo>
                  <a:lnTo>
                    <a:pt x="164" y="131"/>
                  </a:lnTo>
                  <a:lnTo>
                    <a:pt x="171" y="138"/>
                  </a:lnTo>
                  <a:lnTo>
                    <a:pt x="88" y="138"/>
                  </a:lnTo>
                  <a:lnTo>
                    <a:pt x="86" y="138"/>
                  </a:lnTo>
                  <a:lnTo>
                    <a:pt x="85" y="136"/>
                  </a:lnTo>
                  <a:lnTo>
                    <a:pt x="83" y="136"/>
                  </a:lnTo>
                  <a:lnTo>
                    <a:pt x="81" y="133"/>
                  </a:lnTo>
                  <a:lnTo>
                    <a:pt x="81" y="133"/>
                  </a:lnTo>
                  <a:lnTo>
                    <a:pt x="81" y="131"/>
                  </a:lnTo>
                  <a:lnTo>
                    <a:pt x="81" y="74"/>
                  </a:lnTo>
                  <a:lnTo>
                    <a:pt x="88" y="81"/>
                  </a:lnTo>
                  <a:lnTo>
                    <a:pt x="45" y="81"/>
                  </a:lnTo>
                  <a:lnTo>
                    <a:pt x="43" y="81"/>
                  </a:lnTo>
                  <a:lnTo>
                    <a:pt x="41" y="79"/>
                  </a:lnTo>
                  <a:lnTo>
                    <a:pt x="40" y="79"/>
                  </a:lnTo>
                  <a:lnTo>
                    <a:pt x="38" y="75"/>
                  </a:lnTo>
                  <a:lnTo>
                    <a:pt x="38" y="74"/>
                  </a:lnTo>
                  <a:lnTo>
                    <a:pt x="38" y="74"/>
                  </a:lnTo>
                  <a:lnTo>
                    <a:pt x="38" y="7"/>
                  </a:lnTo>
                  <a:lnTo>
                    <a:pt x="45" y="16"/>
                  </a:lnTo>
                  <a:lnTo>
                    <a:pt x="0" y="16"/>
                  </a:lnTo>
                  <a:lnTo>
                    <a:pt x="0" y="0"/>
                  </a:lnTo>
                  <a:close/>
                  <a:moveTo>
                    <a:pt x="352" y="251"/>
                  </a:moveTo>
                  <a:lnTo>
                    <a:pt x="397" y="272"/>
                  </a:lnTo>
                  <a:lnTo>
                    <a:pt x="352" y="296"/>
                  </a:lnTo>
                  <a:lnTo>
                    <a:pt x="352" y="251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32" name="Rectangle 100"/>
            <p:cNvSpPr>
              <a:spLocks noChangeArrowheads="1"/>
            </p:cNvSpPr>
            <p:nvPr/>
          </p:nvSpPr>
          <p:spPr bwMode="auto">
            <a:xfrm>
              <a:off x="2358" y="1556"/>
              <a:ext cx="66" cy="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700" b="1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$</a:t>
              </a:r>
              <a:endParaRPr lang="en-US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33" name="Rectangle 101"/>
            <p:cNvSpPr>
              <a:spLocks noChangeArrowheads="1"/>
            </p:cNvSpPr>
            <p:nvPr/>
          </p:nvSpPr>
          <p:spPr bwMode="auto">
            <a:xfrm>
              <a:off x="2552" y="1712"/>
              <a:ext cx="124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600" b="1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MW</a:t>
              </a:r>
              <a:endParaRPr lang="en-US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34" name="Freeform 102"/>
            <p:cNvSpPr>
              <a:spLocks/>
            </p:cNvSpPr>
            <p:nvPr/>
          </p:nvSpPr>
          <p:spPr bwMode="auto">
            <a:xfrm>
              <a:off x="2409" y="1364"/>
              <a:ext cx="336" cy="109"/>
            </a:xfrm>
            <a:custGeom>
              <a:avLst/>
              <a:gdLst>
                <a:gd name="T0" fmla="*/ 18 w 318"/>
                <a:gd name="T1" fmla="*/ 0 h 109"/>
                <a:gd name="T2" fmla="*/ 0 w 318"/>
                <a:gd name="T3" fmla="*/ 17 h 109"/>
                <a:gd name="T4" fmla="*/ 0 w 318"/>
                <a:gd name="T5" fmla="*/ 109 h 109"/>
                <a:gd name="T6" fmla="*/ 300 w 318"/>
                <a:gd name="T7" fmla="*/ 109 h 109"/>
                <a:gd name="T8" fmla="*/ 318 w 318"/>
                <a:gd name="T9" fmla="*/ 91 h 109"/>
                <a:gd name="T10" fmla="*/ 318 w 318"/>
                <a:gd name="T11" fmla="*/ 0 h 109"/>
                <a:gd name="T12" fmla="*/ 18 w 318"/>
                <a:gd name="T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8" h="109">
                  <a:moveTo>
                    <a:pt x="18" y="0"/>
                  </a:moveTo>
                  <a:lnTo>
                    <a:pt x="0" y="17"/>
                  </a:lnTo>
                  <a:lnTo>
                    <a:pt x="0" y="109"/>
                  </a:lnTo>
                  <a:lnTo>
                    <a:pt x="300" y="109"/>
                  </a:lnTo>
                  <a:lnTo>
                    <a:pt x="318" y="91"/>
                  </a:lnTo>
                  <a:lnTo>
                    <a:pt x="318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35" name="Freeform 103"/>
            <p:cNvSpPr>
              <a:spLocks/>
            </p:cNvSpPr>
            <p:nvPr/>
          </p:nvSpPr>
          <p:spPr bwMode="auto">
            <a:xfrm>
              <a:off x="2446" y="1376"/>
              <a:ext cx="318" cy="17"/>
            </a:xfrm>
            <a:custGeom>
              <a:avLst/>
              <a:gdLst>
                <a:gd name="T0" fmla="*/ 0 w 318"/>
                <a:gd name="T1" fmla="*/ 17 h 17"/>
                <a:gd name="T2" fmla="*/ 300 w 318"/>
                <a:gd name="T3" fmla="*/ 17 h 17"/>
                <a:gd name="T4" fmla="*/ 318 w 318"/>
                <a:gd name="T5" fmla="*/ 0 h 17"/>
                <a:gd name="T6" fmla="*/ 18 w 318"/>
                <a:gd name="T7" fmla="*/ 0 h 17"/>
                <a:gd name="T8" fmla="*/ 0 w 318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7">
                  <a:moveTo>
                    <a:pt x="0" y="17"/>
                  </a:moveTo>
                  <a:lnTo>
                    <a:pt x="300" y="17"/>
                  </a:lnTo>
                  <a:lnTo>
                    <a:pt x="318" y="0"/>
                  </a:lnTo>
                  <a:lnTo>
                    <a:pt x="18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36" name="Freeform 104"/>
            <p:cNvSpPr>
              <a:spLocks/>
            </p:cNvSpPr>
            <p:nvPr/>
          </p:nvSpPr>
          <p:spPr bwMode="auto">
            <a:xfrm>
              <a:off x="2746" y="1376"/>
              <a:ext cx="18" cy="98"/>
            </a:xfrm>
            <a:custGeom>
              <a:avLst/>
              <a:gdLst>
                <a:gd name="T0" fmla="*/ 0 w 18"/>
                <a:gd name="T1" fmla="*/ 17 h 109"/>
                <a:gd name="T2" fmla="*/ 18 w 18"/>
                <a:gd name="T3" fmla="*/ 0 h 109"/>
                <a:gd name="T4" fmla="*/ 18 w 18"/>
                <a:gd name="T5" fmla="*/ 91 h 109"/>
                <a:gd name="T6" fmla="*/ 0 w 18"/>
                <a:gd name="T7" fmla="*/ 109 h 109"/>
                <a:gd name="T8" fmla="*/ 0 w 18"/>
                <a:gd name="T9" fmla="*/ 1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9">
                  <a:moveTo>
                    <a:pt x="0" y="17"/>
                  </a:moveTo>
                  <a:lnTo>
                    <a:pt x="18" y="0"/>
                  </a:lnTo>
                  <a:lnTo>
                    <a:pt x="18" y="91"/>
                  </a:lnTo>
                  <a:lnTo>
                    <a:pt x="0" y="109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CDCDCD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37" name="Freeform 105"/>
            <p:cNvSpPr>
              <a:spLocks/>
            </p:cNvSpPr>
            <p:nvPr/>
          </p:nvSpPr>
          <p:spPr bwMode="auto">
            <a:xfrm>
              <a:off x="2409" y="1376"/>
              <a:ext cx="355" cy="94"/>
            </a:xfrm>
            <a:custGeom>
              <a:avLst/>
              <a:gdLst>
                <a:gd name="T0" fmla="*/ 18 w 318"/>
                <a:gd name="T1" fmla="*/ 0 h 109"/>
                <a:gd name="T2" fmla="*/ 0 w 318"/>
                <a:gd name="T3" fmla="*/ 17 h 109"/>
                <a:gd name="T4" fmla="*/ 0 w 318"/>
                <a:gd name="T5" fmla="*/ 109 h 109"/>
                <a:gd name="T6" fmla="*/ 300 w 318"/>
                <a:gd name="T7" fmla="*/ 109 h 109"/>
                <a:gd name="T8" fmla="*/ 318 w 318"/>
                <a:gd name="T9" fmla="*/ 91 h 109"/>
                <a:gd name="T10" fmla="*/ 318 w 318"/>
                <a:gd name="T11" fmla="*/ 0 h 109"/>
                <a:gd name="T12" fmla="*/ 18 w 318"/>
                <a:gd name="T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8" h="109">
                  <a:moveTo>
                    <a:pt x="18" y="0"/>
                  </a:moveTo>
                  <a:lnTo>
                    <a:pt x="0" y="17"/>
                  </a:lnTo>
                  <a:lnTo>
                    <a:pt x="0" y="109"/>
                  </a:lnTo>
                  <a:lnTo>
                    <a:pt x="300" y="109"/>
                  </a:lnTo>
                  <a:lnTo>
                    <a:pt x="318" y="91"/>
                  </a:lnTo>
                  <a:lnTo>
                    <a:pt x="318" y="0"/>
                  </a:lnTo>
                  <a:lnTo>
                    <a:pt x="18" y="0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838" name="Freeform 106"/>
            <p:cNvSpPr>
              <a:spLocks/>
            </p:cNvSpPr>
            <p:nvPr/>
          </p:nvSpPr>
          <p:spPr bwMode="auto">
            <a:xfrm>
              <a:off x="2409" y="1378"/>
              <a:ext cx="357" cy="17"/>
            </a:xfrm>
            <a:custGeom>
              <a:avLst/>
              <a:gdLst>
                <a:gd name="T0" fmla="*/ 0 w 318"/>
                <a:gd name="T1" fmla="*/ 17 h 17"/>
                <a:gd name="T2" fmla="*/ 300 w 318"/>
                <a:gd name="T3" fmla="*/ 17 h 17"/>
                <a:gd name="T4" fmla="*/ 318 w 318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8" h="17">
                  <a:moveTo>
                    <a:pt x="0" y="17"/>
                  </a:moveTo>
                  <a:lnTo>
                    <a:pt x="300" y="17"/>
                  </a:lnTo>
                  <a:lnTo>
                    <a:pt x="318" y="0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n w="6350">
                  <a:solidFill>
                    <a:srgbClr val="000000"/>
                  </a:solidFill>
                </a:ln>
                <a:solidFill>
                  <a:srgbClr val="000000"/>
                </a:solidFill>
              </a:endParaRPr>
            </a:p>
          </p:txBody>
        </p:sp>
        <p:sp>
          <p:nvSpPr>
            <p:cNvPr id="839" name="Line 107"/>
            <p:cNvSpPr>
              <a:spLocks noChangeShapeType="1"/>
            </p:cNvSpPr>
            <p:nvPr/>
          </p:nvSpPr>
          <p:spPr bwMode="auto">
            <a:xfrm>
              <a:off x="2746" y="1393"/>
              <a:ext cx="0" cy="77"/>
            </a:xfrm>
            <a:prstGeom prst="line">
              <a:avLst/>
            </a:prstGeom>
            <a:noFill/>
            <a:ln w="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40" name="Rectangle 109"/>
            <p:cNvSpPr>
              <a:spLocks noChangeArrowheads="1"/>
            </p:cNvSpPr>
            <p:nvPr/>
          </p:nvSpPr>
          <p:spPr bwMode="auto">
            <a:xfrm>
              <a:off x="2420" y="1402"/>
              <a:ext cx="315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600" b="1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Transmission</a:t>
              </a:r>
              <a:endParaRPr lang="en-U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841" name="Group 89"/>
          <p:cNvGrpSpPr>
            <a:grpSpLocks noChangeAspect="1"/>
          </p:cNvGrpSpPr>
          <p:nvPr/>
        </p:nvGrpSpPr>
        <p:grpSpPr bwMode="auto">
          <a:xfrm>
            <a:off x="4413251" y="3136540"/>
            <a:ext cx="801688" cy="674689"/>
            <a:chOff x="2340" y="1364"/>
            <a:chExt cx="505" cy="425"/>
          </a:xfrm>
        </p:grpSpPr>
        <p:sp>
          <p:nvSpPr>
            <p:cNvPr id="842" name="AutoShape 88"/>
            <p:cNvSpPr>
              <a:spLocks noChangeAspect="1" noChangeArrowheads="1" noTextEdit="1"/>
            </p:cNvSpPr>
            <p:nvPr/>
          </p:nvSpPr>
          <p:spPr bwMode="auto">
            <a:xfrm>
              <a:off x="2340" y="1372"/>
              <a:ext cx="505" cy="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43" name="Rectangle 90"/>
            <p:cNvSpPr>
              <a:spLocks noChangeArrowheads="1"/>
            </p:cNvSpPr>
            <p:nvPr/>
          </p:nvSpPr>
          <p:spPr bwMode="auto">
            <a:xfrm>
              <a:off x="2353" y="1451"/>
              <a:ext cx="487" cy="31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44" name="Rectangle 91"/>
            <p:cNvSpPr>
              <a:spLocks noChangeArrowheads="1"/>
            </p:cNvSpPr>
            <p:nvPr/>
          </p:nvSpPr>
          <p:spPr bwMode="auto">
            <a:xfrm>
              <a:off x="2353" y="1451"/>
              <a:ext cx="487" cy="318"/>
            </a:xfrm>
            <a:prstGeom prst="rect">
              <a:avLst/>
            </a:prstGeom>
            <a:noFill/>
            <a:ln w="4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45" name="Freeform 92"/>
            <p:cNvSpPr>
              <a:spLocks noEditPoints="1"/>
            </p:cNvSpPr>
            <p:nvPr/>
          </p:nvSpPr>
          <p:spPr bwMode="auto">
            <a:xfrm>
              <a:off x="2392" y="1470"/>
              <a:ext cx="421" cy="278"/>
            </a:xfrm>
            <a:custGeom>
              <a:avLst/>
              <a:gdLst>
                <a:gd name="T0" fmla="*/ 0 w 421"/>
                <a:gd name="T1" fmla="*/ 278 h 278"/>
                <a:gd name="T2" fmla="*/ 0 w 421"/>
                <a:gd name="T3" fmla="*/ 230 h 278"/>
                <a:gd name="T4" fmla="*/ 2 w 421"/>
                <a:gd name="T5" fmla="*/ 228 h 278"/>
                <a:gd name="T6" fmla="*/ 2 w 421"/>
                <a:gd name="T7" fmla="*/ 228 h 278"/>
                <a:gd name="T8" fmla="*/ 4 w 421"/>
                <a:gd name="T9" fmla="*/ 224 h 278"/>
                <a:gd name="T10" fmla="*/ 6 w 421"/>
                <a:gd name="T11" fmla="*/ 222 h 278"/>
                <a:gd name="T12" fmla="*/ 7 w 421"/>
                <a:gd name="T13" fmla="*/ 222 h 278"/>
                <a:gd name="T14" fmla="*/ 9 w 421"/>
                <a:gd name="T15" fmla="*/ 222 h 278"/>
                <a:gd name="T16" fmla="*/ 130 w 421"/>
                <a:gd name="T17" fmla="*/ 222 h 278"/>
                <a:gd name="T18" fmla="*/ 122 w 421"/>
                <a:gd name="T19" fmla="*/ 230 h 278"/>
                <a:gd name="T20" fmla="*/ 122 w 421"/>
                <a:gd name="T21" fmla="*/ 181 h 278"/>
                <a:gd name="T22" fmla="*/ 122 w 421"/>
                <a:gd name="T23" fmla="*/ 180 h 278"/>
                <a:gd name="T24" fmla="*/ 122 w 421"/>
                <a:gd name="T25" fmla="*/ 178 h 278"/>
                <a:gd name="T26" fmla="*/ 124 w 421"/>
                <a:gd name="T27" fmla="*/ 176 h 278"/>
                <a:gd name="T28" fmla="*/ 126 w 421"/>
                <a:gd name="T29" fmla="*/ 174 h 278"/>
                <a:gd name="T30" fmla="*/ 128 w 421"/>
                <a:gd name="T31" fmla="*/ 174 h 278"/>
                <a:gd name="T32" fmla="*/ 130 w 421"/>
                <a:gd name="T33" fmla="*/ 174 h 278"/>
                <a:gd name="T34" fmla="*/ 261 w 421"/>
                <a:gd name="T35" fmla="*/ 174 h 278"/>
                <a:gd name="T36" fmla="*/ 254 w 421"/>
                <a:gd name="T37" fmla="*/ 181 h 278"/>
                <a:gd name="T38" fmla="*/ 254 w 421"/>
                <a:gd name="T39" fmla="*/ 106 h 278"/>
                <a:gd name="T40" fmla="*/ 254 w 421"/>
                <a:gd name="T41" fmla="*/ 106 h 278"/>
                <a:gd name="T42" fmla="*/ 254 w 421"/>
                <a:gd name="T43" fmla="*/ 104 h 278"/>
                <a:gd name="T44" fmla="*/ 255 w 421"/>
                <a:gd name="T45" fmla="*/ 101 h 278"/>
                <a:gd name="T46" fmla="*/ 257 w 421"/>
                <a:gd name="T47" fmla="*/ 101 h 278"/>
                <a:gd name="T48" fmla="*/ 261 w 421"/>
                <a:gd name="T49" fmla="*/ 99 h 278"/>
                <a:gd name="T50" fmla="*/ 397 w 421"/>
                <a:gd name="T51" fmla="*/ 101 h 278"/>
                <a:gd name="T52" fmla="*/ 388 w 421"/>
                <a:gd name="T53" fmla="*/ 108 h 278"/>
                <a:gd name="T54" fmla="*/ 392 w 421"/>
                <a:gd name="T55" fmla="*/ 38 h 278"/>
                <a:gd name="T56" fmla="*/ 406 w 421"/>
                <a:gd name="T57" fmla="*/ 38 h 278"/>
                <a:gd name="T58" fmla="*/ 404 w 421"/>
                <a:gd name="T59" fmla="*/ 108 h 278"/>
                <a:gd name="T60" fmla="*/ 404 w 421"/>
                <a:gd name="T61" fmla="*/ 110 h 278"/>
                <a:gd name="T62" fmla="*/ 403 w 421"/>
                <a:gd name="T63" fmla="*/ 111 h 278"/>
                <a:gd name="T64" fmla="*/ 401 w 421"/>
                <a:gd name="T65" fmla="*/ 113 h 278"/>
                <a:gd name="T66" fmla="*/ 399 w 421"/>
                <a:gd name="T67" fmla="*/ 115 h 278"/>
                <a:gd name="T68" fmla="*/ 397 w 421"/>
                <a:gd name="T69" fmla="*/ 115 h 278"/>
                <a:gd name="T70" fmla="*/ 397 w 421"/>
                <a:gd name="T71" fmla="*/ 115 h 278"/>
                <a:gd name="T72" fmla="*/ 261 w 421"/>
                <a:gd name="T73" fmla="*/ 115 h 278"/>
                <a:gd name="T74" fmla="*/ 268 w 421"/>
                <a:gd name="T75" fmla="*/ 106 h 278"/>
                <a:gd name="T76" fmla="*/ 268 w 421"/>
                <a:gd name="T77" fmla="*/ 181 h 278"/>
                <a:gd name="T78" fmla="*/ 268 w 421"/>
                <a:gd name="T79" fmla="*/ 183 h 278"/>
                <a:gd name="T80" fmla="*/ 266 w 421"/>
                <a:gd name="T81" fmla="*/ 185 h 278"/>
                <a:gd name="T82" fmla="*/ 266 w 421"/>
                <a:gd name="T83" fmla="*/ 187 h 278"/>
                <a:gd name="T84" fmla="*/ 263 w 421"/>
                <a:gd name="T85" fmla="*/ 188 h 278"/>
                <a:gd name="T86" fmla="*/ 261 w 421"/>
                <a:gd name="T87" fmla="*/ 188 h 278"/>
                <a:gd name="T88" fmla="*/ 261 w 421"/>
                <a:gd name="T89" fmla="*/ 188 h 278"/>
                <a:gd name="T90" fmla="*/ 130 w 421"/>
                <a:gd name="T91" fmla="*/ 188 h 278"/>
                <a:gd name="T92" fmla="*/ 137 w 421"/>
                <a:gd name="T93" fmla="*/ 181 h 278"/>
                <a:gd name="T94" fmla="*/ 137 w 421"/>
                <a:gd name="T95" fmla="*/ 230 h 278"/>
                <a:gd name="T96" fmla="*/ 137 w 421"/>
                <a:gd name="T97" fmla="*/ 231 h 278"/>
                <a:gd name="T98" fmla="*/ 137 w 421"/>
                <a:gd name="T99" fmla="*/ 233 h 278"/>
                <a:gd name="T100" fmla="*/ 135 w 421"/>
                <a:gd name="T101" fmla="*/ 235 h 278"/>
                <a:gd name="T102" fmla="*/ 133 w 421"/>
                <a:gd name="T103" fmla="*/ 237 h 278"/>
                <a:gd name="T104" fmla="*/ 131 w 421"/>
                <a:gd name="T105" fmla="*/ 237 h 278"/>
                <a:gd name="T106" fmla="*/ 130 w 421"/>
                <a:gd name="T107" fmla="*/ 237 h 278"/>
                <a:gd name="T108" fmla="*/ 9 w 421"/>
                <a:gd name="T109" fmla="*/ 237 h 278"/>
                <a:gd name="T110" fmla="*/ 16 w 421"/>
                <a:gd name="T111" fmla="*/ 230 h 278"/>
                <a:gd name="T112" fmla="*/ 16 w 421"/>
                <a:gd name="T113" fmla="*/ 278 h 278"/>
                <a:gd name="T114" fmla="*/ 0 w 421"/>
                <a:gd name="T115" fmla="*/ 278 h 278"/>
                <a:gd name="T116" fmla="*/ 376 w 421"/>
                <a:gd name="T117" fmla="*/ 45 h 278"/>
                <a:gd name="T118" fmla="*/ 399 w 421"/>
                <a:gd name="T119" fmla="*/ 0 h 278"/>
                <a:gd name="T120" fmla="*/ 421 w 421"/>
                <a:gd name="T121" fmla="*/ 45 h 278"/>
                <a:gd name="T122" fmla="*/ 376 w 421"/>
                <a:gd name="T123" fmla="*/ 45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1" h="278">
                  <a:moveTo>
                    <a:pt x="0" y="278"/>
                  </a:moveTo>
                  <a:lnTo>
                    <a:pt x="0" y="230"/>
                  </a:lnTo>
                  <a:lnTo>
                    <a:pt x="2" y="228"/>
                  </a:lnTo>
                  <a:lnTo>
                    <a:pt x="2" y="228"/>
                  </a:lnTo>
                  <a:lnTo>
                    <a:pt x="4" y="224"/>
                  </a:lnTo>
                  <a:lnTo>
                    <a:pt x="6" y="222"/>
                  </a:lnTo>
                  <a:lnTo>
                    <a:pt x="7" y="222"/>
                  </a:lnTo>
                  <a:lnTo>
                    <a:pt x="9" y="222"/>
                  </a:lnTo>
                  <a:lnTo>
                    <a:pt x="130" y="222"/>
                  </a:lnTo>
                  <a:lnTo>
                    <a:pt x="122" y="230"/>
                  </a:lnTo>
                  <a:lnTo>
                    <a:pt x="122" y="181"/>
                  </a:lnTo>
                  <a:lnTo>
                    <a:pt x="122" y="180"/>
                  </a:lnTo>
                  <a:lnTo>
                    <a:pt x="122" y="178"/>
                  </a:lnTo>
                  <a:lnTo>
                    <a:pt x="124" y="176"/>
                  </a:lnTo>
                  <a:lnTo>
                    <a:pt x="126" y="174"/>
                  </a:lnTo>
                  <a:lnTo>
                    <a:pt x="128" y="174"/>
                  </a:lnTo>
                  <a:lnTo>
                    <a:pt x="130" y="174"/>
                  </a:lnTo>
                  <a:lnTo>
                    <a:pt x="261" y="174"/>
                  </a:lnTo>
                  <a:lnTo>
                    <a:pt x="254" y="181"/>
                  </a:lnTo>
                  <a:lnTo>
                    <a:pt x="254" y="106"/>
                  </a:lnTo>
                  <a:lnTo>
                    <a:pt x="254" y="106"/>
                  </a:lnTo>
                  <a:lnTo>
                    <a:pt x="254" y="104"/>
                  </a:lnTo>
                  <a:lnTo>
                    <a:pt x="255" y="101"/>
                  </a:lnTo>
                  <a:lnTo>
                    <a:pt x="257" y="101"/>
                  </a:lnTo>
                  <a:lnTo>
                    <a:pt x="261" y="99"/>
                  </a:lnTo>
                  <a:lnTo>
                    <a:pt x="397" y="101"/>
                  </a:lnTo>
                  <a:lnTo>
                    <a:pt x="388" y="108"/>
                  </a:lnTo>
                  <a:lnTo>
                    <a:pt x="392" y="38"/>
                  </a:lnTo>
                  <a:lnTo>
                    <a:pt x="406" y="38"/>
                  </a:lnTo>
                  <a:lnTo>
                    <a:pt x="404" y="108"/>
                  </a:lnTo>
                  <a:lnTo>
                    <a:pt x="404" y="110"/>
                  </a:lnTo>
                  <a:lnTo>
                    <a:pt x="403" y="111"/>
                  </a:lnTo>
                  <a:lnTo>
                    <a:pt x="401" y="113"/>
                  </a:lnTo>
                  <a:lnTo>
                    <a:pt x="399" y="115"/>
                  </a:lnTo>
                  <a:lnTo>
                    <a:pt x="397" y="115"/>
                  </a:lnTo>
                  <a:lnTo>
                    <a:pt x="397" y="115"/>
                  </a:lnTo>
                  <a:lnTo>
                    <a:pt x="261" y="115"/>
                  </a:lnTo>
                  <a:lnTo>
                    <a:pt x="268" y="106"/>
                  </a:lnTo>
                  <a:lnTo>
                    <a:pt x="268" y="181"/>
                  </a:lnTo>
                  <a:lnTo>
                    <a:pt x="268" y="183"/>
                  </a:lnTo>
                  <a:lnTo>
                    <a:pt x="266" y="185"/>
                  </a:lnTo>
                  <a:lnTo>
                    <a:pt x="266" y="187"/>
                  </a:lnTo>
                  <a:lnTo>
                    <a:pt x="263" y="188"/>
                  </a:lnTo>
                  <a:lnTo>
                    <a:pt x="261" y="188"/>
                  </a:lnTo>
                  <a:lnTo>
                    <a:pt x="261" y="188"/>
                  </a:lnTo>
                  <a:lnTo>
                    <a:pt x="130" y="188"/>
                  </a:lnTo>
                  <a:lnTo>
                    <a:pt x="137" y="181"/>
                  </a:lnTo>
                  <a:lnTo>
                    <a:pt x="137" y="230"/>
                  </a:lnTo>
                  <a:lnTo>
                    <a:pt x="137" y="231"/>
                  </a:lnTo>
                  <a:lnTo>
                    <a:pt x="137" y="233"/>
                  </a:lnTo>
                  <a:lnTo>
                    <a:pt x="135" y="235"/>
                  </a:lnTo>
                  <a:lnTo>
                    <a:pt x="133" y="237"/>
                  </a:lnTo>
                  <a:lnTo>
                    <a:pt x="131" y="237"/>
                  </a:lnTo>
                  <a:lnTo>
                    <a:pt x="130" y="237"/>
                  </a:lnTo>
                  <a:lnTo>
                    <a:pt x="9" y="237"/>
                  </a:lnTo>
                  <a:lnTo>
                    <a:pt x="16" y="230"/>
                  </a:lnTo>
                  <a:lnTo>
                    <a:pt x="16" y="278"/>
                  </a:lnTo>
                  <a:lnTo>
                    <a:pt x="0" y="278"/>
                  </a:lnTo>
                  <a:close/>
                  <a:moveTo>
                    <a:pt x="376" y="45"/>
                  </a:moveTo>
                  <a:lnTo>
                    <a:pt x="399" y="0"/>
                  </a:lnTo>
                  <a:lnTo>
                    <a:pt x="421" y="45"/>
                  </a:lnTo>
                  <a:lnTo>
                    <a:pt x="376" y="45"/>
                  </a:lnTo>
                  <a:close/>
                </a:path>
              </a:pathLst>
            </a:custGeom>
            <a:solidFill>
              <a:srgbClr val="008000"/>
            </a:solidFill>
            <a:ln w="0">
              <a:solidFill>
                <a:srgbClr val="008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46" name="Freeform 93"/>
            <p:cNvSpPr>
              <a:spLocks noEditPoints="1"/>
            </p:cNvSpPr>
            <p:nvPr/>
          </p:nvSpPr>
          <p:spPr bwMode="auto">
            <a:xfrm>
              <a:off x="2383" y="1472"/>
              <a:ext cx="397" cy="296"/>
            </a:xfrm>
            <a:custGeom>
              <a:avLst/>
              <a:gdLst>
                <a:gd name="T0" fmla="*/ 45 w 397"/>
                <a:gd name="T1" fmla="*/ 0 h 296"/>
                <a:gd name="T2" fmla="*/ 49 w 397"/>
                <a:gd name="T3" fmla="*/ 2 h 296"/>
                <a:gd name="T4" fmla="*/ 52 w 397"/>
                <a:gd name="T5" fmla="*/ 6 h 296"/>
                <a:gd name="T6" fmla="*/ 52 w 397"/>
                <a:gd name="T7" fmla="*/ 7 h 296"/>
                <a:gd name="T8" fmla="*/ 45 w 397"/>
                <a:gd name="T9" fmla="*/ 65 h 296"/>
                <a:gd name="T10" fmla="*/ 90 w 397"/>
                <a:gd name="T11" fmla="*/ 67 h 296"/>
                <a:gd name="T12" fmla="*/ 94 w 397"/>
                <a:gd name="T13" fmla="*/ 68 h 296"/>
                <a:gd name="T14" fmla="*/ 95 w 397"/>
                <a:gd name="T15" fmla="*/ 72 h 296"/>
                <a:gd name="T16" fmla="*/ 95 w 397"/>
                <a:gd name="T17" fmla="*/ 131 h 296"/>
                <a:gd name="T18" fmla="*/ 171 w 397"/>
                <a:gd name="T19" fmla="*/ 124 h 296"/>
                <a:gd name="T20" fmla="*/ 174 w 397"/>
                <a:gd name="T21" fmla="*/ 124 h 296"/>
                <a:gd name="T22" fmla="*/ 178 w 397"/>
                <a:gd name="T23" fmla="*/ 127 h 296"/>
                <a:gd name="T24" fmla="*/ 178 w 397"/>
                <a:gd name="T25" fmla="*/ 131 h 296"/>
                <a:gd name="T26" fmla="*/ 171 w 397"/>
                <a:gd name="T27" fmla="*/ 145 h 296"/>
                <a:gd name="T28" fmla="*/ 225 w 397"/>
                <a:gd name="T29" fmla="*/ 145 h 296"/>
                <a:gd name="T30" fmla="*/ 228 w 397"/>
                <a:gd name="T31" fmla="*/ 147 h 296"/>
                <a:gd name="T32" fmla="*/ 230 w 397"/>
                <a:gd name="T33" fmla="*/ 151 h 296"/>
                <a:gd name="T34" fmla="*/ 230 w 397"/>
                <a:gd name="T35" fmla="*/ 213 h 296"/>
                <a:gd name="T36" fmla="*/ 304 w 397"/>
                <a:gd name="T37" fmla="*/ 206 h 296"/>
                <a:gd name="T38" fmla="*/ 307 w 397"/>
                <a:gd name="T39" fmla="*/ 206 h 296"/>
                <a:gd name="T40" fmla="*/ 311 w 397"/>
                <a:gd name="T41" fmla="*/ 212 h 296"/>
                <a:gd name="T42" fmla="*/ 313 w 397"/>
                <a:gd name="T43" fmla="*/ 213 h 296"/>
                <a:gd name="T44" fmla="*/ 304 w 397"/>
                <a:gd name="T45" fmla="*/ 265 h 296"/>
                <a:gd name="T46" fmla="*/ 360 w 397"/>
                <a:gd name="T47" fmla="*/ 280 h 296"/>
                <a:gd name="T48" fmla="*/ 304 w 397"/>
                <a:gd name="T49" fmla="*/ 280 h 296"/>
                <a:gd name="T50" fmla="*/ 300 w 397"/>
                <a:gd name="T51" fmla="*/ 278 h 296"/>
                <a:gd name="T52" fmla="*/ 297 w 397"/>
                <a:gd name="T53" fmla="*/ 274 h 296"/>
                <a:gd name="T54" fmla="*/ 297 w 397"/>
                <a:gd name="T55" fmla="*/ 213 h 296"/>
                <a:gd name="T56" fmla="*/ 223 w 397"/>
                <a:gd name="T57" fmla="*/ 220 h 296"/>
                <a:gd name="T58" fmla="*/ 221 w 397"/>
                <a:gd name="T59" fmla="*/ 220 h 296"/>
                <a:gd name="T60" fmla="*/ 216 w 397"/>
                <a:gd name="T61" fmla="*/ 217 h 296"/>
                <a:gd name="T62" fmla="*/ 216 w 397"/>
                <a:gd name="T63" fmla="*/ 213 h 296"/>
                <a:gd name="T64" fmla="*/ 223 w 397"/>
                <a:gd name="T65" fmla="*/ 160 h 296"/>
                <a:gd name="T66" fmla="*/ 169 w 397"/>
                <a:gd name="T67" fmla="*/ 160 h 296"/>
                <a:gd name="T68" fmla="*/ 165 w 397"/>
                <a:gd name="T69" fmla="*/ 158 h 296"/>
                <a:gd name="T70" fmla="*/ 164 w 397"/>
                <a:gd name="T71" fmla="*/ 154 h 296"/>
                <a:gd name="T72" fmla="*/ 164 w 397"/>
                <a:gd name="T73" fmla="*/ 131 h 296"/>
                <a:gd name="T74" fmla="*/ 88 w 397"/>
                <a:gd name="T75" fmla="*/ 138 h 296"/>
                <a:gd name="T76" fmla="*/ 85 w 397"/>
                <a:gd name="T77" fmla="*/ 136 h 296"/>
                <a:gd name="T78" fmla="*/ 81 w 397"/>
                <a:gd name="T79" fmla="*/ 133 h 296"/>
                <a:gd name="T80" fmla="*/ 81 w 397"/>
                <a:gd name="T81" fmla="*/ 131 h 296"/>
                <a:gd name="T82" fmla="*/ 88 w 397"/>
                <a:gd name="T83" fmla="*/ 81 h 296"/>
                <a:gd name="T84" fmla="*/ 43 w 397"/>
                <a:gd name="T85" fmla="*/ 81 h 296"/>
                <a:gd name="T86" fmla="*/ 40 w 397"/>
                <a:gd name="T87" fmla="*/ 79 h 296"/>
                <a:gd name="T88" fmla="*/ 38 w 397"/>
                <a:gd name="T89" fmla="*/ 74 h 296"/>
                <a:gd name="T90" fmla="*/ 38 w 397"/>
                <a:gd name="T91" fmla="*/ 7 h 296"/>
                <a:gd name="T92" fmla="*/ 0 w 397"/>
                <a:gd name="T93" fmla="*/ 16 h 296"/>
                <a:gd name="T94" fmla="*/ 352 w 397"/>
                <a:gd name="T95" fmla="*/ 251 h 296"/>
                <a:gd name="T96" fmla="*/ 352 w 397"/>
                <a:gd name="T97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97" h="296">
                  <a:moveTo>
                    <a:pt x="0" y="0"/>
                  </a:moveTo>
                  <a:lnTo>
                    <a:pt x="45" y="0"/>
                  </a:lnTo>
                  <a:lnTo>
                    <a:pt x="47" y="0"/>
                  </a:lnTo>
                  <a:lnTo>
                    <a:pt x="49" y="2"/>
                  </a:lnTo>
                  <a:lnTo>
                    <a:pt x="50" y="2"/>
                  </a:lnTo>
                  <a:lnTo>
                    <a:pt x="52" y="6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2" y="74"/>
                  </a:lnTo>
                  <a:lnTo>
                    <a:pt x="45" y="65"/>
                  </a:lnTo>
                  <a:lnTo>
                    <a:pt x="88" y="65"/>
                  </a:lnTo>
                  <a:lnTo>
                    <a:pt x="90" y="67"/>
                  </a:lnTo>
                  <a:lnTo>
                    <a:pt x="90" y="67"/>
                  </a:lnTo>
                  <a:lnTo>
                    <a:pt x="94" y="68"/>
                  </a:lnTo>
                  <a:lnTo>
                    <a:pt x="95" y="70"/>
                  </a:lnTo>
                  <a:lnTo>
                    <a:pt x="95" y="72"/>
                  </a:lnTo>
                  <a:lnTo>
                    <a:pt x="95" y="74"/>
                  </a:lnTo>
                  <a:lnTo>
                    <a:pt x="95" y="131"/>
                  </a:lnTo>
                  <a:lnTo>
                    <a:pt x="88" y="124"/>
                  </a:lnTo>
                  <a:lnTo>
                    <a:pt x="171" y="124"/>
                  </a:lnTo>
                  <a:lnTo>
                    <a:pt x="173" y="124"/>
                  </a:lnTo>
                  <a:lnTo>
                    <a:pt x="174" y="124"/>
                  </a:lnTo>
                  <a:lnTo>
                    <a:pt x="176" y="126"/>
                  </a:lnTo>
                  <a:lnTo>
                    <a:pt x="178" y="127"/>
                  </a:lnTo>
                  <a:lnTo>
                    <a:pt x="178" y="129"/>
                  </a:lnTo>
                  <a:lnTo>
                    <a:pt x="178" y="131"/>
                  </a:lnTo>
                  <a:lnTo>
                    <a:pt x="178" y="152"/>
                  </a:lnTo>
                  <a:lnTo>
                    <a:pt x="171" y="145"/>
                  </a:lnTo>
                  <a:lnTo>
                    <a:pt x="223" y="145"/>
                  </a:lnTo>
                  <a:lnTo>
                    <a:pt x="225" y="145"/>
                  </a:lnTo>
                  <a:lnTo>
                    <a:pt x="227" y="145"/>
                  </a:lnTo>
                  <a:lnTo>
                    <a:pt x="228" y="147"/>
                  </a:lnTo>
                  <a:lnTo>
                    <a:pt x="230" y="149"/>
                  </a:lnTo>
                  <a:lnTo>
                    <a:pt x="230" y="151"/>
                  </a:lnTo>
                  <a:lnTo>
                    <a:pt x="230" y="152"/>
                  </a:lnTo>
                  <a:lnTo>
                    <a:pt x="230" y="213"/>
                  </a:lnTo>
                  <a:lnTo>
                    <a:pt x="223" y="206"/>
                  </a:lnTo>
                  <a:lnTo>
                    <a:pt x="304" y="206"/>
                  </a:lnTo>
                  <a:lnTo>
                    <a:pt x="306" y="206"/>
                  </a:lnTo>
                  <a:lnTo>
                    <a:pt x="307" y="206"/>
                  </a:lnTo>
                  <a:lnTo>
                    <a:pt x="309" y="208"/>
                  </a:lnTo>
                  <a:lnTo>
                    <a:pt x="311" y="212"/>
                  </a:lnTo>
                  <a:lnTo>
                    <a:pt x="313" y="212"/>
                  </a:lnTo>
                  <a:lnTo>
                    <a:pt x="313" y="213"/>
                  </a:lnTo>
                  <a:lnTo>
                    <a:pt x="313" y="272"/>
                  </a:lnTo>
                  <a:lnTo>
                    <a:pt x="304" y="265"/>
                  </a:lnTo>
                  <a:lnTo>
                    <a:pt x="360" y="265"/>
                  </a:lnTo>
                  <a:lnTo>
                    <a:pt x="360" y="280"/>
                  </a:lnTo>
                  <a:lnTo>
                    <a:pt x="304" y="280"/>
                  </a:lnTo>
                  <a:lnTo>
                    <a:pt x="304" y="280"/>
                  </a:lnTo>
                  <a:lnTo>
                    <a:pt x="302" y="280"/>
                  </a:lnTo>
                  <a:lnTo>
                    <a:pt x="300" y="278"/>
                  </a:lnTo>
                  <a:lnTo>
                    <a:pt x="298" y="276"/>
                  </a:lnTo>
                  <a:lnTo>
                    <a:pt x="297" y="274"/>
                  </a:lnTo>
                  <a:lnTo>
                    <a:pt x="297" y="272"/>
                  </a:lnTo>
                  <a:lnTo>
                    <a:pt x="297" y="213"/>
                  </a:lnTo>
                  <a:lnTo>
                    <a:pt x="304" y="220"/>
                  </a:lnTo>
                  <a:lnTo>
                    <a:pt x="223" y="220"/>
                  </a:lnTo>
                  <a:lnTo>
                    <a:pt x="221" y="220"/>
                  </a:lnTo>
                  <a:lnTo>
                    <a:pt x="221" y="220"/>
                  </a:lnTo>
                  <a:lnTo>
                    <a:pt x="218" y="219"/>
                  </a:lnTo>
                  <a:lnTo>
                    <a:pt x="216" y="217"/>
                  </a:lnTo>
                  <a:lnTo>
                    <a:pt x="216" y="215"/>
                  </a:lnTo>
                  <a:lnTo>
                    <a:pt x="216" y="213"/>
                  </a:lnTo>
                  <a:lnTo>
                    <a:pt x="216" y="152"/>
                  </a:lnTo>
                  <a:lnTo>
                    <a:pt x="223" y="160"/>
                  </a:lnTo>
                  <a:lnTo>
                    <a:pt x="171" y="160"/>
                  </a:lnTo>
                  <a:lnTo>
                    <a:pt x="169" y="160"/>
                  </a:lnTo>
                  <a:lnTo>
                    <a:pt x="169" y="160"/>
                  </a:lnTo>
                  <a:lnTo>
                    <a:pt x="165" y="158"/>
                  </a:lnTo>
                  <a:lnTo>
                    <a:pt x="164" y="156"/>
                  </a:lnTo>
                  <a:lnTo>
                    <a:pt x="164" y="154"/>
                  </a:lnTo>
                  <a:lnTo>
                    <a:pt x="164" y="152"/>
                  </a:lnTo>
                  <a:lnTo>
                    <a:pt x="164" y="131"/>
                  </a:lnTo>
                  <a:lnTo>
                    <a:pt x="171" y="138"/>
                  </a:lnTo>
                  <a:lnTo>
                    <a:pt x="88" y="138"/>
                  </a:lnTo>
                  <a:lnTo>
                    <a:pt x="86" y="138"/>
                  </a:lnTo>
                  <a:lnTo>
                    <a:pt x="85" y="136"/>
                  </a:lnTo>
                  <a:lnTo>
                    <a:pt x="83" y="136"/>
                  </a:lnTo>
                  <a:lnTo>
                    <a:pt x="81" y="133"/>
                  </a:lnTo>
                  <a:lnTo>
                    <a:pt x="81" y="133"/>
                  </a:lnTo>
                  <a:lnTo>
                    <a:pt x="81" y="131"/>
                  </a:lnTo>
                  <a:lnTo>
                    <a:pt x="81" y="74"/>
                  </a:lnTo>
                  <a:lnTo>
                    <a:pt x="88" y="81"/>
                  </a:lnTo>
                  <a:lnTo>
                    <a:pt x="45" y="81"/>
                  </a:lnTo>
                  <a:lnTo>
                    <a:pt x="43" y="81"/>
                  </a:lnTo>
                  <a:lnTo>
                    <a:pt x="41" y="79"/>
                  </a:lnTo>
                  <a:lnTo>
                    <a:pt x="40" y="79"/>
                  </a:lnTo>
                  <a:lnTo>
                    <a:pt x="38" y="75"/>
                  </a:lnTo>
                  <a:lnTo>
                    <a:pt x="38" y="74"/>
                  </a:lnTo>
                  <a:lnTo>
                    <a:pt x="38" y="74"/>
                  </a:lnTo>
                  <a:lnTo>
                    <a:pt x="38" y="7"/>
                  </a:lnTo>
                  <a:lnTo>
                    <a:pt x="45" y="16"/>
                  </a:lnTo>
                  <a:lnTo>
                    <a:pt x="0" y="16"/>
                  </a:lnTo>
                  <a:lnTo>
                    <a:pt x="0" y="0"/>
                  </a:lnTo>
                  <a:close/>
                  <a:moveTo>
                    <a:pt x="352" y="251"/>
                  </a:moveTo>
                  <a:lnTo>
                    <a:pt x="397" y="272"/>
                  </a:lnTo>
                  <a:lnTo>
                    <a:pt x="352" y="296"/>
                  </a:lnTo>
                  <a:lnTo>
                    <a:pt x="352" y="251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47" name="Rectangle 94"/>
            <p:cNvSpPr>
              <a:spLocks noChangeArrowheads="1"/>
            </p:cNvSpPr>
            <p:nvPr/>
          </p:nvSpPr>
          <p:spPr bwMode="auto">
            <a:xfrm>
              <a:off x="2358" y="1556"/>
              <a:ext cx="66" cy="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700" b="1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$</a:t>
              </a:r>
              <a:endParaRPr lang="en-US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48" name="Rectangle 95"/>
            <p:cNvSpPr>
              <a:spLocks noChangeArrowheads="1"/>
            </p:cNvSpPr>
            <p:nvPr/>
          </p:nvSpPr>
          <p:spPr bwMode="auto">
            <a:xfrm>
              <a:off x="2552" y="1712"/>
              <a:ext cx="124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600" b="1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MW</a:t>
              </a:r>
              <a:endParaRPr lang="en-US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49" name="Rectangle 96"/>
            <p:cNvSpPr>
              <a:spLocks noChangeArrowheads="1"/>
            </p:cNvSpPr>
            <p:nvPr/>
          </p:nvSpPr>
          <p:spPr bwMode="auto">
            <a:xfrm>
              <a:off x="2353" y="1451"/>
              <a:ext cx="487" cy="31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50" name="Rectangle 97"/>
            <p:cNvSpPr>
              <a:spLocks noChangeArrowheads="1"/>
            </p:cNvSpPr>
            <p:nvPr/>
          </p:nvSpPr>
          <p:spPr bwMode="auto">
            <a:xfrm>
              <a:off x="2353" y="1451"/>
              <a:ext cx="487" cy="318"/>
            </a:xfrm>
            <a:prstGeom prst="rect">
              <a:avLst/>
            </a:prstGeom>
            <a:noFill/>
            <a:ln w="6350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51" name="Freeform 98"/>
            <p:cNvSpPr>
              <a:spLocks noEditPoints="1"/>
            </p:cNvSpPr>
            <p:nvPr/>
          </p:nvSpPr>
          <p:spPr bwMode="auto">
            <a:xfrm>
              <a:off x="2392" y="1470"/>
              <a:ext cx="421" cy="278"/>
            </a:xfrm>
            <a:custGeom>
              <a:avLst/>
              <a:gdLst>
                <a:gd name="T0" fmla="*/ 0 w 421"/>
                <a:gd name="T1" fmla="*/ 278 h 278"/>
                <a:gd name="T2" fmla="*/ 0 w 421"/>
                <a:gd name="T3" fmla="*/ 230 h 278"/>
                <a:gd name="T4" fmla="*/ 2 w 421"/>
                <a:gd name="T5" fmla="*/ 228 h 278"/>
                <a:gd name="T6" fmla="*/ 2 w 421"/>
                <a:gd name="T7" fmla="*/ 228 h 278"/>
                <a:gd name="T8" fmla="*/ 4 w 421"/>
                <a:gd name="T9" fmla="*/ 224 h 278"/>
                <a:gd name="T10" fmla="*/ 6 w 421"/>
                <a:gd name="T11" fmla="*/ 222 h 278"/>
                <a:gd name="T12" fmla="*/ 7 w 421"/>
                <a:gd name="T13" fmla="*/ 222 h 278"/>
                <a:gd name="T14" fmla="*/ 9 w 421"/>
                <a:gd name="T15" fmla="*/ 222 h 278"/>
                <a:gd name="T16" fmla="*/ 130 w 421"/>
                <a:gd name="T17" fmla="*/ 222 h 278"/>
                <a:gd name="T18" fmla="*/ 122 w 421"/>
                <a:gd name="T19" fmla="*/ 230 h 278"/>
                <a:gd name="T20" fmla="*/ 122 w 421"/>
                <a:gd name="T21" fmla="*/ 181 h 278"/>
                <a:gd name="T22" fmla="*/ 122 w 421"/>
                <a:gd name="T23" fmla="*/ 180 h 278"/>
                <a:gd name="T24" fmla="*/ 122 w 421"/>
                <a:gd name="T25" fmla="*/ 178 h 278"/>
                <a:gd name="T26" fmla="*/ 124 w 421"/>
                <a:gd name="T27" fmla="*/ 176 h 278"/>
                <a:gd name="T28" fmla="*/ 126 w 421"/>
                <a:gd name="T29" fmla="*/ 174 h 278"/>
                <a:gd name="T30" fmla="*/ 128 w 421"/>
                <a:gd name="T31" fmla="*/ 174 h 278"/>
                <a:gd name="T32" fmla="*/ 130 w 421"/>
                <a:gd name="T33" fmla="*/ 174 h 278"/>
                <a:gd name="T34" fmla="*/ 261 w 421"/>
                <a:gd name="T35" fmla="*/ 174 h 278"/>
                <a:gd name="T36" fmla="*/ 254 w 421"/>
                <a:gd name="T37" fmla="*/ 181 h 278"/>
                <a:gd name="T38" fmla="*/ 254 w 421"/>
                <a:gd name="T39" fmla="*/ 106 h 278"/>
                <a:gd name="T40" fmla="*/ 254 w 421"/>
                <a:gd name="T41" fmla="*/ 106 h 278"/>
                <a:gd name="T42" fmla="*/ 254 w 421"/>
                <a:gd name="T43" fmla="*/ 104 h 278"/>
                <a:gd name="T44" fmla="*/ 255 w 421"/>
                <a:gd name="T45" fmla="*/ 101 h 278"/>
                <a:gd name="T46" fmla="*/ 257 w 421"/>
                <a:gd name="T47" fmla="*/ 101 h 278"/>
                <a:gd name="T48" fmla="*/ 261 w 421"/>
                <a:gd name="T49" fmla="*/ 99 h 278"/>
                <a:gd name="T50" fmla="*/ 397 w 421"/>
                <a:gd name="T51" fmla="*/ 101 h 278"/>
                <a:gd name="T52" fmla="*/ 388 w 421"/>
                <a:gd name="T53" fmla="*/ 108 h 278"/>
                <a:gd name="T54" fmla="*/ 392 w 421"/>
                <a:gd name="T55" fmla="*/ 38 h 278"/>
                <a:gd name="T56" fmla="*/ 406 w 421"/>
                <a:gd name="T57" fmla="*/ 38 h 278"/>
                <a:gd name="T58" fmla="*/ 404 w 421"/>
                <a:gd name="T59" fmla="*/ 108 h 278"/>
                <a:gd name="T60" fmla="*/ 404 w 421"/>
                <a:gd name="T61" fmla="*/ 110 h 278"/>
                <a:gd name="T62" fmla="*/ 403 w 421"/>
                <a:gd name="T63" fmla="*/ 111 h 278"/>
                <a:gd name="T64" fmla="*/ 401 w 421"/>
                <a:gd name="T65" fmla="*/ 113 h 278"/>
                <a:gd name="T66" fmla="*/ 399 w 421"/>
                <a:gd name="T67" fmla="*/ 115 h 278"/>
                <a:gd name="T68" fmla="*/ 397 w 421"/>
                <a:gd name="T69" fmla="*/ 115 h 278"/>
                <a:gd name="T70" fmla="*/ 397 w 421"/>
                <a:gd name="T71" fmla="*/ 115 h 278"/>
                <a:gd name="T72" fmla="*/ 261 w 421"/>
                <a:gd name="T73" fmla="*/ 115 h 278"/>
                <a:gd name="T74" fmla="*/ 268 w 421"/>
                <a:gd name="T75" fmla="*/ 106 h 278"/>
                <a:gd name="T76" fmla="*/ 268 w 421"/>
                <a:gd name="T77" fmla="*/ 181 h 278"/>
                <a:gd name="T78" fmla="*/ 268 w 421"/>
                <a:gd name="T79" fmla="*/ 183 h 278"/>
                <a:gd name="T80" fmla="*/ 266 w 421"/>
                <a:gd name="T81" fmla="*/ 185 h 278"/>
                <a:gd name="T82" fmla="*/ 266 w 421"/>
                <a:gd name="T83" fmla="*/ 187 h 278"/>
                <a:gd name="T84" fmla="*/ 263 w 421"/>
                <a:gd name="T85" fmla="*/ 188 h 278"/>
                <a:gd name="T86" fmla="*/ 261 w 421"/>
                <a:gd name="T87" fmla="*/ 188 h 278"/>
                <a:gd name="T88" fmla="*/ 261 w 421"/>
                <a:gd name="T89" fmla="*/ 188 h 278"/>
                <a:gd name="T90" fmla="*/ 130 w 421"/>
                <a:gd name="T91" fmla="*/ 188 h 278"/>
                <a:gd name="T92" fmla="*/ 137 w 421"/>
                <a:gd name="T93" fmla="*/ 181 h 278"/>
                <a:gd name="T94" fmla="*/ 137 w 421"/>
                <a:gd name="T95" fmla="*/ 230 h 278"/>
                <a:gd name="T96" fmla="*/ 137 w 421"/>
                <a:gd name="T97" fmla="*/ 231 h 278"/>
                <a:gd name="T98" fmla="*/ 137 w 421"/>
                <a:gd name="T99" fmla="*/ 233 h 278"/>
                <a:gd name="T100" fmla="*/ 135 w 421"/>
                <a:gd name="T101" fmla="*/ 235 h 278"/>
                <a:gd name="T102" fmla="*/ 133 w 421"/>
                <a:gd name="T103" fmla="*/ 237 h 278"/>
                <a:gd name="T104" fmla="*/ 131 w 421"/>
                <a:gd name="T105" fmla="*/ 237 h 278"/>
                <a:gd name="T106" fmla="*/ 130 w 421"/>
                <a:gd name="T107" fmla="*/ 237 h 278"/>
                <a:gd name="T108" fmla="*/ 9 w 421"/>
                <a:gd name="T109" fmla="*/ 237 h 278"/>
                <a:gd name="T110" fmla="*/ 16 w 421"/>
                <a:gd name="T111" fmla="*/ 230 h 278"/>
                <a:gd name="T112" fmla="*/ 16 w 421"/>
                <a:gd name="T113" fmla="*/ 278 h 278"/>
                <a:gd name="T114" fmla="*/ 0 w 421"/>
                <a:gd name="T115" fmla="*/ 278 h 278"/>
                <a:gd name="T116" fmla="*/ 376 w 421"/>
                <a:gd name="T117" fmla="*/ 45 h 278"/>
                <a:gd name="T118" fmla="*/ 399 w 421"/>
                <a:gd name="T119" fmla="*/ 0 h 278"/>
                <a:gd name="T120" fmla="*/ 421 w 421"/>
                <a:gd name="T121" fmla="*/ 45 h 278"/>
                <a:gd name="T122" fmla="*/ 376 w 421"/>
                <a:gd name="T123" fmla="*/ 45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1" h="278">
                  <a:moveTo>
                    <a:pt x="0" y="278"/>
                  </a:moveTo>
                  <a:lnTo>
                    <a:pt x="0" y="230"/>
                  </a:lnTo>
                  <a:lnTo>
                    <a:pt x="2" y="228"/>
                  </a:lnTo>
                  <a:lnTo>
                    <a:pt x="2" y="228"/>
                  </a:lnTo>
                  <a:lnTo>
                    <a:pt x="4" y="224"/>
                  </a:lnTo>
                  <a:lnTo>
                    <a:pt x="6" y="222"/>
                  </a:lnTo>
                  <a:lnTo>
                    <a:pt x="7" y="222"/>
                  </a:lnTo>
                  <a:lnTo>
                    <a:pt x="9" y="222"/>
                  </a:lnTo>
                  <a:lnTo>
                    <a:pt x="130" y="222"/>
                  </a:lnTo>
                  <a:lnTo>
                    <a:pt x="122" y="230"/>
                  </a:lnTo>
                  <a:lnTo>
                    <a:pt x="122" y="181"/>
                  </a:lnTo>
                  <a:lnTo>
                    <a:pt x="122" y="180"/>
                  </a:lnTo>
                  <a:lnTo>
                    <a:pt x="122" y="178"/>
                  </a:lnTo>
                  <a:lnTo>
                    <a:pt x="124" y="176"/>
                  </a:lnTo>
                  <a:lnTo>
                    <a:pt x="126" y="174"/>
                  </a:lnTo>
                  <a:lnTo>
                    <a:pt x="128" y="174"/>
                  </a:lnTo>
                  <a:lnTo>
                    <a:pt x="130" y="174"/>
                  </a:lnTo>
                  <a:lnTo>
                    <a:pt x="261" y="174"/>
                  </a:lnTo>
                  <a:lnTo>
                    <a:pt x="254" y="181"/>
                  </a:lnTo>
                  <a:lnTo>
                    <a:pt x="254" y="106"/>
                  </a:lnTo>
                  <a:lnTo>
                    <a:pt x="254" y="106"/>
                  </a:lnTo>
                  <a:lnTo>
                    <a:pt x="254" y="104"/>
                  </a:lnTo>
                  <a:lnTo>
                    <a:pt x="255" y="101"/>
                  </a:lnTo>
                  <a:lnTo>
                    <a:pt x="257" y="101"/>
                  </a:lnTo>
                  <a:lnTo>
                    <a:pt x="261" y="99"/>
                  </a:lnTo>
                  <a:lnTo>
                    <a:pt x="397" y="101"/>
                  </a:lnTo>
                  <a:lnTo>
                    <a:pt x="388" y="108"/>
                  </a:lnTo>
                  <a:lnTo>
                    <a:pt x="392" y="38"/>
                  </a:lnTo>
                  <a:lnTo>
                    <a:pt x="406" y="38"/>
                  </a:lnTo>
                  <a:lnTo>
                    <a:pt x="404" y="108"/>
                  </a:lnTo>
                  <a:lnTo>
                    <a:pt x="404" y="110"/>
                  </a:lnTo>
                  <a:lnTo>
                    <a:pt x="403" y="111"/>
                  </a:lnTo>
                  <a:lnTo>
                    <a:pt x="401" y="113"/>
                  </a:lnTo>
                  <a:lnTo>
                    <a:pt x="399" y="115"/>
                  </a:lnTo>
                  <a:lnTo>
                    <a:pt x="397" y="115"/>
                  </a:lnTo>
                  <a:lnTo>
                    <a:pt x="397" y="115"/>
                  </a:lnTo>
                  <a:lnTo>
                    <a:pt x="261" y="115"/>
                  </a:lnTo>
                  <a:lnTo>
                    <a:pt x="268" y="106"/>
                  </a:lnTo>
                  <a:lnTo>
                    <a:pt x="268" y="181"/>
                  </a:lnTo>
                  <a:lnTo>
                    <a:pt x="268" y="183"/>
                  </a:lnTo>
                  <a:lnTo>
                    <a:pt x="266" y="185"/>
                  </a:lnTo>
                  <a:lnTo>
                    <a:pt x="266" y="187"/>
                  </a:lnTo>
                  <a:lnTo>
                    <a:pt x="263" y="188"/>
                  </a:lnTo>
                  <a:lnTo>
                    <a:pt x="261" y="188"/>
                  </a:lnTo>
                  <a:lnTo>
                    <a:pt x="261" y="188"/>
                  </a:lnTo>
                  <a:lnTo>
                    <a:pt x="130" y="188"/>
                  </a:lnTo>
                  <a:lnTo>
                    <a:pt x="137" y="181"/>
                  </a:lnTo>
                  <a:lnTo>
                    <a:pt x="137" y="230"/>
                  </a:lnTo>
                  <a:lnTo>
                    <a:pt x="137" y="231"/>
                  </a:lnTo>
                  <a:lnTo>
                    <a:pt x="137" y="233"/>
                  </a:lnTo>
                  <a:lnTo>
                    <a:pt x="135" y="235"/>
                  </a:lnTo>
                  <a:lnTo>
                    <a:pt x="133" y="237"/>
                  </a:lnTo>
                  <a:lnTo>
                    <a:pt x="131" y="237"/>
                  </a:lnTo>
                  <a:lnTo>
                    <a:pt x="130" y="237"/>
                  </a:lnTo>
                  <a:lnTo>
                    <a:pt x="9" y="237"/>
                  </a:lnTo>
                  <a:lnTo>
                    <a:pt x="16" y="230"/>
                  </a:lnTo>
                  <a:lnTo>
                    <a:pt x="16" y="278"/>
                  </a:lnTo>
                  <a:lnTo>
                    <a:pt x="0" y="278"/>
                  </a:lnTo>
                  <a:close/>
                  <a:moveTo>
                    <a:pt x="376" y="45"/>
                  </a:moveTo>
                  <a:lnTo>
                    <a:pt x="399" y="0"/>
                  </a:lnTo>
                  <a:lnTo>
                    <a:pt x="421" y="45"/>
                  </a:lnTo>
                  <a:lnTo>
                    <a:pt x="376" y="45"/>
                  </a:lnTo>
                  <a:close/>
                </a:path>
              </a:pathLst>
            </a:custGeom>
            <a:solidFill>
              <a:srgbClr val="008000"/>
            </a:solidFill>
            <a:ln w="0">
              <a:solidFill>
                <a:srgbClr val="008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52" name="Freeform 99"/>
            <p:cNvSpPr>
              <a:spLocks noEditPoints="1"/>
            </p:cNvSpPr>
            <p:nvPr/>
          </p:nvSpPr>
          <p:spPr bwMode="auto">
            <a:xfrm>
              <a:off x="2383" y="1472"/>
              <a:ext cx="397" cy="296"/>
            </a:xfrm>
            <a:custGeom>
              <a:avLst/>
              <a:gdLst>
                <a:gd name="T0" fmla="*/ 45 w 397"/>
                <a:gd name="T1" fmla="*/ 0 h 296"/>
                <a:gd name="T2" fmla="*/ 49 w 397"/>
                <a:gd name="T3" fmla="*/ 2 h 296"/>
                <a:gd name="T4" fmla="*/ 52 w 397"/>
                <a:gd name="T5" fmla="*/ 6 h 296"/>
                <a:gd name="T6" fmla="*/ 52 w 397"/>
                <a:gd name="T7" fmla="*/ 7 h 296"/>
                <a:gd name="T8" fmla="*/ 45 w 397"/>
                <a:gd name="T9" fmla="*/ 65 h 296"/>
                <a:gd name="T10" fmla="*/ 90 w 397"/>
                <a:gd name="T11" fmla="*/ 67 h 296"/>
                <a:gd name="T12" fmla="*/ 94 w 397"/>
                <a:gd name="T13" fmla="*/ 68 h 296"/>
                <a:gd name="T14" fmla="*/ 95 w 397"/>
                <a:gd name="T15" fmla="*/ 72 h 296"/>
                <a:gd name="T16" fmla="*/ 95 w 397"/>
                <a:gd name="T17" fmla="*/ 131 h 296"/>
                <a:gd name="T18" fmla="*/ 171 w 397"/>
                <a:gd name="T19" fmla="*/ 124 h 296"/>
                <a:gd name="T20" fmla="*/ 174 w 397"/>
                <a:gd name="T21" fmla="*/ 124 h 296"/>
                <a:gd name="T22" fmla="*/ 178 w 397"/>
                <a:gd name="T23" fmla="*/ 127 h 296"/>
                <a:gd name="T24" fmla="*/ 178 w 397"/>
                <a:gd name="T25" fmla="*/ 131 h 296"/>
                <a:gd name="T26" fmla="*/ 171 w 397"/>
                <a:gd name="T27" fmla="*/ 145 h 296"/>
                <a:gd name="T28" fmla="*/ 225 w 397"/>
                <a:gd name="T29" fmla="*/ 145 h 296"/>
                <a:gd name="T30" fmla="*/ 228 w 397"/>
                <a:gd name="T31" fmla="*/ 147 h 296"/>
                <a:gd name="T32" fmla="*/ 230 w 397"/>
                <a:gd name="T33" fmla="*/ 151 h 296"/>
                <a:gd name="T34" fmla="*/ 230 w 397"/>
                <a:gd name="T35" fmla="*/ 213 h 296"/>
                <a:gd name="T36" fmla="*/ 304 w 397"/>
                <a:gd name="T37" fmla="*/ 206 h 296"/>
                <a:gd name="T38" fmla="*/ 307 w 397"/>
                <a:gd name="T39" fmla="*/ 206 h 296"/>
                <a:gd name="T40" fmla="*/ 311 w 397"/>
                <a:gd name="T41" fmla="*/ 212 h 296"/>
                <a:gd name="T42" fmla="*/ 313 w 397"/>
                <a:gd name="T43" fmla="*/ 213 h 296"/>
                <a:gd name="T44" fmla="*/ 304 w 397"/>
                <a:gd name="T45" fmla="*/ 265 h 296"/>
                <a:gd name="T46" fmla="*/ 360 w 397"/>
                <a:gd name="T47" fmla="*/ 280 h 296"/>
                <a:gd name="T48" fmla="*/ 304 w 397"/>
                <a:gd name="T49" fmla="*/ 280 h 296"/>
                <a:gd name="T50" fmla="*/ 300 w 397"/>
                <a:gd name="T51" fmla="*/ 278 h 296"/>
                <a:gd name="T52" fmla="*/ 297 w 397"/>
                <a:gd name="T53" fmla="*/ 274 h 296"/>
                <a:gd name="T54" fmla="*/ 297 w 397"/>
                <a:gd name="T55" fmla="*/ 213 h 296"/>
                <a:gd name="T56" fmla="*/ 223 w 397"/>
                <a:gd name="T57" fmla="*/ 220 h 296"/>
                <a:gd name="T58" fmla="*/ 221 w 397"/>
                <a:gd name="T59" fmla="*/ 220 h 296"/>
                <a:gd name="T60" fmla="*/ 216 w 397"/>
                <a:gd name="T61" fmla="*/ 217 h 296"/>
                <a:gd name="T62" fmla="*/ 216 w 397"/>
                <a:gd name="T63" fmla="*/ 213 h 296"/>
                <a:gd name="T64" fmla="*/ 223 w 397"/>
                <a:gd name="T65" fmla="*/ 160 h 296"/>
                <a:gd name="T66" fmla="*/ 169 w 397"/>
                <a:gd name="T67" fmla="*/ 160 h 296"/>
                <a:gd name="T68" fmla="*/ 165 w 397"/>
                <a:gd name="T69" fmla="*/ 158 h 296"/>
                <a:gd name="T70" fmla="*/ 164 w 397"/>
                <a:gd name="T71" fmla="*/ 154 h 296"/>
                <a:gd name="T72" fmla="*/ 164 w 397"/>
                <a:gd name="T73" fmla="*/ 131 h 296"/>
                <a:gd name="T74" fmla="*/ 88 w 397"/>
                <a:gd name="T75" fmla="*/ 138 h 296"/>
                <a:gd name="T76" fmla="*/ 85 w 397"/>
                <a:gd name="T77" fmla="*/ 136 h 296"/>
                <a:gd name="T78" fmla="*/ 81 w 397"/>
                <a:gd name="T79" fmla="*/ 133 h 296"/>
                <a:gd name="T80" fmla="*/ 81 w 397"/>
                <a:gd name="T81" fmla="*/ 131 h 296"/>
                <a:gd name="T82" fmla="*/ 88 w 397"/>
                <a:gd name="T83" fmla="*/ 81 h 296"/>
                <a:gd name="T84" fmla="*/ 43 w 397"/>
                <a:gd name="T85" fmla="*/ 81 h 296"/>
                <a:gd name="T86" fmla="*/ 40 w 397"/>
                <a:gd name="T87" fmla="*/ 79 h 296"/>
                <a:gd name="T88" fmla="*/ 38 w 397"/>
                <a:gd name="T89" fmla="*/ 74 h 296"/>
                <a:gd name="T90" fmla="*/ 38 w 397"/>
                <a:gd name="T91" fmla="*/ 7 h 296"/>
                <a:gd name="T92" fmla="*/ 0 w 397"/>
                <a:gd name="T93" fmla="*/ 16 h 296"/>
                <a:gd name="T94" fmla="*/ 352 w 397"/>
                <a:gd name="T95" fmla="*/ 251 h 296"/>
                <a:gd name="T96" fmla="*/ 352 w 397"/>
                <a:gd name="T97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97" h="296">
                  <a:moveTo>
                    <a:pt x="0" y="0"/>
                  </a:moveTo>
                  <a:lnTo>
                    <a:pt x="45" y="0"/>
                  </a:lnTo>
                  <a:lnTo>
                    <a:pt x="47" y="0"/>
                  </a:lnTo>
                  <a:lnTo>
                    <a:pt x="49" y="2"/>
                  </a:lnTo>
                  <a:lnTo>
                    <a:pt x="50" y="2"/>
                  </a:lnTo>
                  <a:lnTo>
                    <a:pt x="52" y="6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2" y="74"/>
                  </a:lnTo>
                  <a:lnTo>
                    <a:pt x="45" y="65"/>
                  </a:lnTo>
                  <a:lnTo>
                    <a:pt x="88" y="65"/>
                  </a:lnTo>
                  <a:lnTo>
                    <a:pt x="90" y="67"/>
                  </a:lnTo>
                  <a:lnTo>
                    <a:pt x="90" y="67"/>
                  </a:lnTo>
                  <a:lnTo>
                    <a:pt x="94" y="68"/>
                  </a:lnTo>
                  <a:lnTo>
                    <a:pt x="95" y="70"/>
                  </a:lnTo>
                  <a:lnTo>
                    <a:pt x="95" y="72"/>
                  </a:lnTo>
                  <a:lnTo>
                    <a:pt x="95" y="74"/>
                  </a:lnTo>
                  <a:lnTo>
                    <a:pt x="95" y="131"/>
                  </a:lnTo>
                  <a:lnTo>
                    <a:pt x="88" y="124"/>
                  </a:lnTo>
                  <a:lnTo>
                    <a:pt x="171" y="124"/>
                  </a:lnTo>
                  <a:lnTo>
                    <a:pt x="173" y="124"/>
                  </a:lnTo>
                  <a:lnTo>
                    <a:pt x="174" y="124"/>
                  </a:lnTo>
                  <a:lnTo>
                    <a:pt x="176" y="126"/>
                  </a:lnTo>
                  <a:lnTo>
                    <a:pt x="178" y="127"/>
                  </a:lnTo>
                  <a:lnTo>
                    <a:pt x="178" y="129"/>
                  </a:lnTo>
                  <a:lnTo>
                    <a:pt x="178" y="131"/>
                  </a:lnTo>
                  <a:lnTo>
                    <a:pt x="178" y="152"/>
                  </a:lnTo>
                  <a:lnTo>
                    <a:pt x="171" y="145"/>
                  </a:lnTo>
                  <a:lnTo>
                    <a:pt x="223" y="145"/>
                  </a:lnTo>
                  <a:lnTo>
                    <a:pt x="225" y="145"/>
                  </a:lnTo>
                  <a:lnTo>
                    <a:pt x="227" y="145"/>
                  </a:lnTo>
                  <a:lnTo>
                    <a:pt x="228" y="147"/>
                  </a:lnTo>
                  <a:lnTo>
                    <a:pt x="230" y="149"/>
                  </a:lnTo>
                  <a:lnTo>
                    <a:pt x="230" y="151"/>
                  </a:lnTo>
                  <a:lnTo>
                    <a:pt x="230" y="152"/>
                  </a:lnTo>
                  <a:lnTo>
                    <a:pt x="230" y="213"/>
                  </a:lnTo>
                  <a:lnTo>
                    <a:pt x="223" y="206"/>
                  </a:lnTo>
                  <a:lnTo>
                    <a:pt x="304" y="206"/>
                  </a:lnTo>
                  <a:lnTo>
                    <a:pt x="306" y="206"/>
                  </a:lnTo>
                  <a:lnTo>
                    <a:pt x="307" y="206"/>
                  </a:lnTo>
                  <a:lnTo>
                    <a:pt x="309" y="208"/>
                  </a:lnTo>
                  <a:lnTo>
                    <a:pt x="311" y="212"/>
                  </a:lnTo>
                  <a:lnTo>
                    <a:pt x="313" y="212"/>
                  </a:lnTo>
                  <a:lnTo>
                    <a:pt x="313" y="213"/>
                  </a:lnTo>
                  <a:lnTo>
                    <a:pt x="313" y="272"/>
                  </a:lnTo>
                  <a:lnTo>
                    <a:pt x="304" y="265"/>
                  </a:lnTo>
                  <a:lnTo>
                    <a:pt x="360" y="265"/>
                  </a:lnTo>
                  <a:lnTo>
                    <a:pt x="360" y="280"/>
                  </a:lnTo>
                  <a:lnTo>
                    <a:pt x="304" y="280"/>
                  </a:lnTo>
                  <a:lnTo>
                    <a:pt x="304" y="280"/>
                  </a:lnTo>
                  <a:lnTo>
                    <a:pt x="302" y="280"/>
                  </a:lnTo>
                  <a:lnTo>
                    <a:pt x="300" y="278"/>
                  </a:lnTo>
                  <a:lnTo>
                    <a:pt x="298" y="276"/>
                  </a:lnTo>
                  <a:lnTo>
                    <a:pt x="297" y="274"/>
                  </a:lnTo>
                  <a:lnTo>
                    <a:pt x="297" y="272"/>
                  </a:lnTo>
                  <a:lnTo>
                    <a:pt x="297" y="213"/>
                  </a:lnTo>
                  <a:lnTo>
                    <a:pt x="304" y="220"/>
                  </a:lnTo>
                  <a:lnTo>
                    <a:pt x="223" y="220"/>
                  </a:lnTo>
                  <a:lnTo>
                    <a:pt x="221" y="220"/>
                  </a:lnTo>
                  <a:lnTo>
                    <a:pt x="221" y="220"/>
                  </a:lnTo>
                  <a:lnTo>
                    <a:pt x="218" y="219"/>
                  </a:lnTo>
                  <a:lnTo>
                    <a:pt x="216" y="217"/>
                  </a:lnTo>
                  <a:lnTo>
                    <a:pt x="216" y="215"/>
                  </a:lnTo>
                  <a:lnTo>
                    <a:pt x="216" y="213"/>
                  </a:lnTo>
                  <a:lnTo>
                    <a:pt x="216" y="152"/>
                  </a:lnTo>
                  <a:lnTo>
                    <a:pt x="223" y="160"/>
                  </a:lnTo>
                  <a:lnTo>
                    <a:pt x="171" y="160"/>
                  </a:lnTo>
                  <a:lnTo>
                    <a:pt x="169" y="160"/>
                  </a:lnTo>
                  <a:lnTo>
                    <a:pt x="169" y="160"/>
                  </a:lnTo>
                  <a:lnTo>
                    <a:pt x="165" y="158"/>
                  </a:lnTo>
                  <a:lnTo>
                    <a:pt x="164" y="156"/>
                  </a:lnTo>
                  <a:lnTo>
                    <a:pt x="164" y="154"/>
                  </a:lnTo>
                  <a:lnTo>
                    <a:pt x="164" y="152"/>
                  </a:lnTo>
                  <a:lnTo>
                    <a:pt x="164" y="131"/>
                  </a:lnTo>
                  <a:lnTo>
                    <a:pt x="171" y="138"/>
                  </a:lnTo>
                  <a:lnTo>
                    <a:pt x="88" y="138"/>
                  </a:lnTo>
                  <a:lnTo>
                    <a:pt x="86" y="138"/>
                  </a:lnTo>
                  <a:lnTo>
                    <a:pt x="85" y="136"/>
                  </a:lnTo>
                  <a:lnTo>
                    <a:pt x="83" y="136"/>
                  </a:lnTo>
                  <a:lnTo>
                    <a:pt x="81" y="133"/>
                  </a:lnTo>
                  <a:lnTo>
                    <a:pt x="81" y="133"/>
                  </a:lnTo>
                  <a:lnTo>
                    <a:pt x="81" y="131"/>
                  </a:lnTo>
                  <a:lnTo>
                    <a:pt x="81" y="74"/>
                  </a:lnTo>
                  <a:lnTo>
                    <a:pt x="88" y="81"/>
                  </a:lnTo>
                  <a:lnTo>
                    <a:pt x="45" y="81"/>
                  </a:lnTo>
                  <a:lnTo>
                    <a:pt x="43" y="81"/>
                  </a:lnTo>
                  <a:lnTo>
                    <a:pt x="41" y="79"/>
                  </a:lnTo>
                  <a:lnTo>
                    <a:pt x="40" y="79"/>
                  </a:lnTo>
                  <a:lnTo>
                    <a:pt x="38" y="75"/>
                  </a:lnTo>
                  <a:lnTo>
                    <a:pt x="38" y="74"/>
                  </a:lnTo>
                  <a:lnTo>
                    <a:pt x="38" y="74"/>
                  </a:lnTo>
                  <a:lnTo>
                    <a:pt x="38" y="7"/>
                  </a:lnTo>
                  <a:lnTo>
                    <a:pt x="45" y="16"/>
                  </a:lnTo>
                  <a:lnTo>
                    <a:pt x="0" y="16"/>
                  </a:lnTo>
                  <a:lnTo>
                    <a:pt x="0" y="0"/>
                  </a:lnTo>
                  <a:close/>
                  <a:moveTo>
                    <a:pt x="352" y="251"/>
                  </a:moveTo>
                  <a:lnTo>
                    <a:pt x="397" y="272"/>
                  </a:lnTo>
                  <a:lnTo>
                    <a:pt x="352" y="296"/>
                  </a:lnTo>
                  <a:lnTo>
                    <a:pt x="352" y="251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53" name="Rectangle 100"/>
            <p:cNvSpPr>
              <a:spLocks noChangeArrowheads="1"/>
            </p:cNvSpPr>
            <p:nvPr/>
          </p:nvSpPr>
          <p:spPr bwMode="auto">
            <a:xfrm>
              <a:off x="2358" y="1556"/>
              <a:ext cx="66" cy="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700" b="1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$</a:t>
              </a:r>
              <a:endParaRPr lang="en-US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54" name="Rectangle 101"/>
            <p:cNvSpPr>
              <a:spLocks noChangeArrowheads="1"/>
            </p:cNvSpPr>
            <p:nvPr/>
          </p:nvSpPr>
          <p:spPr bwMode="auto">
            <a:xfrm>
              <a:off x="2552" y="1712"/>
              <a:ext cx="124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600" b="1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MW</a:t>
              </a:r>
              <a:endParaRPr lang="en-US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55" name="Freeform 102"/>
            <p:cNvSpPr>
              <a:spLocks/>
            </p:cNvSpPr>
            <p:nvPr/>
          </p:nvSpPr>
          <p:spPr bwMode="auto">
            <a:xfrm>
              <a:off x="2409" y="1364"/>
              <a:ext cx="336" cy="109"/>
            </a:xfrm>
            <a:custGeom>
              <a:avLst/>
              <a:gdLst>
                <a:gd name="T0" fmla="*/ 18 w 318"/>
                <a:gd name="T1" fmla="*/ 0 h 109"/>
                <a:gd name="T2" fmla="*/ 0 w 318"/>
                <a:gd name="T3" fmla="*/ 17 h 109"/>
                <a:gd name="T4" fmla="*/ 0 w 318"/>
                <a:gd name="T5" fmla="*/ 109 h 109"/>
                <a:gd name="T6" fmla="*/ 300 w 318"/>
                <a:gd name="T7" fmla="*/ 109 h 109"/>
                <a:gd name="T8" fmla="*/ 318 w 318"/>
                <a:gd name="T9" fmla="*/ 91 h 109"/>
                <a:gd name="T10" fmla="*/ 318 w 318"/>
                <a:gd name="T11" fmla="*/ 0 h 109"/>
                <a:gd name="T12" fmla="*/ 18 w 318"/>
                <a:gd name="T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8" h="109">
                  <a:moveTo>
                    <a:pt x="18" y="0"/>
                  </a:moveTo>
                  <a:lnTo>
                    <a:pt x="0" y="17"/>
                  </a:lnTo>
                  <a:lnTo>
                    <a:pt x="0" y="109"/>
                  </a:lnTo>
                  <a:lnTo>
                    <a:pt x="300" y="109"/>
                  </a:lnTo>
                  <a:lnTo>
                    <a:pt x="318" y="91"/>
                  </a:lnTo>
                  <a:lnTo>
                    <a:pt x="318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56" name="Freeform 103"/>
            <p:cNvSpPr>
              <a:spLocks/>
            </p:cNvSpPr>
            <p:nvPr/>
          </p:nvSpPr>
          <p:spPr bwMode="auto">
            <a:xfrm>
              <a:off x="2446" y="1376"/>
              <a:ext cx="318" cy="17"/>
            </a:xfrm>
            <a:custGeom>
              <a:avLst/>
              <a:gdLst>
                <a:gd name="T0" fmla="*/ 0 w 318"/>
                <a:gd name="T1" fmla="*/ 17 h 17"/>
                <a:gd name="T2" fmla="*/ 300 w 318"/>
                <a:gd name="T3" fmla="*/ 17 h 17"/>
                <a:gd name="T4" fmla="*/ 318 w 318"/>
                <a:gd name="T5" fmla="*/ 0 h 17"/>
                <a:gd name="T6" fmla="*/ 18 w 318"/>
                <a:gd name="T7" fmla="*/ 0 h 17"/>
                <a:gd name="T8" fmla="*/ 0 w 318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7">
                  <a:moveTo>
                    <a:pt x="0" y="17"/>
                  </a:moveTo>
                  <a:lnTo>
                    <a:pt x="300" y="17"/>
                  </a:lnTo>
                  <a:lnTo>
                    <a:pt x="318" y="0"/>
                  </a:lnTo>
                  <a:lnTo>
                    <a:pt x="18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57" name="Freeform 104"/>
            <p:cNvSpPr>
              <a:spLocks/>
            </p:cNvSpPr>
            <p:nvPr/>
          </p:nvSpPr>
          <p:spPr bwMode="auto">
            <a:xfrm>
              <a:off x="2746" y="1376"/>
              <a:ext cx="18" cy="98"/>
            </a:xfrm>
            <a:custGeom>
              <a:avLst/>
              <a:gdLst>
                <a:gd name="T0" fmla="*/ 0 w 18"/>
                <a:gd name="T1" fmla="*/ 17 h 109"/>
                <a:gd name="T2" fmla="*/ 18 w 18"/>
                <a:gd name="T3" fmla="*/ 0 h 109"/>
                <a:gd name="T4" fmla="*/ 18 w 18"/>
                <a:gd name="T5" fmla="*/ 91 h 109"/>
                <a:gd name="T6" fmla="*/ 0 w 18"/>
                <a:gd name="T7" fmla="*/ 109 h 109"/>
                <a:gd name="T8" fmla="*/ 0 w 18"/>
                <a:gd name="T9" fmla="*/ 1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9">
                  <a:moveTo>
                    <a:pt x="0" y="17"/>
                  </a:moveTo>
                  <a:lnTo>
                    <a:pt x="18" y="0"/>
                  </a:lnTo>
                  <a:lnTo>
                    <a:pt x="18" y="91"/>
                  </a:lnTo>
                  <a:lnTo>
                    <a:pt x="0" y="109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CDCDCD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58" name="Freeform 105"/>
            <p:cNvSpPr>
              <a:spLocks/>
            </p:cNvSpPr>
            <p:nvPr/>
          </p:nvSpPr>
          <p:spPr bwMode="auto">
            <a:xfrm>
              <a:off x="2409" y="1376"/>
              <a:ext cx="355" cy="94"/>
            </a:xfrm>
            <a:custGeom>
              <a:avLst/>
              <a:gdLst>
                <a:gd name="T0" fmla="*/ 18 w 318"/>
                <a:gd name="T1" fmla="*/ 0 h 109"/>
                <a:gd name="T2" fmla="*/ 0 w 318"/>
                <a:gd name="T3" fmla="*/ 17 h 109"/>
                <a:gd name="T4" fmla="*/ 0 w 318"/>
                <a:gd name="T5" fmla="*/ 109 h 109"/>
                <a:gd name="T6" fmla="*/ 300 w 318"/>
                <a:gd name="T7" fmla="*/ 109 h 109"/>
                <a:gd name="T8" fmla="*/ 318 w 318"/>
                <a:gd name="T9" fmla="*/ 91 h 109"/>
                <a:gd name="T10" fmla="*/ 318 w 318"/>
                <a:gd name="T11" fmla="*/ 0 h 109"/>
                <a:gd name="T12" fmla="*/ 18 w 318"/>
                <a:gd name="T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8" h="109">
                  <a:moveTo>
                    <a:pt x="18" y="0"/>
                  </a:moveTo>
                  <a:lnTo>
                    <a:pt x="0" y="17"/>
                  </a:lnTo>
                  <a:lnTo>
                    <a:pt x="0" y="109"/>
                  </a:lnTo>
                  <a:lnTo>
                    <a:pt x="300" y="109"/>
                  </a:lnTo>
                  <a:lnTo>
                    <a:pt x="318" y="91"/>
                  </a:lnTo>
                  <a:lnTo>
                    <a:pt x="318" y="0"/>
                  </a:lnTo>
                  <a:lnTo>
                    <a:pt x="18" y="0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859" name="Freeform 106"/>
            <p:cNvSpPr>
              <a:spLocks/>
            </p:cNvSpPr>
            <p:nvPr/>
          </p:nvSpPr>
          <p:spPr bwMode="auto">
            <a:xfrm>
              <a:off x="2409" y="1378"/>
              <a:ext cx="357" cy="17"/>
            </a:xfrm>
            <a:custGeom>
              <a:avLst/>
              <a:gdLst>
                <a:gd name="T0" fmla="*/ 0 w 318"/>
                <a:gd name="T1" fmla="*/ 17 h 17"/>
                <a:gd name="T2" fmla="*/ 300 w 318"/>
                <a:gd name="T3" fmla="*/ 17 h 17"/>
                <a:gd name="T4" fmla="*/ 318 w 318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8" h="17">
                  <a:moveTo>
                    <a:pt x="0" y="17"/>
                  </a:moveTo>
                  <a:lnTo>
                    <a:pt x="300" y="17"/>
                  </a:lnTo>
                  <a:lnTo>
                    <a:pt x="318" y="0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n w="6350">
                  <a:solidFill>
                    <a:srgbClr val="000000"/>
                  </a:solidFill>
                </a:ln>
                <a:solidFill>
                  <a:srgbClr val="000000"/>
                </a:solidFill>
              </a:endParaRPr>
            </a:p>
          </p:txBody>
        </p:sp>
        <p:sp>
          <p:nvSpPr>
            <p:cNvPr id="860" name="Line 107"/>
            <p:cNvSpPr>
              <a:spLocks noChangeShapeType="1"/>
            </p:cNvSpPr>
            <p:nvPr/>
          </p:nvSpPr>
          <p:spPr bwMode="auto">
            <a:xfrm>
              <a:off x="2746" y="1393"/>
              <a:ext cx="0" cy="77"/>
            </a:xfrm>
            <a:prstGeom prst="line">
              <a:avLst/>
            </a:prstGeom>
            <a:noFill/>
            <a:ln w="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61" name="Rectangle 109"/>
            <p:cNvSpPr>
              <a:spLocks noChangeArrowheads="1"/>
            </p:cNvSpPr>
            <p:nvPr/>
          </p:nvSpPr>
          <p:spPr bwMode="auto">
            <a:xfrm>
              <a:off x="2420" y="1402"/>
              <a:ext cx="315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600" b="1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Transmission</a:t>
              </a:r>
              <a:endParaRPr lang="en-U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862" name="Group 89"/>
          <p:cNvGrpSpPr>
            <a:grpSpLocks noChangeAspect="1"/>
          </p:cNvGrpSpPr>
          <p:nvPr/>
        </p:nvGrpSpPr>
        <p:grpSpPr bwMode="auto">
          <a:xfrm>
            <a:off x="2992438" y="4113816"/>
            <a:ext cx="801688" cy="674689"/>
            <a:chOff x="2340" y="1364"/>
            <a:chExt cx="505" cy="425"/>
          </a:xfrm>
        </p:grpSpPr>
        <p:sp>
          <p:nvSpPr>
            <p:cNvPr id="863" name="AutoShape 88"/>
            <p:cNvSpPr>
              <a:spLocks noChangeAspect="1" noChangeArrowheads="1" noTextEdit="1"/>
            </p:cNvSpPr>
            <p:nvPr/>
          </p:nvSpPr>
          <p:spPr bwMode="auto">
            <a:xfrm>
              <a:off x="2340" y="1372"/>
              <a:ext cx="505" cy="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64" name="Rectangle 90"/>
            <p:cNvSpPr>
              <a:spLocks noChangeArrowheads="1"/>
            </p:cNvSpPr>
            <p:nvPr/>
          </p:nvSpPr>
          <p:spPr bwMode="auto">
            <a:xfrm>
              <a:off x="2353" y="1451"/>
              <a:ext cx="487" cy="31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65" name="Rectangle 91"/>
            <p:cNvSpPr>
              <a:spLocks noChangeArrowheads="1"/>
            </p:cNvSpPr>
            <p:nvPr/>
          </p:nvSpPr>
          <p:spPr bwMode="auto">
            <a:xfrm>
              <a:off x="2353" y="1451"/>
              <a:ext cx="487" cy="318"/>
            </a:xfrm>
            <a:prstGeom prst="rect">
              <a:avLst/>
            </a:prstGeom>
            <a:noFill/>
            <a:ln w="4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66" name="Freeform 92"/>
            <p:cNvSpPr>
              <a:spLocks noEditPoints="1"/>
            </p:cNvSpPr>
            <p:nvPr/>
          </p:nvSpPr>
          <p:spPr bwMode="auto">
            <a:xfrm>
              <a:off x="2392" y="1470"/>
              <a:ext cx="421" cy="278"/>
            </a:xfrm>
            <a:custGeom>
              <a:avLst/>
              <a:gdLst>
                <a:gd name="T0" fmla="*/ 0 w 421"/>
                <a:gd name="T1" fmla="*/ 278 h 278"/>
                <a:gd name="T2" fmla="*/ 0 w 421"/>
                <a:gd name="T3" fmla="*/ 230 h 278"/>
                <a:gd name="T4" fmla="*/ 2 w 421"/>
                <a:gd name="T5" fmla="*/ 228 h 278"/>
                <a:gd name="T6" fmla="*/ 2 w 421"/>
                <a:gd name="T7" fmla="*/ 228 h 278"/>
                <a:gd name="T8" fmla="*/ 4 w 421"/>
                <a:gd name="T9" fmla="*/ 224 h 278"/>
                <a:gd name="T10" fmla="*/ 6 w 421"/>
                <a:gd name="T11" fmla="*/ 222 h 278"/>
                <a:gd name="T12" fmla="*/ 7 w 421"/>
                <a:gd name="T13" fmla="*/ 222 h 278"/>
                <a:gd name="T14" fmla="*/ 9 w 421"/>
                <a:gd name="T15" fmla="*/ 222 h 278"/>
                <a:gd name="T16" fmla="*/ 130 w 421"/>
                <a:gd name="T17" fmla="*/ 222 h 278"/>
                <a:gd name="T18" fmla="*/ 122 w 421"/>
                <a:gd name="T19" fmla="*/ 230 h 278"/>
                <a:gd name="T20" fmla="*/ 122 w 421"/>
                <a:gd name="T21" fmla="*/ 181 h 278"/>
                <a:gd name="T22" fmla="*/ 122 w 421"/>
                <a:gd name="T23" fmla="*/ 180 h 278"/>
                <a:gd name="T24" fmla="*/ 122 w 421"/>
                <a:gd name="T25" fmla="*/ 178 h 278"/>
                <a:gd name="T26" fmla="*/ 124 w 421"/>
                <a:gd name="T27" fmla="*/ 176 h 278"/>
                <a:gd name="T28" fmla="*/ 126 w 421"/>
                <a:gd name="T29" fmla="*/ 174 h 278"/>
                <a:gd name="T30" fmla="*/ 128 w 421"/>
                <a:gd name="T31" fmla="*/ 174 h 278"/>
                <a:gd name="T32" fmla="*/ 130 w 421"/>
                <a:gd name="T33" fmla="*/ 174 h 278"/>
                <a:gd name="T34" fmla="*/ 261 w 421"/>
                <a:gd name="T35" fmla="*/ 174 h 278"/>
                <a:gd name="T36" fmla="*/ 254 w 421"/>
                <a:gd name="T37" fmla="*/ 181 h 278"/>
                <a:gd name="T38" fmla="*/ 254 w 421"/>
                <a:gd name="T39" fmla="*/ 106 h 278"/>
                <a:gd name="T40" fmla="*/ 254 w 421"/>
                <a:gd name="T41" fmla="*/ 106 h 278"/>
                <a:gd name="T42" fmla="*/ 254 w 421"/>
                <a:gd name="T43" fmla="*/ 104 h 278"/>
                <a:gd name="T44" fmla="*/ 255 w 421"/>
                <a:gd name="T45" fmla="*/ 101 h 278"/>
                <a:gd name="T46" fmla="*/ 257 w 421"/>
                <a:gd name="T47" fmla="*/ 101 h 278"/>
                <a:gd name="T48" fmla="*/ 261 w 421"/>
                <a:gd name="T49" fmla="*/ 99 h 278"/>
                <a:gd name="T50" fmla="*/ 397 w 421"/>
                <a:gd name="T51" fmla="*/ 101 h 278"/>
                <a:gd name="T52" fmla="*/ 388 w 421"/>
                <a:gd name="T53" fmla="*/ 108 h 278"/>
                <a:gd name="T54" fmla="*/ 392 w 421"/>
                <a:gd name="T55" fmla="*/ 38 h 278"/>
                <a:gd name="T56" fmla="*/ 406 w 421"/>
                <a:gd name="T57" fmla="*/ 38 h 278"/>
                <a:gd name="T58" fmla="*/ 404 w 421"/>
                <a:gd name="T59" fmla="*/ 108 h 278"/>
                <a:gd name="T60" fmla="*/ 404 w 421"/>
                <a:gd name="T61" fmla="*/ 110 h 278"/>
                <a:gd name="T62" fmla="*/ 403 w 421"/>
                <a:gd name="T63" fmla="*/ 111 h 278"/>
                <a:gd name="T64" fmla="*/ 401 w 421"/>
                <a:gd name="T65" fmla="*/ 113 h 278"/>
                <a:gd name="T66" fmla="*/ 399 w 421"/>
                <a:gd name="T67" fmla="*/ 115 h 278"/>
                <a:gd name="T68" fmla="*/ 397 w 421"/>
                <a:gd name="T69" fmla="*/ 115 h 278"/>
                <a:gd name="T70" fmla="*/ 397 w 421"/>
                <a:gd name="T71" fmla="*/ 115 h 278"/>
                <a:gd name="T72" fmla="*/ 261 w 421"/>
                <a:gd name="T73" fmla="*/ 115 h 278"/>
                <a:gd name="T74" fmla="*/ 268 w 421"/>
                <a:gd name="T75" fmla="*/ 106 h 278"/>
                <a:gd name="T76" fmla="*/ 268 w 421"/>
                <a:gd name="T77" fmla="*/ 181 h 278"/>
                <a:gd name="T78" fmla="*/ 268 w 421"/>
                <a:gd name="T79" fmla="*/ 183 h 278"/>
                <a:gd name="T80" fmla="*/ 266 w 421"/>
                <a:gd name="T81" fmla="*/ 185 h 278"/>
                <a:gd name="T82" fmla="*/ 266 w 421"/>
                <a:gd name="T83" fmla="*/ 187 h 278"/>
                <a:gd name="T84" fmla="*/ 263 w 421"/>
                <a:gd name="T85" fmla="*/ 188 h 278"/>
                <a:gd name="T86" fmla="*/ 261 w 421"/>
                <a:gd name="T87" fmla="*/ 188 h 278"/>
                <a:gd name="T88" fmla="*/ 261 w 421"/>
                <a:gd name="T89" fmla="*/ 188 h 278"/>
                <a:gd name="T90" fmla="*/ 130 w 421"/>
                <a:gd name="T91" fmla="*/ 188 h 278"/>
                <a:gd name="T92" fmla="*/ 137 w 421"/>
                <a:gd name="T93" fmla="*/ 181 h 278"/>
                <a:gd name="T94" fmla="*/ 137 w 421"/>
                <a:gd name="T95" fmla="*/ 230 h 278"/>
                <a:gd name="T96" fmla="*/ 137 w 421"/>
                <a:gd name="T97" fmla="*/ 231 h 278"/>
                <a:gd name="T98" fmla="*/ 137 w 421"/>
                <a:gd name="T99" fmla="*/ 233 h 278"/>
                <a:gd name="T100" fmla="*/ 135 w 421"/>
                <a:gd name="T101" fmla="*/ 235 h 278"/>
                <a:gd name="T102" fmla="*/ 133 w 421"/>
                <a:gd name="T103" fmla="*/ 237 h 278"/>
                <a:gd name="T104" fmla="*/ 131 w 421"/>
                <a:gd name="T105" fmla="*/ 237 h 278"/>
                <a:gd name="T106" fmla="*/ 130 w 421"/>
                <a:gd name="T107" fmla="*/ 237 h 278"/>
                <a:gd name="T108" fmla="*/ 9 w 421"/>
                <a:gd name="T109" fmla="*/ 237 h 278"/>
                <a:gd name="T110" fmla="*/ 16 w 421"/>
                <a:gd name="T111" fmla="*/ 230 h 278"/>
                <a:gd name="T112" fmla="*/ 16 w 421"/>
                <a:gd name="T113" fmla="*/ 278 h 278"/>
                <a:gd name="T114" fmla="*/ 0 w 421"/>
                <a:gd name="T115" fmla="*/ 278 h 278"/>
                <a:gd name="T116" fmla="*/ 376 w 421"/>
                <a:gd name="T117" fmla="*/ 45 h 278"/>
                <a:gd name="T118" fmla="*/ 399 w 421"/>
                <a:gd name="T119" fmla="*/ 0 h 278"/>
                <a:gd name="T120" fmla="*/ 421 w 421"/>
                <a:gd name="T121" fmla="*/ 45 h 278"/>
                <a:gd name="T122" fmla="*/ 376 w 421"/>
                <a:gd name="T123" fmla="*/ 45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1" h="278">
                  <a:moveTo>
                    <a:pt x="0" y="278"/>
                  </a:moveTo>
                  <a:lnTo>
                    <a:pt x="0" y="230"/>
                  </a:lnTo>
                  <a:lnTo>
                    <a:pt x="2" y="228"/>
                  </a:lnTo>
                  <a:lnTo>
                    <a:pt x="2" y="228"/>
                  </a:lnTo>
                  <a:lnTo>
                    <a:pt x="4" y="224"/>
                  </a:lnTo>
                  <a:lnTo>
                    <a:pt x="6" y="222"/>
                  </a:lnTo>
                  <a:lnTo>
                    <a:pt x="7" y="222"/>
                  </a:lnTo>
                  <a:lnTo>
                    <a:pt x="9" y="222"/>
                  </a:lnTo>
                  <a:lnTo>
                    <a:pt x="130" y="222"/>
                  </a:lnTo>
                  <a:lnTo>
                    <a:pt x="122" y="230"/>
                  </a:lnTo>
                  <a:lnTo>
                    <a:pt x="122" y="181"/>
                  </a:lnTo>
                  <a:lnTo>
                    <a:pt x="122" y="180"/>
                  </a:lnTo>
                  <a:lnTo>
                    <a:pt x="122" y="178"/>
                  </a:lnTo>
                  <a:lnTo>
                    <a:pt x="124" y="176"/>
                  </a:lnTo>
                  <a:lnTo>
                    <a:pt x="126" y="174"/>
                  </a:lnTo>
                  <a:lnTo>
                    <a:pt x="128" y="174"/>
                  </a:lnTo>
                  <a:lnTo>
                    <a:pt x="130" y="174"/>
                  </a:lnTo>
                  <a:lnTo>
                    <a:pt x="261" y="174"/>
                  </a:lnTo>
                  <a:lnTo>
                    <a:pt x="254" y="181"/>
                  </a:lnTo>
                  <a:lnTo>
                    <a:pt x="254" y="106"/>
                  </a:lnTo>
                  <a:lnTo>
                    <a:pt x="254" y="106"/>
                  </a:lnTo>
                  <a:lnTo>
                    <a:pt x="254" y="104"/>
                  </a:lnTo>
                  <a:lnTo>
                    <a:pt x="255" y="101"/>
                  </a:lnTo>
                  <a:lnTo>
                    <a:pt x="257" y="101"/>
                  </a:lnTo>
                  <a:lnTo>
                    <a:pt x="261" y="99"/>
                  </a:lnTo>
                  <a:lnTo>
                    <a:pt x="397" y="101"/>
                  </a:lnTo>
                  <a:lnTo>
                    <a:pt x="388" y="108"/>
                  </a:lnTo>
                  <a:lnTo>
                    <a:pt x="392" y="38"/>
                  </a:lnTo>
                  <a:lnTo>
                    <a:pt x="406" y="38"/>
                  </a:lnTo>
                  <a:lnTo>
                    <a:pt x="404" y="108"/>
                  </a:lnTo>
                  <a:lnTo>
                    <a:pt x="404" y="110"/>
                  </a:lnTo>
                  <a:lnTo>
                    <a:pt x="403" y="111"/>
                  </a:lnTo>
                  <a:lnTo>
                    <a:pt x="401" y="113"/>
                  </a:lnTo>
                  <a:lnTo>
                    <a:pt x="399" y="115"/>
                  </a:lnTo>
                  <a:lnTo>
                    <a:pt x="397" y="115"/>
                  </a:lnTo>
                  <a:lnTo>
                    <a:pt x="397" y="115"/>
                  </a:lnTo>
                  <a:lnTo>
                    <a:pt x="261" y="115"/>
                  </a:lnTo>
                  <a:lnTo>
                    <a:pt x="268" y="106"/>
                  </a:lnTo>
                  <a:lnTo>
                    <a:pt x="268" y="181"/>
                  </a:lnTo>
                  <a:lnTo>
                    <a:pt x="268" y="183"/>
                  </a:lnTo>
                  <a:lnTo>
                    <a:pt x="266" y="185"/>
                  </a:lnTo>
                  <a:lnTo>
                    <a:pt x="266" y="187"/>
                  </a:lnTo>
                  <a:lnTo>
                    <a:pt x="263" y="188"/>
                  </a:lnTo>
                  <a:lnTo>
                    <a:pt x="261" y="188"/>
                  </a:lnTo>
                  <a:lnTo>
                    <a:pt x="261" y="188"/>
                  </a:lnTo>
                  <a:lnTo>
                    <a:pt x="130" y="188"/>
                  </a:lnTo>
                  <a:lnTo>
                    <a:pt x="137" y="181"/>
                  </a:lnTo>
                  <a:lnTo>
                    <a:pt x="137" y="230"/>
                  </a:lnTo>
                  <a:lnTo>
                    <a:pt x="137" y="231"/>
                  </a:lnTo>
                  <a:lnTo>
                    <a:pt x="137" y="233"/>
                  </a:lnTo>
                  <a:lnTo>
                    <a:pt x="135" y="235"/>
                  </a:lnTo>
                  <a:lnTo>
                    <a:pt x="133" y="237"/>
                  </a:lnTo>
                  <a:lnTo>
                    <a:pt x="131" y="237"/>
                  </a:lnTo>
                  <a:lnTo>
                    <a:pt x="130" y="237"/>
                  </a:lnTo>
                  <a:lnTo>
                    <a:pt x="9" y="237"/>
                  </a:lnTo>
                  <a:lnTo>
                    <a:pt x="16" y="230"/>
                  </a:lnTo>
                  <a:lnTo>
                    <a:pt x="16" y="278"/>
                  </a:lnTo>
                  <a:lnTo>
                    <a:pt x="0" y="278"/>
                  </a:lnTo>
                  <a:close/>
                  <a:moveTo>
                    <a:pt x="376" y="45"/>
                  </a:moveTo>
                  <a:lnTo>
                    <a:pt x="399" y="0"/>
                  </a:lnTo>
                  <a:lnTo>
                    <a:pt x="421" y="45"/>
                  </a:lnTo>
                  <a:lnTo>
                    <a:pt x="376" y="45"/>
                  </a:lnTo>
                  <a:close/>
                </a:path>
              </a:pathLst>
            </a:custGeom>
            <a:solidFill>
              <a:srgbClr val="008000"/>
            </a:solidFill>
            <a:ln w="0">
              <a:solidFill>
                <a:srgbClr val="008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67" name="Freeform 93"/>
            <p:cNvSpPr>
              <a:spLocks noEditPoints="1"/>
            </p:cNvSpPr>
            <p:nvPr/>
          </p:nvSpPr>
          <p:spPr bwMode="auto">
            <a:xfrm>
              <a:off x="2383" y="1472"/>
              <a:ext cx="397" cy="296"/>
            </a:xfrm>
            <a:custGeom>
              <a:avLst/>
              <a:gdLst>
                <a:gd name="T0" fmla="*/ 45 w 397"/>
                <a:gd name="T1" fmla="*/ 0 h 296"/>
                <a:gd name="T2" fmla="*/ 49 w 397"/>
                <a:gd name="T3" fmla="*/ 2 h 296"/>
                <a:gd name="T4" fmla="*/ 52 w 397"/>
                <a:gd name="T5" fmla="*/ 6 h 296"/>
                <a:gd name="T6" fmla="*/ 52 w 397"/>
                <a:gd name="T7" fmla="*/ 7 h 296"/>
                <a:gd name="T8" fmla="*/ 45 w 397"/>
                <a:gd name="T9" fmla="*/ 65 h 296"/>
                <a:gd name="T10" fmla="*/ 90 w 397"/>
                <a:gd name="T11" fmla="*/ 67 h 296"/>
                <a:gd name="T12" fmla="*/ 94 w 397"/>
                <a:gd name="T13" fmla="*/ 68 h 296"/>
                <a:gd name="T14" fmla="*/ 95 w 397"/>
                <a:gd name="T15" fmla="*/ 72 h 296"/>
                <a:gd name="T16" fmla="*/ 95 w 397"/>
                <a:gd name="T17" fmla="*/ 131 h 296"/>
                <a:gd name="T18" fmla="*/ 171 w 397"/>
                <a:gd name="T19" fmla="*/ 124 h 296"/>
                <a:gd name="T20" fmla="*/ 174 w 397"/>
                <a:gd name="T21" fmla="*/ 124 h 296"/>
                <a:gd name="T22" fmla="*/ 178 w 397"/>
                <a:gd name="T23" fmla="*/ 127 h 296"/>
                <a:gd name="T24" fmla="*/ 178 w 397"/>
                <a:gd name="T25" fmla="*/ 131 h 296"/>
                <a:gd name="T26" fmla="*/ 171 w 397"/>
                <a:gd name="T27" fmla="*/ 145 h 296"/>
                <a:gd name="T28" fmla="*/ 225 w 397"/>
                <a:gd name="T29" fmla="*/ 145 h 296"/>
                <a:gd name="T30" fmla="*/ 228 w 397"/>
                <a:gd name="T31" fmla="*/ 147 h 296"/>
                <a:gd name="T32" fmla="*/ 230 w 397"/>
                <a:gd name="T33" fmla="*/ 151 h 296"/>
                <a:gd name="T34" fmla="*/ 230 w 397"/>
                <a:gd name="T35" fmla="*/ 213 h 296"/>
                <a:gd name="T36" fmla="*/ 304 w 397"/>
                <a:gd name="T37" fmla="*/ 206 h 296"/>
                <a:gd name="T38" fmla="*/ 307 w 397"/>
                <a:gd name="T39" fmla="*/ 206 h 296"/>
                <a:gd name="T40" fmla="*/ 311 w 397"/>
                <a:gd name="T41" fmla="*/ 212 h 296"/>
                <a:gd name="T42" fmla="*/ 313 w 397"/>
                <a:gd name="T43" fmla="*/ 213 h 296"/>
                <a:gd name="T44" fmla="*/ 304 w 397"/>
                <a:gd name="T45" fmla="*/ 265 h 296"/>
                <a:gd name="T46" fmla="*/ 360 w 397"/>
                <a:gd name="T47" fmla="*/ 280 h 296"/>
                <a:gd name="T48" fmla="*/ 304 w 397"/>
                <a:gd name="T49" fmla="*/ 280 h 296"/>
                <a:gd name="T50" fmla="*/ 300 w 397"/>
                <a:gd name="T51" fmla="*/ 278 h 296"/>
                <a:gd name="T52" fmla="*/ 297 w 397"/>
                <a:gd name="T53" fmla="*/ 274 h 296"/>
                <a:gd name="T54" fmla="*/ 297 w 397"/>
                <a:gd name="T55" fmla="*/ 213 h 296"/>
                <a:gd name="T56" fmla="*/ 223 w 397"/>
                <a:gd name="T57" fmla="*/ 220 h 296"/>
                <a:gd name="T58" fmla="*/ 221 w 397"/>
                <a:gd name="T59" fmla="*/ 220 h 296"/>
                <a:gd name="T60" fmla="*/ 216 w 397"/>
                <a:gd name="T61" fmla="*/ 217 h 296"/>
                <a:gd name="T62" fmla="*/ 216 w 397"/>
                <a:gd name="T63" fmla="*/ 213 h 296"/>
                <a:gd name="T64" fmla="*/ 223 w 397"/>
                <a:gd name="T65" fmla="*/ 160 h 296"/>
                <a:gd name="T66" fmla="*/ 169 w 397"/>
                <a:gd name="T67" fmla="*/ 160 h 296"/>
                <a:gd name="T68" fmla="*/ 165 w 397"/>
                <a:gd name="T69" fmla="*/ 158 h 296"/>
                <a:gd name="T70" fmla="*/ 164 w 397"/>
                <a:gd name="T71" fmla="*/ 154 h 296"/>
                <a:gd name="T72" fmla="*/ 164 w 397"/>
                <a:gd name="T73" fmla="*/ 131 h 296"/>
                <a:gd name="T74" fmla="*/ 88 w 397"/>
                <a:gd name="T75" fmla="*/ 138 h 296"/>
                <a:gd name="T76" fmla="*/ 85 w 397"/>
                <a:gd name="T77" fmla="*/ 136 h 296"/>
                <a:gd name="T78" fmla="*/ 81 w 397"/>
                <a:gd name="T79" fmla="*/ 133 h 296"/>
                <a:gd name="T80" fmla="*/ 81 w 397"/>
                <a:gd name="T81" fmla="*/ 131 h 296"/>
                <a:gd name="T82" fmla="*/ 88 w 397"/>
                <a:gd name="T83" fmla="*/ 81 h 296"/>
                <a:gd name="T84" fmla="*/ 43 w 397"/>
                <a:gd name="T85" fmla="*/ 81 h 296"/>
                <a:gd name="T86" fmla="*/ 40 w 397"/>
                <a:gd name="T87" fmla="*/ 79 h 296"/>
                <a:gd name="T88" fmla="*/ 38 w 397"/>
                <a:gd name="T89" fmla="*/ 74 h 296"/>
                <a:gd name="T90" fmla="*/ 38 w 397"/>
                <a:gd name="T91" fmla="*/ 7 h 296"/>
                <a:gd name="T92" fmla="*/ 0 w 397"/>
                <a:gd name="T93" fmla="*/ 16 h 296"/>
                <a:gd name="T94" fmla="*/ 352 w 397"/>
                <a:gd name="T95" fmla="*/ 251 h 296"/>
                <a:gd name="T96" fmla="*/ 352 w 397"/>
                <a:gd name="T97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97" h="296">
                  <a:moveTo>
                    <a:pt x="0" y="0"/>
                  </a:moveTo>
                  <a:lnTo>
                    <a:pt x="45" y="0"/>
                  </a:lnTo>
                  <a:lnTo>
                    <a:pt x="47" y="0"/>
                  </a:lnTo>
                  <a:lnTo>
                    <a:pt x="49" y="2"/>
                  </a:lnTo>
                  <a:lnTo>
                    <a:pt x="50" y="2"/>
                  </a:lnTo>
                  <a:lnTo>
                    <a:pt x="52" y="6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2" y="74"/>
                  </a:lnTo>
                  <a:lnTo>
                    <a:pt x="45" y="65"/>
                  </a:lnTo>
                  <a:lnTo>
                    <a:pt x="88" y="65"/>
                  </a:lnTo>
                  <a:lnTo>
                    <a:pt x="90" y="67"/>
                  </a:lnTo>
                  <a:lnTo>
                    <a:pt x="90" y="67"/>
                  </a:lnTo>
                  <a:lnTo>
                    <a:pt x="94" y="68"/>
                  </a:lnTo>
                  <a:lnTo>
                    <a:pt x="95" y="70"/>
                  </a:lnTo>
                  <a:lnTo>
                    <a:pt x="95" y="72"/>
                  </a:lnTo>
                  <a:lnTo>
                    <a:pt x="95" y="74"/>
                  </a:lnTo>
                  <a:lnTo>
                    <a:pt x="95" y="131"/>
                  </a:lnTo>
                  <a:lnTo>
                    <a:pt x="88" y="124"/>
                  </a:lnTo>
                  <a:lnTo>
                    <a:pt x="171" y="124"/>
                  </a:lnTo>
                  <a:lnTo>
                    <a:pt x="173" y="124"/>
                  </a:lnTo>
                  <a:lnTo>
                    <a:pt x="174" y="124"/>
                  </a:lnTo>
                  <a:lnTo>
                    <a:pt x="176" y="126"/>
                  </a:lnTo>
                  <a:lnTo>
                    <a:pt x="178" y="127"/>
                  </a:lnTo>
                  <a:lnTo>
                    <a:pt x="178" y="129"/>
                  </a:lnTo>
                  <a:lnTo>
                    <a:pt x="178" y="131"/>
                  </a:lnTo>
                  <a:lnTo>
                    <a:pt x="178" y="152"/>
                  </a:lnTo>
                  <a:lnTo>
                    <a:pt x="171" y="145"/>
                  </a:lnTo>
                  <a:lnTo>
                    <a:pt x="223" y="145"/>
                  </a:lnTo>
                  <a:lnTo>
                    <a:pt x="225" y="145"/>
                  </a:lnTo>
                  <a:lnTo>
                    <a:pt x="227" y="145"/>
                  </a:lnTo>
                  <a:lnTo>
                    <a:pt x="228" y="147"/>
                  </a:lnTo>
                  <a:lnTo>
                    <a:pt x="230" y="149"/>
                  </a:lnTo>
                  <a:lnTo>
                    <a:pt x="230" y="151"/>
                  </a:lnTo>
                  <a:lnTo>
                    <a:pt x="230" y="152"/>
                  </a:lnTo>
                  <a:lnTo>
                    <a:pt x="230" y="213"/>
                  </a:lnTo>
                  <a:lnTo>
                    <a:pt x="223" y="206"/>
                  </a:lnTo>
                  <a:lnTo>
                    <a:pt x="304" y="206"/>
                  </a:lnTo>
                  <a:lnTo>
                    <a:pt x="306" y="206"/>
                  </a:lnTo>
                  <a:lnTo>
                    <a:pt x="307" y="206"/>
                  </a:lnTo>
                  <a:lnTo>
                    <a:pt x="309" y="208"/>
                  </a:lnTo>
                  <a:lnTo>
                    <a:pt x="311" y="212"/>
                  </a:lnTo>
                  <a:lnTo>
                    <a:pt x="313" y="212"/>
                  </a:lnTo>
                  <a:lnTo>
                    <a:pt x="313" y="213"/>
                  </a:lnTo>
                  <a:lnTo>
                    <a:pt x="313" y="272"/>
                  </a:lnTo>
                  <a:lnTo>
                    <a:pt x="304" y="265"/>
                  </a:lnTo>
                  <a:lnTo>
                    <a:pt x="360" y="265"/>
                  </a:lnTo>
                  <a:lnTo>
                    <a:pt x="360" y="280"/>
                  </a:lnTo>
                  <a:lnTo>
                    <a:pt x="304" y="280"/>
                  </a:lnTo>
                  <a:lnTo>
                    <a:pt x="304" y="280"/>
                  </a:lnTo>
                  <a:lnTo>
                    <a:pt x="302" y="280"/>
                  </a:lnTo>
                  <a:lnTo>
                    <a:pt x="300" y="278"/>
                  </a:lnTo>
                  <a:lnTo>
                    <a:pt x="298" y="276"/>
                  </a:lnTo>
                  <a:lnTo>
                    <a:pt x="297" y="274"/>
                  </a:lnTo>
                  <a:lnTo>
                    <a:pt x="297" y="272"/>
                  </a:lnTo>
                  <a:lnTo>
                    <a:pt x="297" y="213"/>
                  </a:lnTo>
                  <a:lnTo>
                    <a:pt x="304" y="220"/>
                  </a:lnTo>
                  <a:lnTo>
                    <a:pt x="223" y="220"/>
                  </a:lnTo>
                  <a:lnTo>
                    <a:pt x="221" y="220"/>
                  </a:lnTo>
                  <a:lnTo>
                    <a:pt x="221" y="220"/>
                  </a:lnTo>
                  <a:lnTo>
                    <a:pt x="218" y="219"/>
                  </a:lnTo>
                  <a:lnTo>
                    <a:pt x="216" y="217"/>
                  </a:lnTo>
                  <a:lnTo>
                    <a:pt x="216" y="215"/>
                  </a:lnTo>
                  <a:lnTo>
                    <a:pt x="216" y="213"/>
                  </a:lnTo>
                  <a:lnTo>
                    <a:pt x="216" y="152"/>
                  </a:lnTo>
                  <a:lnTo>
                    <a:pt x="223" y="160"/>
                  </a:lnTo>
                  <a:lnTo>
                    <a:pt x="171" y="160"/>
                  </a:lnTo>
                  <a:lnTo>
                    <a:pt x="169" y="160"/>
                  </a:lnTo>
                  <a:lnTo>
                    <a:pt x="169" y="160"/>
                  </a:lnTo>
                  <a:lnTo>
                    <a:pt x="165" y="158"/>
                  </a:lnTo>
                  <a:lnTo>
                    <a:pt x="164" y="156"/>
                  </a:lnTo>
                  <a:lnTo>
                    <a:pt x="164" y="154"/>
                  </a:lnTo>
                  <a:lnTo>
                    <a:pt x="164" y="152"/>
                  </a:lnTo>
                  <a:lnTo>
                    <a:pt x="164" y="131"/>
                  </a:lnTo>
                  <a:lnTo>
                    <a:pt x="171" y="138"/>
                  </a:lnTo>
                  <a:lnTo>
                    <a:pt x="88" y="138"/>
                  </a:lnTo>
                  <a:lnTo>
                    <a:pt x="86" y="138"/>
                  </a:lnTo>
                  <a:lnTo>
                    <a:pt x="85" y="136"/>
                  </a:lnTo>
                  <a:lnTo>
                    <a:pt x="83" y="136"/>
                  </a:lnTo>
                  <a:lnTo>
                    <a:pt x="81" y="133"/>
                  </a:lnTo>
                  <a:lnTo>
                    <a:pt x="81" y="133"/>
                  </a:lnTo>
                  <a:lnTo>
                    <a:pt x="81" y="131"/>
                  </a:lnTo>
                  <a:lnTo>
                    <a:pt x="81" y="74"/>
                  </a:lnTo>
                  <a:lnTo>
                    <a:pt x="88" y="81"/>
                  </a:lnTo>
                  <a:lnTo>
                    <a:pt x="45" y="81"/>
                  </a:lnTo>
                  <a:lnTo>
                    <a:pt x="43" y="81"/>
                  </a:lnTo>
                  <a:lnTo>
                    <a:pt x="41" y="79"/>
                  </a:lnTo>
                  <a:lnTo>
                    <a:pt x="40" y="79"/>
                  </a:lnTo>
                  <a:lnTo>
                    <a:pt x="38" y="75"/>
                  </a:lnTo>
                  <a:lnTo>
                    <a:pt x="38" y="74"/>
                  </a:lnTo>
                  <a:lnTo>
                    <a:pt x="38" y="74"/>
                  </a:lnTo>
                  <a:lnTo>
                    <a:pt x="38" y="7"/>
                  </a:lnTo>
                  <a:lnTo>
                    <a:pt x="45" y="16"/>
                  </a:lnTo>
                  <a:lnTo>
                    <a:pt x="0" y="16"/>
                  </a:lnTo>
                  <a:lnTo>
                    <a:pt x="0" y="0"/>
                  </a:lnTo>
                  <a:close/>
                  <a:moveTo>
                    <a:pt x="352" y="251"/>
                  </a:moveTo>
                  <a:lnTo>
                    <a:pt x="397" y="272"/>
                  </a:lnTo>
                  <a:lnTo>
                    <a:pt x="352" y="296"/>
                  </a:lnTo>
                  <a:lnTo>
                    <a:pt x="352" y="251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68" name="Rectangle 94"/>
            <p:cNvSpPr>
              <a:spLocks noChangeArrowheads="1"/>
            </p:cNvSpPr>
            <p:nvPr/>
          </p:nvSpPr>
          <p:spPr bwMode="auto">
            <a:xfrm>
              <a:off x="2358" y="1556"/>
              <a:ext cx="66" cy="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700" b="1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$</a:t>
              </a:r>
              <a:endParaRPr lang="en-US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69" name="Rectangle 95"/>
            <p:cNvSpPr>
              <a:spLocks noChangeArrowheads="1"/>
            </p:cNvSpPr>
            <p:nvPr/>
          </p:nvSpPr>
          <p:spPr bwMode="auto">
            <a:xfrm>
              <a:off x="2552" y="1712"/>
              <a:ext cx="124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600" b="1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MW</a:t>
              </a:r>
              <a:endParaRPr lang="en-US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70" name="Rectangle 96"/>
            <p:cNvSpPr>
              <a:spLocks noChangeArrowheads="1"/>
            </p:cNvSpPr>
            <p:nvPr/>
          </p:nvSpPr>
          <p:spPr bwMode="auto">
            <a:xfrm>
              <a:off x="2353" y="1451"/>
              <a:ext cx="487" cy="31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71" name="Rectangle 97"/>
            <p:cNvSpPr>
              <a:spLocks noChangeArrowheads="1"/>
            </p:cNvSpPr>
            <p:nvPr/>
          </p:nvSpPr>
          <p:spPr bwMode="auto">
            <a:xfrm>
              <a:off x="2353" y="1451"/>
              <a:ext cx="487" cy="318"/>
            </a:xfrm>
            <a:prstGeom prst="rect">
              <a:avLst/>
            </a:prstGeom>
            <a:noFill/>
            <a:ln w="6350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72" name="Freeform 98"/>
            <p:cNvSpPr>
              <a:spLocks noEditPoints="1"/>
            </p:cNvSpPr>
            <p:nvPr/>
          </p:nvSpPr>
          <p:spPr bwMode="auto">
            <a:xfrm>
              <a:off x="2392" y="1470"/>
              <a:ext cx="421" cy="278"/>
            </a:xfrm>
            <a:custGeom>
              <a:avLst/>
              <a:gdLst>
                <a:gd name="T0" fmla="*/ 0 w 421"/>
                <a:gd name="T1" fmla="*/ 278 h 278"/>
                <a:gd name="T2" fmla="*/ 0 w 421"/>
                <a:gd name="T3" fmla="*/ 230 h 278"/>
                <a:gd name="T4" fmla="*/ 2 w 421"/>
                <a:gd name="T5" fmla="*/ 228 h 278"/>
                <a:gd name="T6" fmla="*/ 2 w 421"/>
                <a:gd name="T7" fmla="*/ 228 h 278"/>
                <a:gd name="T8" fmla="*/ 4 w 421"/>
                <a:gd name="T9" fmla="*/ 224 h 278"/>
                <a:gd name="T10" fmla="*/ 6 w 421"/>
                <a:gd name="T11" fmla="*/ 222 h 278"/>
                <a:gd name="T12" fmla="*/ 7 w 421"/>
                <a:gd name="T13" fmla="*/ 222 h 278"/>
                <a:gd name="T14" fmla="*/ 9 w 421"/>
                <a:gd name="T15" fmla="*/ 222 h 278"/>
                <a:gd name="T16" fmla="*/ 130 w 421"/>
                <a:gd name="T17" fmla="*/ 222 h 278"/>
                <a:gd name="T18" fmla="*/ 122 w 421"/>
                <a:gd name="T19" fmla="*/ 230 h 278"/>
                <a:gd name="T20" fmla="*/ 122 w 421"/>
                <a:gd name="T21" fmla="*/ 181 h 278"/>
                <a:gd name="T22" fmla="*/ 122 w 421"/>
                <a:gd name="T23" fmla="*/ 180 h 278"/>
                <a:gd name="T24" fmla="*/ 122 w 421"/>
                <a:gd name="T25" fmla="*/ 178 h 278"/>
                <a:gd name="T26" fmla="*/ 124 w 421"/>
                <a:gd name="T27" fmla="*/ 176 h 278"/>
                <a:gd name="T28" fmla="*/ 126 w 421"/>
                <a:gd name="T29" fmla="*/ 174 h 278"/>
                <a:gd name="T30" fmla="*/ 128 w 421"/>
                <a:gd name="T31" fmla="*/ 174 h 278"/>
                <a:gd name="T32" fmla="*/ 130 w 421"/>
                <a:gd name="T33" fmla="*/ 174 h 278"/>
                <a:gd name="T34" fmla="*/ 261 w 421"/>
                <a:gd name="T35" fmla="*/ 174 h 278"/>
                <a:gd name="T36" fmla="*/ 254 w 421"/>
                <a:gd name="T37" fmla="*/ 181 h 278"/>
                <a:gd name="T38" fmla="*/ 254 w 421"/>
                <a:gd name="T39" fmla="*/ 106 h 278"/>
                <a:gd name="T40" fmla="*/ 254 w 421"/>
                <a:gd name="T41" fmla="*/ 106 h 278"/>
                <a:gd name="T42" fmla="*/ 254 w 421"/>
                <a:gd name="T43" fmla="*/ 104 h 278"/>
                <a:gd name="T44" fmla="*/ 255 w 421"/>
                <a:gd name="T45" fmla="*/ 101 h 278"/>
                <a:gd name="T46" fmla="*/ 257 w 421"/>
                <a:gd name="T47" fmla="*/ 101 h 278"/>
                <a:gd name="T48" fmla="*/ 261 w 421"/>
                <a:gd name="T49" fmla="*/ 99 h 278"/>
                <a:gd name="T50" fmla="*/ 397 w 421"/>
                <a:gd name="T51" fmla="*/ 101 h 278"/>
                <a:gd name="T52" fmla="*/ 388 w 421"/>
                <a:gd name="T53" fmla="*/ 108 h 278"/>
                <a:gd name="T54" fmla="*/ 392 w 421"/>
                <a:gd name="T55" fmla="*/ 38 h 278"/>
                <a:gd name="T56" fmla="*/ 406 w 421"/>
                <a:gd name="T57" fmla="*/ 38 h 278"/>
                <a:gd name="T58" fmla="*/ 404 w 421"/>
                <a:gd name="T59" fmla="*/ 108 h 278"/>
                <a:gd name="T60" fmla="*/ 404 w 421"/>
                <a:gd name="T61" fmla="*/ 110 h 278"/>
                <a:gd name="T62" fmla="*/ 403 w 421"/>
                <a:gd name="T63" fmla="*/ 111 h 278"/>
                <a:gd name="T64" fmla="*/ 401 w 421"/>
                <a:gd name="T65" fmla="*/ 113 h 278"/>
                <a:gd name="T66" fmla="*/ 399 w 421"/>
                <a:gd name="T67" fmla="*/ 115 h 278"/>
                <a:gd name="T68" fmla="*/ 397 w 421"/>
                <a:gd name="T69" fmla="*/ 115 h 278"/>
                <a:gd name="T70" fmla="*/ 397 w 421"/>
                <a:gd name="T71" fmla="*/ 115 h 278"/>
                <a:gd name="T72" fmla="*/ 261 w 421"/>
                <a:gd name="T73" fmla="*/ 115 h 278"/>
                <a:gd name="T74" fmla="*/ 268 w 421"/>
                <a:gd name="T75" fmla="*/ 106 h 278"/>
                <a:gd name="T76" fmla="*/ 268 w 421"/>
                <a:gd name="T77" fmla="*/ 181 h 278"/>
                <a:gd name="T78" fmla="*/ 268 w 421"/>
                <a:gd name="T79" fmla="*/ 183 h 278"/>
                <a:gd name="T80" fmla="*/ 266 w 421"/>
                <a:gd name="T81" fmla="*/ 185 h 278"/>
                <a:gd name="T82" fmla="*/ 266 w 421"/>
                <a:gd name="T83" fmla="*/ 187 h 278"/>
                <a:gd name="T84" fmla="*/ 263 w 421"/>
                <a:gd name="T85" fmla="*/ 188 h 278"/>
                <a:gd name="T86" fmla="*/ 261 w 421"/>
                <a:gd name="T87" fmla="*/ 188 h 278"/>
                <a:gd name="T88" fmla="*/ 261 w 421"/>
                <a:gd name="T89" fmla="*/ 188 h 278"/>
                <a:gd name="T90" fmla="*/ 130 w 421"/>
                <a:gd name="T91" fmla="*/ 188 h 278"/>
                <a:gd name="T92" fmla="*/ 137 w 421"/>
                <a:gd name="T93" fmla="*/ 181 h 278"/>
                <a:gd name="T94" fmla="*/ 137 w 421"/>
                <a:gd name="T95" fmla="*/ 230 h 278"/>
                <a:gd name="T96" fmla="*/ 137 w 421"/>
                <a:gd name="T97" fmla="*/ 231 h 278"/>
                <a:gd name="T98" fmla="*/ 137 w 421"/>
                <a:gd name="T99" fmla="*/ 233 h 278"/>
                <a:gd name="T100" fmla="*/ 135 w 421"/>
                <a:gd name="T101" fmla="*/ 235 h 278"/>
                <a:gd name="T102" fmla="*/ 133 w 421"/>
                <a:gd name="T103" fmla="*/ 237 h 278"/>
                <a:gd name="T104" fmla="*/ 131 w 421"/>
                <a:gd name="T105" fmla="*/ 237 h 278"/>
                <a:gd name="T106" fmla="*/ 130 w 421"/>
                <a:gd name="T107" fmla="*/ 237 h 278"/>
                <a:gd name="T108" fmla="*/ 9 w 421"/>
                <a:gd name="T109" fmla="*/ 237 h 278"/>
                <a:gd name="T110" fmla="*/ 16 w 421"/>
                <a:gd name="T111" fmla="*/ 230 h 278"/>
                <a:gd name="T112" fmla="*/ 16 w 421"/>
                <a:gd name="T113" fmla="*/ 278 h 278"/>
                <a:gd name="T114" fmla="*/ 0 w 421"/>
                <a:gd name="T115" fmla="*/ 278 h 278"/>
                <a:gd name="T116" fmla="*/ 376 w 421"/>
                <a:gd name="T117" fmla="*/ 45 h 278"/>
                <a:gd name="T118" fmla="*/ 399 w 421"/>
                <a:gd name="T119" fmla="*/ 0 h 278"/>
                <a:gd name="T120" fmla="*/ 421 w 421"/>
                <a:gd name="T121" fmla="*/ 45 h 278"/>
                <a:gd name="T122" fmla="*/ 376 w 421"/>
                <a:gd name="T123" fmla="*/ 45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1" h="278">
                  <a:moveTo>
                    <a:pt x="0" y="278"/>
                  </a:moveTo>
                  <a:lnTo>
                    <a:pt x="0" y="230"/>
                  </a:lnTo>
                  <a:lnTo>
                    <a:pt x="2" y="228"/>
                  </a:lnTo>
                  <a:lnTo>
                    <a:pt x="2" y="228"/>
                  </a:lnTo>
                  <a:lnTo>
                    <a:pt x="4" y="224"/>
                  </a:lnTo>
                  <a:lnTo>
                    <a:pt x="6" y="222"/>
                  </a:lnTo>
                  <a:lnTo>
                    <a:pt x="7" y="222"/>
                  </a:lnTo>
                  <a:lnTo>
                    <a:pt x="9" y="222"/>
                  </a:lnTo>
                  <a:lnTo>
                    <a:pt x="130" y="222"/>
                  </a:lnTo>
                  <a:lnTo>
                    <a:pt x="122" y="230"/>
                  </a:lnTo>
                  <a:lnTo>
                    <a:pt x="122" y="181"/>
                  </a:lnTo>
                  <a:lnTo>
                    <a:pt x="122" y="180"/>
                  </a:lnTo>
                  <a:lnTo>
                    <a:pt x="122" y="178"/>
                  </a:lnTo>
                  <a:lnTo>
                    <a:pt x="124" y="176"/>
                  </a:lnTo>
                  <a:lnTo>
                    <a:pt x="126" y="174"/>
                  </a:lnTo>
                  <a:lnTo>
                    <a:pt x="128" y="174"/>
                  </a:lnTo>
                  <a:lnTo>
                    <a:pt x="130" y="174"/>
                  </a:lnTo>
                  <a:lnTo>
                    <a:pt x="261" y="174"/>
                  </a:lnTo>
                  <a:lnTo>
                    <a:pt x="254" y="181"/>
                  </a:lnTo>
                  <a:lnTo>
                    <a:pt x="254" y="106"/>
                  </a:lnTo>
                  <a:lnTo>
                    <a:pt x="254" y="106"/>
                  </a:lnTo>
                  <a:lnTo>
                    <a:pt x="254" y="104"/>
                  </a:lnTo>
                  <a:lnTo>
                    <a:pt x="255" y="101"/>
                  </a:lnTo>
                  <a:lnTo>
                    <a:pt x="257" y="101"/>
                  </a:lnTo>
                  <a:lnTo>
                    <a:pt x="261" y="99"/>
                  </a:lnTo>
                  <a:lnTo>
                    <a:pt x="397" y="101"/>
                  </a:lnTo>
                  <a:lnTo>
                    <a:pt x="388" y="108"/>
                  </a:lnTo>
                  <a:lnTo>
                    <a:pt x="392" y="38"/>
                  </a:lnTo>
                  <a:lnTo>
                    <a:pt x="406" y="38"/>
                  </a:lnTo>
                  <a:lnTo>
                    <a:pt x="404" y="108"/>
                  </a:lnTo>
                  <a:lnTo>
                    <a:pt x="404" y="110"/>
                  </a:lnTo>
                  <a:lnTo>
                    <a:pt x="403" y="111"/>
                  </a:lnTo>
                  <a:lnTo>
                    <a:pt x="401" y="113"/>
                  </a:lnTo>
                  <a:lnTo>
                    <a:pt x="399" y="115"/>
                  </a:lnTo>
                  <a:lnTo>
                    <a:pt x="397" y="115"/>
                  </a:lnTo>
                  <a:lnTo>
                    <a:pt x="397" y="115"/>
                  </a:lnTo>
                  <a:lnTo>
                    <a:pt x="261" y="115"/>
                  </a:lnTo>
                  <a:lnTo>
                    <a:pt x="268" y="106"/>
                  </a:lnTo>
                  <a:lnTo>
                    <a:pt x="268" y="181"/>
                  </a:lnTo>
                  <a:lnTo>
                    <a:pt x="268" y="183"/>
                  </a:lnTo>
                  <a:lnTo>
                    <a:pt x="266" y="185"/>
                  </a:lnTo>
                  <a:lnTo>
                    <a:pt x="266" y="187"/>
                  </a:lnTo>
                  <a:lnTo>
                    <a:pt x="263" y="188"/>
                  </a:lnTo>
                  <a:lnTo>
                    <a:pt x="261" y="188"/>
                  </a:lnTo>
                  <a:lnTo>
                    <a:pt x="261" y="188"/>
                  </a:lnTo>
                  <a:lnTo>
                    <a:pt x="130" y="188"/>
                  </a:lnTo>
                  <a:lnTo>
                    <a:pt x="137" y="181"/>
                  </a:lnTo>
                  <a:lnTo>
                    <a:pt x="137" y="230"/>
                  </a:lnTo>
                  <a:lnTo>
                    <a:pt x="137" y="231"/>
                  </a:lnTo>
                  <a:lnTo>
                    <a:pt x="137" y="233"/>
                  </a:lnTo>
                  <a:lnTo>
                    <a:pt x="135" y="235"/>
                  </a:lnTo>
                  <a:lnTo>
                    <a:pt x="133" y="237"/>
                  </a:lnTo>
                  <a:lnTo>
                    <a:pt x="131" y="237"/>
                  </a:lnTo>
                  <a:lnTo>
                    <a:pt x="130" y="237"/>
                  </a:lnTo>
                  <a:lnTo>
                    <a:pt x="9" y="237"/>
                  </a:lnTo>
                  <a:lnTo>
                    <a:pt x="16" y="230"/>
                  </a:lnTo>
                  <a:lnTo>
                    <a:pt x="16" y="278"/>
                  </a:lnTo>
                  <a:lnTo>
                    <a:pt x="0" y="278"/>
                  </a:lnTo>
                  <a:close/>
                  <a:moveTo>
                    <a:pt x="376" y="45"/>
                  </a:moveTo>
                  <a:lnTo>
                    <a:pt x="399" y="0"/>
                  </a:lnTo>
                  <a:lnTo>
                    <a:pt x="421" y="45"/>
                  </a:lnTo>
                  <a:lnTo>
                    <a:pt x="376" y="45"/>
                  </a:lnTo>
                  <a:close/>
                </a:path>
              </a:pathLst>
            </a:custGeom>
            <a:solidFill>
              <a:srgbClr val="008000"/>
            </a:solidFill>
            <a:ln w="0">
              <a:solidFill>
                <a:srgbClr val="008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73" name="Freeform 99"/>
            <p:cNvSpPr>
              <a:spLocks noEditPoints="1"/>
            </p:cNvSpPr>
            <p:nvPr/>
          </p:nvSpPr>
          <p:spPr bwMode="auto">
            <a:xfrm>
              <a:off x="2383" y="1472"/>
              <a:ext cx="397" cy="296"/>
            </a:xfrm>
            <a:custGeom>
              <a:avLst/>
              <a:gdLst>
                <a:gd name="T0" fmla="*/ 45 w 397"/>
                <a:gd name="T1" fmla="*/ 0 h 296"/>
                <a:gd name="T2" fmla="*/ 49 w 397"/>
                <a:gd name="T3" fmla="*/ 2 h 296"/>
                <a:gd name="T4" fmla="*/ 52 w 397"/>
                <a:gd name="T5" fmla="*/ 6 h 296"/>
                <a:gd name="T6" fmla="*/ 52 w 397"/>
                <a:gd name="T7" fmla="*/ 7 h 296"/>
                <a:gd name="T8" fmla="*/ 45 w 397"/>
                <a:gd name="T9" fmla="*/ 65 h 296"/>
                <a:gd name="T10" fmla="*/ 90 w 397"/>
                <a:gd name="T11" fmla="*/ 67 h 296"/>
                <a:gd name="T12" fmla="*/ 94 w 397"/>
                <a:gd name="T13" fmla="*/ 68 h 296"/>
                <a:gd name="T14" fmla="*/ 95 w 397"/>
                <a:gd name="T15" fmla="*/ 72 h 296"/>
                <a:gd name="T16" fmla="*/ 95 w 397"/>
                <a:gd name="T17" fmla="*/ 131 h 296"/>
                <a:gd name="T18" fmla="*/ 171 w 397"/>
                <a:gd name="T19" fmla="*/ 124 h 296"/>
                <a:gd name="T20" fmla="*/ 174 w 397"/>
                <a:gd name="T21" fmla="*/ 124 h 296"/>
                <a:gd name="T22" fmla="*/ 178 w 397"/>
                <a:gd name="T23" fmla="*/ 127 h 296"/>
                <a:gd name="T24" fmla="*/ 178 w 397"/>
                <a:gd name="T25" fmla="*/ 131 h 296"/>
                <a:gd name="T26" fmla="*/ 171 w 397"/>
                <a:gd name="T27" fmla="*/ 145 h 296"/>
                <a:gd name="T28" fmla="*/ 225 w 397"/>
                <a:gd name="T29" fmla="*/ 145 h 296"/>
                <a:gd name="T30" fmla="*/ 228 w 397"/>
                <a:gd name="T31" fmla="*/ 147 h 296"/>
                <a:gd name="T32" fmla="*/ 230 w 397"/>
                <a:gd name="T33" fmla="*/ 151 h 296"/>
                <a:gd name="T34" fmla="*/ 230 w 397"/>
                <a:gd name="T35" fmla="*/ 213 h 296"/>
                <a:gd name="T36" fmla="*/ 304 w 397"/>
                <a:gd name="T37" fmla="*/ 206 h 296"/>
                <a:gd name="T38" fmla="*/ 307 w 397"/>
                <a:gd name="T39" fmla="*/ 206 h 296"/>
                <a:gd name="T40" fmla="*/ 311 w 397"/>
                <a:gd name="T41" fmla="*/ 212 h 296"/>
                <a:gd name="T42" fmla="*/ 313 w 397"/>
                <a:gd name="T43" fmla="*/ 213 h 296"/>
                <a:gd name="T44" fmla="*/ 304 w 397"/>
                <a:gd name="T45" fmla="*/ 265 h 296"/>
                <a:gd name="T46" fmla="*/ 360 w 397"/>
                <a:gd name="T47" fmla="*/ 280 h 296"/>
                <a:gd name="T48" fmla="*/ 304 w 397"/>
                <a:gd name="T49" fmla="*/ 280 h 296"/>
                <a:gd name="T50" fmla="*/ 300 w 397"/>
                <a:gd name="T51" fmla="*/ 278 h 296"/>
                <a:gd name="T52" fmla="*/ 297 w 397"/>
                <a:gd name="T53" fmla="*/ 274 h 296"/>
                <a:gd name="T54" fmla="*/ 297 w 397"/>
                <a:gd name="T55" fmla="*/ 213 h 296"/>
                <a:gd name="T56" fmla="*/ 223 w 397"/>
                <a:gd name="T57" fmla="*/ 220 h 296"/>
                <a:gd name="T58" fmla="*/ 221 w 397"/>
                <a:gd name="T59" fmla="*/ 220 h 296"/>
                <a:gd name="T60" fmla="*/ 216 w 397"/>
                <a:gd name="T61" fmla="*/ 217 h 296"/>
                <a:gd name="T62" fmla="*/ 216 w 397"/>
                <a:gd name="T63" fmla="*/ 213 h 296"/>
                <a:gd name="T64" fmla="*/ 223 w 397"/>
                <a:gd name="T65" fmla="*/ 160 h 296"/>
                <a:gd name="T66" fmla="*/ 169 w 397"/>
                <a:gd name="T67" fmla="*/ 160 h 296"/>
                <a:gd name="T68" fmla="*/ 165 w 397"/>
                <a:gd name="T69" fmla="*/ 158 h 296"/>
                <a:gd name="T70" fmla="*/ 164 w 397"/>
                <a:gd name="T71" fmla="*/ 154 h 296"/>
                <a:gd name="T72" fmla="*/ 164 w 397"/>
                <a:gd name="T73" fmla="*/ 131 h 296"/>
                <a:gd name="T74" fmla="*/ 88 w 397"/>
                <a:gd name="T75" fmla="*/ 138 h 296"/>
                <a:gd name="T76" fmla="*/ 85 w 397"/>
                <a:gd name="T77" fmla="*/ 136 h 296"/>
                <a:gd name="T78" fmla="*/ 81 w 397"/>
                <a:gd name="T79" fmla="*/ 133 h 296"/>
                <a:gd name="T80" fmla="*/ 81 w 397"/>
                <a:gd name="T81" fmla="*/ 131 h 296"/>
                <a:gd name="T82" fmla="*/ 88 w 397"/>
                <a:gd name="T83" fmla="*/ 81 h 296"/>
                <a:gd name="T84" fmla="*/ 43 w 397"/>
                <a:gd name="T85" fmla="*/ 81 h 296"/>
                <a:gd name="T86" fmla="*/ 40 w 397"/>
                <a:gd name="T87" fmla="*/ 79 h 296"/>
                <a:gd name="T88" fmla="*/ 38 w 397"/>
                <a:gd name="T89" fmla="*/ 74 h 296"/>
                <a:gd name="T90" fmla="*/ 38 w 397"/>
                <a:gd name="T91" fmla="*/ 7 h 296"/>
                <a:gd name="T92" fmla="*/ 0 w 397"/>
                <a:gd name="T93" fmla="*/ 16 h 296"/>
                <a:gd name="T94" fmla="*/ 352 w 397"/>
                <a:gd name="T95" fmla="*/ 251 h 296"/>
                <a:gd name="T96" fmla="*/ 352 w 397"/>
                <a:gd name="T97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97" h="296">
                  <a:moveTo>
                    <a:pt x="0" y="0"/>
                  </a:moveTo>
                  <a:lnTo>
                    <a:pt x="45" y="0"/>
                  </a:lnTo>
                  <a:lnTo>
                    <a:pt x="47" y="0"/>
                  </a:lnTo>
                  <a:lnTo>
                    <a:pt x="49" y="2"/>
                  </a:lnTo>
                  <a:lnTo>
                    <a:pt x="50" y="2"/>
                  </a:lnTo>
                  <a:lnTo>
                    <a:pt x="52" y="6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2" y="74"/>
                  </a:lnTo>
                  <a:lnTo>
                    <a:pt x="45" y="65"/>
                  </a:lnTo>
                  <a:lnTo>
                    <a:pt x="88" y="65"/>
                  </a:lnTo>
                  <a:lnTo>
                    <a:pt x="90" y="67"/>
                  </a:lnTo>
                  <a:lnTo>
                    <a:pt x="90" y="67"/>
                  </a:lnTo>
                  <a:lnTo>
                    <a:pt x="94" y="68"/>
                  </a:lnTo>
                  <a:lnTo>
                    <a:pt x="95" y="70"/>
                  </a:lnTo>
                  <a:lnTo>
                    <a:pt x="95" y="72"/>
                  </a:lnTo>
                  <a:lnTo>
                    <a:pt x="95" y="74"/>
                  </a:lnTo>
                  <a:lnTo>
                    <a:pt x="95" y="131"/>
                  </a:lnTo>
                  <a:lnTo>
                    <a:pt x="88" y="124"/>
                  </a:lnTo>
                  <a:lnTo>
                    <a:pt x="171" y="124"/>
                  </a:lnTo>
                  <a:lnTo>
                    <a:pt x="173" y="124"/>
                  </a:lnTo>
                  <a:lnTo>
                    <a:pt x="174" y="124"/>
                  </a:lnTo>
                  <a:lnTo>
                    <a:pt x="176" y="126"/>
                  </a:lnTo>
                  <a:lnTo>
                    <a:pt x="178" y="127"/>
                  </a:lnTo>
                  <a:lnTo>
                    <a:pt x="178" y="129"/>
                  </a:lnTo>
                  <a:lnTo>
                    <a:pt x="178" y="131"/>
                  </a:lnTo>
                  <a:lnTo>
                    <a:pt x="178" y="152"/>
                  </a:lnTo>
                  <a:lnTo>
                    <a:pt x="171" y="145"/>
                  </a:lnTo>
                  <a:lnTo>
                    <a:pt x="223" y="145"/>
                  </a:lnTo>
                  <a:lnTo>
                    <a:pt x="225" y="145"/>
                  </a:lnTo>
                  <a:lnTo>
                    <a:pt x="227" y="145"/>
                  </a:lnTo>
                  <a:lnTo>
                    <a:pt x="228" y="147"/>
                  </a:lnTo>
                  <a:lnTo>
                    <a:pt x="230" y="149"/>
                  </a:lnTo>
                  <a:lnTo>
                    <a:pt x="230" y="151"/>
                  </a:lnTo>
                  <a:lnTo>
                    <a:pt x="230" y="152"/>
                  </a:lnTo>
                  <a:lnTo>
                    <a:pt x="230" y="213"/>
                  </a:lnTo>
                  <a:lnTo>
                    <a:pt x="223" y="206"/>
                  </a:lnTo>
                  <a:lnTo>
                    <a:pt x="304" y="206"/>
                  </a:lnTo>
                  <a:lnTo>
                    <a:pt x="306" y="206"/>
                  </a:lnTo>
                  <a:lnTo>
                    <a:pt x="307" y="206"/>
                  </a:lnTo>
                  <a:lnTo>
                    <a:pt x="309" y="208"/>
                  </a:lnTo>
                  <a:lnTo>
                    <a:pt x="311" y="212"/>
                  </a:lnTo>
                  <a:lnTo>
                    <a:pt x="313" y="212"/>
                  </a:lnTo>
                  <a:lnTo>
                    <a:pt x="313" y="213"/>
                  </a:lnTo>
                  <a:lnTo>
                    <a:pt x="313" y="272"/>
                  </a:lnTo>
                  <a:lnTo>
                    <a:pt x="304" y="265"/>
                  </a:lnTo>
                  <a:lnTo>
                    <a:pt x="360" y="265"/>
                  </a:lnTo>
                  <a:lnTo>
                    <a:pt x="360" y="280"/>
                  </a:lnTo>
                  <a:lnTo>
                    <a:pt x="304" y="280"/>
                  </a:lnTo>
                  <a:lnTo>
                    <a:pt x="304" y="280"/>
                  </a:lnTo>
                  <a:lnTo>
                    <a:pt x="302" y="280"/>
                  </a:lnTo>
                  <a:lnTo>
                    <a:pt x="300" y="278"/>
                  </a:lnTo>
                  <a:lnTo>
                    <a:pt x="298" y="276"/>
                  </a:lnTo>
                  <a:lnTo>
                    <a:pt x="297" y="274"/>
                  </a:lnTo>
                  <a:lnTo>
                    <a:pt x="297" y="272"/>
                  </a:lnTo>
                  <a:lnTo>
                    <a:pt x="297" y="213"/>
                  </a:lnTo>
                  <a:lnTo>
                    <a:pt x="304" y="220"/>
                  </a:lnTo>
                  <a:lnTo>
                    <a:pt x="223" y="220"/>
                  </a:lnTo>
                  <a:lnTo>
                    <a:pt x="221" y="220"/>
                  </a:lnTo>
                  <a:lnTo>
                    <a:pt x="221" y="220"/>
                  </a:lnTo>
                  <a:lnTo>
                    <a:pt x="218" y="219"/>
                  </a:lnTo>
                  <a:lnTo>
                    <a:pt x="216" y="217"/>
                  </a:lnTo>
                  <a:lnTo>
                    <a:pt x="216" y="215"/>
                  </a:lnTo>
                  <a:lnTo>
                    <a:pt x="216" y="213"/>
                  </a:lnTo>
                  <a:lnTo>
                    <a:pt x="216" y="152"/>
                  </a:lnTo>
                  <a:lnTo>
                    <a:pt x="223" y="160"/>
                  </a:lnTo>
                  <a:lnTo>
                    <a:pt x="171" y="160"/>
                  </a:lnTo>
                  <a:lnTo>
                    <a:pt x="169" y="160"/>
                  </a:lnTo>
                  <a:lnTo>
                    <a:pt x="169" y="160"/>
                  </a:lnTo>
                  <a:lnTo>
                    <a:pt x="165" y="158"/>
                  </a:lnTo>
                  <a:lnTo>
                    <a:pt x="164" y="156"/>
                  </a:lnTo>
                  <a:lnTo>
                    <a:pt x="164" y="154"/>
                  </a:lnTo>
                  <a:lnTo>
                    <a:pt x="164" y="152"/>
                  </a:lnTo>
                  <a:lnTo>
                    <a:pt x="164" y="131"/>
                  </a:lnTo>
                  <a:lnTo>
                    <a:pt x="171" y="138"/>
                  </a:lnTo>
                  <a:lnTo>
                    <a:pt x="88" y="138"/>
                  </a:lnTo>
                  <a:lnTo>
                    <a:pt x="86" y="138"/>
                  </a:lnTo>
                  <a:lnTo>
                    <a:pt x="85" y="136"/>
                  </a:lnTo>
                  <a:lnTo>
                    <a:pt x="83" y="136"/>
                  </a:lnTo>
                  <a:lnTo>
                    <a:pt x="81" y="133"/>
                  </a:lnTo>
                  <a:lnTo>
                    <a:pt x="81" y="133"/>
                  </a:lnTo>
                  <a:lnTo>
                    <a:pt x="81" y="131"/>
                  </a:lnTo>
                  <a:lnTo>
                    <a:pt x="81" y="74"/>
                  </a:lnTo>
                  <a:lnTo>
                    <a:pt x="88" y="81"/>
                  </a:lnTo>
                  <a:lnTo>
                    <a:pt x="45" y="81"/>
                  </a:lnTo>
                  <a:lnTo>
                    <a:pt x="43" y="81"/>
                  </a:lnTo>
                  <a:lnTo>
                    <a:pt x="41" y="79"/>
                  </a:lnTo>
                  <a:lnTo>
                    <a:pt x="40" y="79"/>
                  </a:lnTo>
                  <a:lnTo>
                    <a:pt x="38" y="75"/>
                  </a:lnTo>
                  <a:lnTo>
                    <a:pt x="38" y="74"/>
                  </a:lnTo>
                  <a:lnTo>
                    <a:pt x="38" y="74"/>
                  </a:lnTo>
                  <a:lnTo>
                    <a:pt x="38" y="7"/>
                  </a:lnTo>
                  <a:lnTo>
                    <a:pt x="45" y="16"/>
                  </a:lnTo>
                  <a:lnTo>
                    <a:pt x="0" y="16"/>
                  </a:lnTo>
                  <a:lnTo>
                    <a:pt x="0" y="0"/>
                  </a:lnTo>
                  <a:close/>
                  <a:moveTo>
                    <a:pt x="352" y="251"/>
                  </a:moveTo>
                  <a:lnTo>
                    <a:pt x="397" y="272"/>
                  </a:lnTo>
                  <a:lnTo>
                    <a:pt x="352" y="296"/>
                  </a:lnTo>
                  <a:lnTo>
                    <a:pt x="352" y="251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74" name="Rectangle 100"/>
            <p:cNvSpPr>
              <a:spLocks noChangeArrowheads="1"/>
            </p:cNvSpPr>
            <p:nvPr/>
          </p:nvSpPr>
          <p:spPr bwMode="auto">
            <a:xfrm>
              <a:off x="2358" y="1556"/>
              <a:ext cx="66" cy="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700" b="1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$</a:t>
              </a:r>
              <a:endParaRPr lang="en-US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75" name="Rectangle 101"/>
            <p:cNvSpPr>
              <a:spLocks noChangeArrowheads="1"/>
            </p:cNvSpPr>
            <p:nvPr/>
          </p:nvSpPr>
          <p:spPr bwMode="auto">
            <a:xfrm>
              <a:off x="2552" y="1712"/>
              <a:ext cx="124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600" b="1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MW</a:t>
              </a:r>
              <a:endParaRPr lang="en-US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76" name="Freeform 102"/>
            <p:cNvSpPr>
              <a:spLocks/>
            </p:cNvSpPr>
            <p:nvPr/>
          </p:nvSpPr>
          <p:spPr bwMode="auto">
            <a:xfrm>
              <a:off x="2409" y="1364"/>
              <a:ext cx="336" cy="109"/>
            </a:xfrm>
            <a:custGeom>
              <a:avLst/>
              <a:gdLst>
                <a:gd name="T0" fmla="*/ 18 w 318"/>
                <a:gd name="T1" fmla="*/ 0 h 109"/>
                <a:gd name="T2" fmla="*/ 0 w 318"/>
                <a:gd name="T3" fmla="*/ 17 h 109"/>
                <a:gd name="T4" fmla="*/ 0 w 318"/>
                <a:gd name="T5" fmla="*/ 109 h 109"/>
                <a:gd name="T6" fmla="*/ 300 w 318"/>
                <a:gd name="T7" fmla="*/ 109 h 109"/>
                <a:gd name="T8" fmla="*/ 318 w 318"/>
                <a:gd name="T9" fmla="*/ 91 h 109"/>
                <a:gd name="T10" fmla="*/ 318 w 318"/>
                <a:gd name="T11" fmla="*/ 0 h 109"/>
                <a:gd name="T12" fmla="*/ 18 w 318"/>
                <a:gd name="T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8" h="109">
                  <a:moveTo>
                    <a:pt x="18" y="0"/>
                  </a:moveTo>
                  <a:lnTo>
                    <a:pt x="0" y="17"/>
                  </a:lnTo>
                  <a:lnTo>
                    <a:pt x="0" y="109"/>
                  </a:lnTo>
                  <a:lnTo>
                    <a:pt x="300" y="109"/>
                  </a:lnTo>
                  <a:lnTo>
                    <a:pt x="318" y="91"/>
                  </a:lnTo>
                  <a:lnTo>
                    <a:pt x="318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77" name="Freeform 103"/>
            <p:cNvSpPr>
              <a:spLocks/>
            </p:cNvSpPr>
            <p:nvPr/>
          </p:nvSpPr>
          <p:spPr bwMode="auto">
            <a:xfrm>
              <a:off x="2446" y="1376"/>
              <a:ext cx="318" cy="17"/>
            </a:xfrm>
            <a:custGeom>
              <a:avLst/>
              <a:gdLst>
                <a:gd name="T0" fmla="*/ 0 w 318"/>
                <a:gd name="T1" fmla="*/ 17 h 17"/>
                <a:gd name="T2" fmla="*/ 300 w 318"/>
                <a:gd name="T3" fmla="*/ 17 h 17"/>
                <a:gd name="T4" fmla="*/ 318 w 318"/>
                <a:gd name="T5" fmla="*/ 0 h 17"/>
                <a:gd name="T6" fmla="*/ 18 w 318"/>
                <a:gd name="T7" fmla="*/ 0 h 17"/>
                <a:gd name="T8" fmla="*/ 0 w 318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7">
                  <a:moveTo>
                    <a:pt x="0" y="17"/>
                  </a:moveTo>
                  <a:lnTo>
                    <a:pt x="300" y="17"/>
                  </a:lnTo>
                  <a:lnTo>
                    <a:pt x="318" y="0"/>
                  </a:lnTo>
                  <a:lnTo>
                    <a:pt x="18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78" name="Freeform 104"/>
            <p:cNvSpPr>
              <a:spLocks/>
            </p:cNvSpPr>
            <p:nvPr/>
          </p:nvSpPr>
          <p:spPr bwMode="auto">
            <a:xfrm>
              <a:off x="2746" y="1376"/>
              <a:ext cx="18" cy="98"/>
            </a:xfrm>
            <a:custGeom>
              <a:avLst/>
              <a:gdLst>
                <a:gd name="T0" fmla="*/ 0 w 18"/>
                <a:gd name="T1" fmla="*/ 17 h 109"/>
                <a:gd name="T2" fmla="*/ 18 w 18"/>
                <a:gd name="T3" fmla="*/ 0 h 109"/>
                <a:gd name="T4" fmla="*/ 18 w 18"/>
                <a:gd name="T5" fmla="*/ 91 h 109"/>
                <a:gd name="T6" fmla="*/ 0 w 18"/>
                <a:gd name="T7" fmla="*/ 109 h 109"/>
                <a:gd name="T8" fmla="*/ 0 w 18"/>
                <a:gd name="T9" fmla="*/ 1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9">
                  <a:moveTo>
                    <a:pt x="0" y="17"/>
                  </a:moveTo>
                  <a:lnTo>
                    <a:pt x="18" y="0"/>
                  </a:lnTo>
                  <a:lnTo>
                    <a:pt x="18" y="91"/>
                  </a:lnTo>
                  <a:lnTo>
                    <a:pt x="0" y="109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CDCDCD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79" name="Freeform 105"/>
            <p:cNvSpPr>
              <a:spLocks/>
            </p:cNvSpPr>
            <p:nvPr/>
          </p:nvSpPr>
          <p:spPr bwMode="auto">
            <a:xfrm>
              <a:off x="2409" y="1376"/>
              <a:ext cx="355" cy="94"/>
            </a:xfrm>
            <a:custGeom>
              <a:avLst/>
              <a:gdLst>
                <a:gd name="T0" fmla="*/ 18 w 318"/>
                <a:gd name="T1" fmla="*/ 0 h 109"/>
                <a:gd name="T2" fmla="*/ 0 w 318"/>
                <a:gd name="T3" fmla="*/ 17 h 109"/>
                <a:gd name="T4" fmla="*/ 0 w 318"/>
                <a:gd name="T5" fmla="*/ 109 h 109"/>
                <a:gd name="T6" fmla="*/ 300 w 318"/>
                <a:gd name="T7" fmla="*/ 109 h 109"/>
                <a:gd name="T8" fmla="*/ 318 w 318"/>
                <a:gd name="T9" fmla="*/ 91 h 109"/>
                <a:gd name="T10" fmla="*/ 318 w 318"/>
                <a:gd name="T11" fmla="*/ 0 h 109"/>
                <a:gd name="T12" fmla="*/ 18 w 318"/>
                <a:gd name="T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8" h="109">
                  <a:moveTo>
                    <a:pt x="18" y="0"/>
                  </a:moveTo>
                  <a:lnTo>
                    <a:pt x="0" y="17"/>
                  </a:lnTo>
                  <a:lnTo>
                    <a:pt x="0" y="109"/>
                  </a:lnTo>
                  <a:lnTo>
                    <a:pt x="300" y="109"/>
                  </a:lnTo>
                  <a:lnTo>
                    <a:pt x="318" y="91"/>
                  </a:lnTo>
                  <a:lnTo>
                    <a:pt x="318" y="0"/>
                  </a:lnTo>
                  <a:lnTo>
                    <a:pt x="18" y="0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880" name="Freeform 106"/>
            <p:cNvSpPr>
              <a:spLocks/>
            </p:cNvSpPr>
            <p:nvPr/>
          </p:nvSpPr>
          <p:spPr bwMode="auto">
            <a:xfrm>
              <a:off x="2409" y="1378"/>
              <a:ext cx="357" cy="17"/>
            </a:xfrm>
            <a:custGeom>
              <a:avLst/>
              <a:gdLst>
                <a:gd name="T0" fmla="*/ 0 w 318"/>
                <a:gd name="T1" fmla="*/ 17 h 17"/>
                <a:gd name="T2" fmla="*/ 300 w 318"/>
                <a:gd name="T3" fmla="*/ 17 h 17"/>
                <a:gd name="T4" fmla="*/ 318 w 318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8" h="17">
                  <a:moveTo>
                    <a:pt x="0" y="17"/>
                  </a:moveTo>
                  <a:lnTo>
                    <a:pt x="300" y="17"/>
                  </a:lnTo>
                  <a:lnTo>
                    <a:pt x="318" y="0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n w="6350">
                  <a:solidFill>
                    <a:srgbClr val="000000"/>
                  </a:solidFill>
                </a:ln>
                <a:solidFill>
                  <a:srgbClr val="000000"/>
                </a:solidFill>
              </a:endParaRPr>
            </a:p>
          </p:txBody>
        </p:sp>
        <p:sp>
          <p:nvSpPr>
            <p:cNvPr id="881" name="Line 107"/>
            <p:cNvSpPr>
              <a:spLocks noChangeShapeType="1"/>
            </p:cNvSpPr>
            <p:nvPr/>
          </p:nvSpPr>
          <p:spPr bwMode="auto">
            <a:xfrm>
              <a:off x="2746" y="1393"/>
              <a:ext cx="0" cy="77"/>
            </a:xfrm>
            <a:prstGeom prst="line">
              <a:avLst/>
            </a:prstGeom>
            <a:noFill/>
            <a:ln w="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82" name="Rectangle 109"/>
            <p:cNvSpPr>
              <a:spLocks noChangeArrowheads="1"/>
            </p:cNvSpPr>
            <p:nvPr/>
          </p:nvSpPr>
          <p:spPr bwMode="auto">
            <a:xfrm>
              <a:off x="2451" y="1402"/>
              <a:ext cx="271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600" b="1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Distribution</a:t>
              </a:r>
              <a:endParaRPr lang="en-U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883" name="Group 89"/>
          <p:cNvGrpSpPr>
            <a:grpSpLocks noChangeAspect="1"/>
          </p:cNvGrpSpPr>
          <p:nvPr/>
        </p:nvGrpSpPr>
        <p:grpSpPr bwMode="auto">
          <a:xfrm>
            <a:off x="4419601" y="4164339"/>
            <a:ext cx="801688" cy="674689"/>
            <a:chOff x="2340" y="1364"/>
            <a:chExt cx="505" cy="425"/>
          </a:xfrm>
        </p:grpSpPr>
        <p:sp>
          <p:nvSpPr>
            <p:cNvPr id="884" name="AutoShape 88"/>
            <p:cNvSpPr>
              <a:spLocks noChangeAspect="1" noChangeArrowheads="1" noTextEdit="1"/>
            </p:cNvSpPr>
            <p:nvPr/>
          </p:nvSpPr>
          <p:spPr bwMode="auto">
            <a:xfrm>
              <a:off x="2340" y="1372"/>
              <a:ext cx="505" cy="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85" name="Rectangle 90"/>
            <p:cNvSpPr>
              <a:spLocks noChangeArrowheads="1"/>
            </p:cNvSpPr>
            <p:nvPr/>
          </p:nvSpPr>
          <p:spPr bwMode="auto">
            <a:xfrm>
              <a:off x="2353" y="1451"/>
              <a:ext cx="487" cy="31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86" name="Rectangle 91"/>
            <p:cNvSpPr>
              <a:spLocks noChangeArrowheads="1"/>
            </p:cNvSpPr>
            <p:nvPr/>
          </p:nvSpPr>
          <p:spPr bwMode="auto">
            <a:xfrm>
              <a:off x="2353" y="1451"/>
              <a:ext cx="487" cy="318"/>
            </a:xfrm>
            <a:prstGeom prst="rect">
              <a:avLst/>
            </a:prstGeom>
            <a:noFill/>
            <a:ln w="4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87" name="Freeform 92"/>
            <p:cNvSpPr>
              <a:spLocks noEditPoints="1"/>
            </p:cNvSpPr>
            <p:nvPr/>
          </p:nvSpPr>
          <p:spPr bwMode="auto">
            <a:xfrm>
              <a:off x="2392" y="1470"/>
              <a:ext cx="421" cy="278"/>
            </a:xfrm>
            <a:custGeom>
              <a:avLst/>
              <a:gdLst>
                <a:gd name="T0" fmla="*/ 0 w 421"/>
                <a:gd name="T1" fmla="*/ 278 h 278"/>
                <a:gd name="T2" fmla="*/ 0 w 421"/>
                <a:gd name="T3" fmla="*/ 230 h 278"/>
                <a:gd name="T4" fmla="*/ 2 w 421"/>
                <a:gd name="T5" fmla="*/ 228 h 278"/>
                <a:gd name="T6" fmla="*/ 2 w 421"/>
                <a:gd name="T7" fmla="*/ 228 h 278"/>
                <a:gd name="T8" fmla="*/ 4 w 421"/>
                <a:gd name="T9" fmla="*/ 224 h 278"/>
                <a:gd name="T10" fmla="*/ 6 w 421"/>
                <a:gd name="T11" fmla="*/ 222 h 278"/>
                <a:gd name="T12" fmla="*/ 7 w 421"/>
                <a:gd name="T13" fmla="*/ 222 h 278"/>
                <a:gd name="T14" fmla="*/ 9 w 421"/>
                <a:gd name="T15" fmla="*/ 222 h 278"/>
                <a:gd name="T16" fmla="*/ 130 w 421"/>
                <a:gd name="T17" fmla="*/ 222 h 278"/>
                <a:gd name="T18" fmla="*/ 122 w 421"/>
                <a:gd name="T19" fmla="*/ 230 h 278"/>
                <a:gd name="T20" fmla="*/ 122 w 421"/>
                <a:gd name="T21" fmla="*/ 181 h 278"/>
                <a:gd name="T22" fmla="*/ 122 w 421"/>
                <a:gd name="T23" fmla="*/ 180 h 278"/>
                <a:gd name="T24" fmla="*/ 122 w 421"/>
                <a:gd name="T25" fmla="*/ 178 h 278"/>
                <a:gd name="T26" fmla="*/ 124 w 421"/>
                <a:gd name="T27" fmla="*/ 176 h 278"/>
                <a:gd name="T28" fmla="*/ 126 w 421"/>
                <a:gd name="T29" fmla="*/ 174 h 278"/>
                <a:gd name="T30" fmla="*/ 128 w 421"/>
                <a:gd name="T31" fmla="*/ 174 h 278"/>
                <a:gd name="T32" fmla="*/ 130 w 421"/>
                <a:gd name="T33" fmla="*/ 174 h 278"/>
                <a:gd name="T34" fmla="*/ 261 w 421"/>
                <a:gd name="T35" fmla="*/ 174 h 278"/>
                <a:gd name="T36" fmla="*/ 254 w 421"/>
                <a:gd name="T37" fmla="*/ 181 h 278"/>
                <a:gd name="T38" fmla="*/ 254 w 421"/>
                <a:gd name="T39" fmla="*/ 106 h 278"/>
                <a:gd name="T40" fmla="*/ 254 w 421"/>
                <a:gd name="T41" fmla="*/ 106 h 278"/>
                <a:gd name="T42" fmla="*/ 254 w 421"/>
                <a:gd name="T43" fmla="*/ 104 h 278"/>
                <a:gd name="T44" fmla="*/ 255 w 421"/>
                <a:gd name="T45" fmla="*/ 101 h 278"/>
                <a:gd name="T46" fmla="*/ 257 w 421"/>
                <a:gd name="T47" fmla="*/ 101 h 278"/>
                <a:gd name="T48" fmla="*/ 261 w 421"/>
                <a:gd name="T49" fmla="*/ 99 h 278"/>
                <a:gd name="T50" fmla="*/ 397 w 421"/>
                <a:gd name="T51" fmla="*/ 101 h 278"/>
                <a:gd name="T52" fmla="*/ 388 w 421"/>
                <a:gd name="T53" fmla="*/ 108 h 278"/>
                <a:gd name="T54" fmla="*/ 392 w 421"/>
                <a:gd name="T55" fmla="*/ 38 h 278"/>
                <a:gd name="T56" fmla="*/ 406 w 421"/>
                <a:gd name="T57" fmla="*/ 38 h 278"/>
                <a:gd name="T58" fmla="*/ 404 w 421"/>
                <a:gd name="T59" fmla="*/ 108 h 278"/>
                <a:gd name="T60" fmla="*/ 404 w 421"/>
                <a:gd name="T61" fmla="*/ 110 h 278"/>
                <a:gd name="T62" fmla="*/ 403 w 421"/>
                <a:gd name="T63" fmla="*/ 111 h 278"/>
                <a:gd name="T64" fmla="*/ 401 w 421"/>
                <a:gd name="T65" fmla="*/ 113 h 278"/>
                <a:gd name="T66" fmla="*/ 399 w 421"/>
                <a:gd name="T67" fmla="*/ 115 h 278"/>
                <a:gd name="T68" fmla="*/ 397 w 421"/>
                <a:gd name="T69" fmla="*/ 115 h 278"/>
                <a:gd name="T70" fmla="*/ 397 w 421"/>
                <a:gd name="T71" fmla="*/ 115 h 278"/>
                <a:gd name="T72" fmla="*/ 261 w 421"/>
                <a:gd name="T73" fmla="*/ 115 h 278"/>
                <a:gd name="T74" fmla="*/ 268 w 421"/>
                <a:gd name="T75" fmla="*/ 106 h 278"/>
                <a:gd name="T76" fmla="*/ 268 w 421"/>
                <a:gd name="T77" fmla="*/ 181 h 278"/>
                <a:gd name="T78" fmla="*/ 268 w 421"/>
                <a:gd name="T79" fmla="*/ 183 h 278"/>
                <a:gd name="T80" fmla="*/ 266 w 421"/>
                <a:gd name="T81" fmla="*/ 185 h 278"/>
                <a:gd name="T82" fmla="*/ 266 w 421"/>
                <a:gd name="T83" fmla="*/ 187 h 278"/>
                <a:gd name="T84" fmla="*/ 263 w 421"/>
                <a:gd name="T85" fmla="*/ 188 h 278"/>
                <a:gd name="T86" fmla="*/ 261 w 421"/>
                <a:gd name="T87" fmla="*/ 188 h 278"/>
                <a:gd name="T88" fmla="*/ 261 w 421"/>
                <a:gd name="T89" fmla="*/ 188 h 278"/>
                <a:gd name="T90" fmla="*/ 130 w 421"/>
                <a:gd name="T91" fmla="*/ 188 h 278"/>
                <a:gd name="T92" fmla="*/ 137 w 421"/>
                <a:gd name="T93" fmla="*/ 181 h 278"/>
                <a:gd name="T94" fmla="*/ 137 w 421"/>
                <a:gd name="T95" fmla="*/ 230 h 278"/>
                <a:gd name="T96" fmla="*/ 137 w 421"/>
                <a:gd name="T97" fmla="*/ 231 h 278"/>
                <a:gd name="T98" fmla="*/ 137 w 421"/>
                <a:gd name="T99" fmla="*/ 233 h 278"/>
                <a:gd name="T100" fmla="*/ 135 w 421"/>
                <a:gd name="T101" fmla="*/ 235 h 278"/>
                <a:gd name="T102" fmla="*/ 133 w 421"/>
                <a:gd name="T103" fmla="*/ 237 h 278"/>
                <a:gd name="T104" fmla="*/ 131 w 421"/>
                <a:gd name="T105" fmla="*/ 237 h 278"/>
                <a:gd name="T106" fmla="*/ 130 w 421"/>
                <a:gd name="T107" fmla="*/ 237 h 278"/>
                <a:gd name="T108" fmla="*/ 9 w 421"/>
                <a:gd name="T109" fmla="*/ 237 h 278"/>
                <a:gd name="T110" fmla="*/ 16 w 421"/>
                <a:gd name="T111" fmla="*/ 230 h 278"/>
                <a:gd name="T112" fmla="*/ 16 w 421"/>
                <a:gd name="T113" fmla="*/ 278 h 278"/>
                <a:gd name="T114" fmla="*/ 0 w 421"/>
                <a:gd name="T115" fmla="*/ 278 h 278"/>
                <a:gd name="T116" fmla="*/ 376 w 421"/>
                <a:gd name="T117" fmla="*/ 45 h 278"/>
                <a:gd name="T118" fmla="*/ 399 w 421"/>
                <a:gd name="T119" fmla="*/ 0 h 278"/>
                <a:gd name="T120" fmla="*/ 421 w 421"/>
                <a:gd name="T121" fmla="*/ 45 h 278"/>
                <a:gd name="T122" fmla="*/ 376 w 421"/>
                <a:gd name="T123" fmla="*/ 45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1" h="278">
                  <a:moveTo>
                    <a:pt x="0" y="278"/>
                  </a:moveTo>
                  <a:lnTo>
                    <a:pt x="0" y="230"/>
                  </a:lnTo>
                  <a:lnTo>
                    <a:pt x="2" y="228"/>
                  </a:lnTo>
                  <a:lnTo>
                    <a:pt x="2" y="228"/>
                  </a:lnTo>
                  <a:lnTo>
                    <a:pt x="4" y="224"/>
                  </a:lnTo>
                  <a:lnTo>
                    <a:pt x="6" y="222"/>
                  </a:lnTo>
                  <a:lnTo>
                    <a:pt x="7" y="222"/>
                  </a:lnTo>
                  <a:lnTo>
                    <a:pt x="9" y="222"/>
                  </a:lnTo>
                  <a:lnTo>
                    <a:pt x="130" y="222"/>
                  </a:lnTo>
                  <a:lnTo>
                    <a:pt x="122" y="230"/>
                  </a:lnTo>
                  <a:lnTo>
                    <a:pt x="122" y="181"/>
                  </a:lnTo>
                  <a:lnTo>
                    <a:pt x="122" y="180"/>
                  </a:lnTo>
                  <a:lnTo>
                    <a:pt x="122" y="178"/>
                  </a:lnTo>
                  <a:lnTo>
                    <a:pt x="124" y="176"/>
                  </a:lnTo>
                  <a:lnTo>
                    <a:pt x="126" y="174"/>
                  </a:lnTo>
                  <a:lnTo>
                    <a:pt x="128" y="174"/>
                  </a:lnTo>
                  <a:lnTo>
                    <a:pt x="130" y="174"/>
                  </a:lnTo>
                  <a:lnTo>
                    <a:pt x="261" y="174"/>
                  </a:lnTo>
                  <a:lnTo>
                    <a:pt x="254" y="181"/>
                  </a:lnTo>
                  <a:lnTo>
                    <a:pt x="254" y="106"/>
                  </a:lnTo>
                  <a:lnTo>
                    <a:pt x="254" y="106"/>
                  </a:lnTo>
                  <a:lnTo>
                    <a:pt x="254" y="104"/>
                  </a:lnTo>
                  <a:lnTo>
                    <a:pt x="255" y="101"/>
                  </a:lnTo>
                  <a:lnTo>
                    <a:pt x="257" y="101"/>
                  </a:lnTo>
                  <a:lnTo>
                    <a:pt x="261" y="99"/>
                  </a:lnTo>
                  <a:lnTo>
                    <a:pt x="397" y="101"/>
                  </a:lnTo>
                  <a:lnTo>
                    <a:pt x="388" y="108"/>
                  </a:lnTo>
                  <a:lnTo>
                    <a:pt x="392" y="38"/>
                  </a:lnTo>
                  <a:lnTo>
                    <a:pt x="406" y="38"/>
                  </a:lnTo>
                  <a:lnTo>
                    <a:pt x="404" y="108"/>
                  </a:lnTo>
                  <a:lnTo>
                    <a:pt x="404" y="110"/>
                  </a:lnTo>
                  <a:lnTo>
                    <a:pt x="403" y="111"/>
                  </a:lnTo>
                  <a:lnTo>
                    <a:pt x="401" y="113"/>
                  </a:lnTo>
                  <a:lnTo>
                    <a:pt x="399" y="115"/>
                  </a:lnTo>
                  <a:lnTo>
                    <a:pt x="397" y="115"/>
                  </a:lnTo>
                  <a:lnTo>
                    <a:pt x="397" y="115"/>
                  </a:lnTo>
                  <a:lnTo>
                    <a:pt x="261" y="115"/>
                  </a:lnTo>
                  <a:lnTo>
                    <a:pt x="268" y="106"/>
                  </a:lnTo>
                  <a:lnTo>
                    <a:pt x="268" y="181"/>
                  </a:lnTo>
                  <a:lnTo>
                    <a:pt x="268" y="183"/>
                  </a:lnTo>
                  <a:lnTo>
                    <a:pt x="266" y="185"/>
                  </a:lnTo>
                  <a:lnTo>
                    <a:pt x="266" y="187"/>
                  </a:lnTo>
                  <a:lnTo>
                    <a:pt x="263" y="188"/>
                  </a:lnTo>
                  <a:lnTo>
                    <a:pt x="261" y="188"/>
                  </a:lnTo>
                  <a:lnTo>
                    <a:pt x="261" y="188"/>
                  </a:lnTo>
                  <a:lnTo>
                    <a:pt x="130" y="188"/>
                  </a:lnTo>
                  <a:lnTo>
                    <a:pt x="137" y="181"/>
                  </a:lnTo>
                  <a:lnTo>
                    <a:pt x="137" y="230"/>
                  </a:lnTo>
                  <a:lnTo>
                    <a:pt x="137" y="231"/>
                  </a:lnTo>
                  <a:lnTo>
                    <a:pt x="137" y="233"/>
                  </a:lnTo>
                  <a:lnTo>
                    <a:pt x="135" y="235"/>
                  </a:lnTo>
                  <a:lnTo>
                    <a:pt x="133" y="237"/>
                  </a:lnTo>
                  <a:lnTo>
                    <a:pt x="131" y="237"/>
                  </a:lnTo>
                  <a:lnTo>
                    <a:pt x="130" y="237"/>
                  </a:lnTo>
                  <a:lnTo>
                    <a:pt x="9" y="237"/>
                  </a:lnTo>
                  <a:lnTo>
                    <a:pt x="16" y="230"/>
                  </a:lnTo>
                  <a:lnTo>
                    <a:pt x="16" y="278"/>
                  </a:lnTo>
                  <a:lnTo>
                    <a:pt x="0" y="278"/>
                  </a:lnTo>
                  <a:close/>
                  <a:moveTo>
                    <a:pt x="376" y="45"/>
                  </a:moveTo>
                  <a:lnTo>
                    <a:pt x="399" y="0"/>
                  </a:lnTo>
                  <a:lnTo>
                    <a:pt x="421" y="45"/>
                  </a:lnTo>
                  <a:lnTo>
                    <a:pt x="376" y="45"/>
                  </a:lnTo>
                  <a:close/>
                </a:path>
              </a:pathLst>
            </a:custGeom>
            <a:solidFill>
              <a:srgbClr val="008000"/>
            </a:solidFill>
            <a:ln w="0">
              <a:solidFill>
                <a:srgbClr val="008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88" name="Freeform 93"/>
            <p:cNvSpPr>
              <a:spLocks noEditPoints="1"/>
            </p:cNvSpPr>
            <p:nvPr/>
          </p:nvSpPr>
          <p:spPr bwMode="auto">
            <a:xfrm>
              <a:off x="2383" y="1472"/>
              <a:ext cx="397" cy="296"/>
            </a:xfrm>
            <a:custGeom>
              <a:avLst/>
              <a:gdLst>
                <a:gd name="T0" fmla="*/ 45 w 397"/>
                <a:gd name="T1" fmla="*/ 0 h 296"/>
                <a:gd name="T2" fmla="*/ 49 w 397"/>
                <a:gd name="T3" fmla="*/ 2 h 296"/>
                <a:gd name="T4" fmla="*/ 52 w 397"/>
                <a:gd name="T5" fmla="*/ 6 h 296"/>
                <a:gd name="T6" fmla="*/ 52 w 397"/>
                <a:gd name="T7" fmla="*/ 7 h 296"/>
                <a:gd name="T8" fmla="*/ 45 w 397"/>
                <a:gd name="T9" fmla="*/ 65 h 296"/>
                <a:gd name="T10" fmla="*/ 90 w 397"/>
                <a:gd name="T11" fmla="*/ 67 h 296"/>
                <a:gd name="T12" fmla="*/ 94 w 397"/>
                <a:gd name="T13" fmla="*/ 68 h 296"/>
                <a:gd name="T14" fmla="*/ 95 w 397"/>
                <a:gd name="T15" fmla="*/ 72 h 296"/>
                <a:gd name="T16" fmla="*/ 95 w 397"/>
                <a:gd name="T17" fmla="*/ 131 h 296"/>
                <a:gd name="T18" fmla="*/ 171 w 397"/>
                <a:gd name="T19" fmla="*/ 124 h 296"/>
                <a:gd name="T20" fmla="*/ 174 w 397"/>
                <a:gd name="T21" fmla="*/ 124 h 296"/>
                <a:gd name="T22" fmla="*/ 178 w 397"/>
                <a:gd name="T23" fmla="*/ 127 h 296"/>
                <a:gd name="T24" fmla="*/ 178 w 397"/>
                <a:gd name="T25" fmla="*/ 131 h 296"/>
                <a:gd name="T26" fmla="*/ 171 w 397"/>
                <a:gd name="T27" fmla="*/ 145 h 296"/>
                <a:gd name="T28" fmla="*/ 225 w 397"/>
                <a:gd name="T29" fmla="*/ 145 h 296"/>
                <a:gd name="T30" fmla="*/ 228 w 397"/>
                <a:gd name="T31" fmla="*/ 147 h 296"/>
                <a:gd name="T32" fmla="*/ 230 w 397"/>
                <a:gd name="T33" fmla="*/ 151 h 296"/>
                <a:gd name="T34" fmla="*/ 230 w 397"/>
                <a:gd name="T35" fmla="*/ 213 h 296"/>
                <a:gd name="T36" fmla="*/ 304 w 397"/>
                <a:gd name="T37" fmla="*/ 206 h 296"/>
                <a:gd name="T38" fmla="*/ 307 w 397"/>
                <a:gd name="T39" fmla="*/ 206 h 296"/>
                <a:gd name="T40" fmla="*/ 311 w 397"/>
                <a:gd name="T41" fmla="*/ 212 h 296"/>
                <a:gd name="T42" fmla="*/ 313 w 397"/>
                <a:gd name="T43" fmla="*/ 213 h 296"/>
                <a:gd name="T44" fmla="*/ 304 w 397"/>
                <a:gd name="T45" fmla="*/ 265 h 296"/>
                <a:gd name="T46" fmla="*/ 360 w 397"/>
                <a:gd name="T47" fmla="*/ 280 h 296"/>
                <a:gd name="T48" fmla="*/ 304 w 397"/>
                <a:gd name="T49" fmla="*/ 280 h 296"/>
                <a:gd name="T50" fmla="*/ 300 w 397"/>
                <a:gd name="T51" fmla="*/ 278 h 296"/>
                <a:gd name="T52" fmla="*/ 297 w 397"/>
                <a:gd name="T53" fmla="*/ 274 h 296"/>
                <a:gd name="T54" fmla="*/ 297 w 397"/>
                <a:gd name="T55" fmla="*/ 213 h 296"/>
                <a:gd name="T56" fmla="*/ 223 w 397"/>
                <a:gd name="T57" fmla="*/ 220 h 296"/>
                <a:gd name="T58" fmla="*/ 221 w 397"/>
                <a:gd name="T59" fmla="*/ 220 h 296"/>
                <a:gd name="T60" fmla="*/ 216 w 397"/>
                <a:gd name="T61" fmla="*/ 217 h 296"/>
                <a:gd name="T62" fmla="*/ 216 w 397"/>
                <a:gd name="T63" fmla="*/ 213 h 296"/>
                <a:gd name="T64" fmla="*/ 223 w 397"/>
                <a:gd name="T65" fmla="*/ 160 h 296"/>
                <a:gd name="T66" fmla="*/ 169 w 397"/>
                <a:gd name="T67" fmla="*/ 160 h 296"/>
                <a:gd name="T68" fmla="*/ 165 w 397"/>
                <a:gd name="T69" fmla="*/ 158 h 296"/>
                <a:gd name="T70" fmla="*/ 164 w 397"/>
                <a:gd name="T71" fmla="*/ 154 h 296"/>
                <a:gd name="T72" fmla="*/ 164 w 397"/>
                <a:gd name="T73" fmla="*/ 131 h 296"/>
                <a:gd name="T74" fmla="*/ 88 w 397"/>
                <a:gd name="T75" fmla="*/ 138 h 296"/>
                <a:gd name="T76" fmla="*/ 85 w 397"/>
                <a:gd name="T77" fmla="*/ 136 h 296"/>
                <a:gd name="T78" fmla="*/ 81 w 397"/>
                <a:gd name="T79" fmla="*/ 133 h 296"/>
                <a:gd name="T80" fmla="*/ 81 w 397"/>
                <a:gd name="T81" fmla="*/ 131 h 296"/>
                <a:gd name="T82" fmla="*/ 88 w 397"/>
                <a:gd name="T83" fmla="*/ 81 h 296"/>
                <a:gd name="T84" fmla="*/ 43 w 397"/>
                <a:gd name="T85" fmla="*/ 81 h 296"/>
                <a:gd name="T86" fmla="*/ 40 w 397"/>
                <a:gd name="T87" fmla="*/ 79 h 296"/>
                <a:gd name="T88" fmla="*/ 38 w 397"/>
                <a:gd name="T89" fmla="*/ 74 h 296"/>
                <a:gd name="T90" fmla="*/ 38 w 397"/>
                <a:gd name="T91" fmla="*/ 7 h 296"/>
                <a:gd name="T92" fmla="*/ 0 w 397"/>
                <a:gd name="T93" fmla="*/ 16 h 296"/>
                <a:gd name="T94" fmla="*/ 352 w 397"/>
                <a:gd name="T95" fmla="*/ 251 h 296"/>
                <a:gd name="T96" fmla="*/ 352 w 397"/>
                <a:gd name="T97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97" h="296">
                  <a:moveTo>
                    <a:pt x="0" y="0"/>
                  </a:moveTo>
                  <a:lnTo>
                    <a:pt x="45" y="0"/>
                  </a:lnTo>
                  <a:lnTo>
                    <a:pt x="47" y="0"/>
                  </a:lnTo>
                  <a:lnTo>
                    <a:pt x="49" y="2"/>
                  </a:lnTo>
                  <a:lnTo>
                    <a:pt x="50" y="2"/>
                  </a:lnTo>
                  <a:lnTo>
                    <a:pt x="52" y="6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2" y="74"/>
                  </a:lnTo>
                  <a:lnTo>
                    <a:pt x="45" y="65"/>
                  </a:lnTo>
                  <a:lnTo>
                    <a:pt x="88" y="65"/>
                  </a:lnTo>
                  <a:lnTo>
                    <a:pt x="90" y="67"/>
                  </a:lnTo>
                  <a:lnTo>
                    <a:pt x="90" y="67"/>
                  </a:lnTo>
                  <a:lnTo>
                    <a:pt x="94" y="68"/>
                  </a:lnTo>
                  <a:lnTo>
                    <a:pt x="95" y="70"/>
                  </a:lnTo>
                  <a:lnTo>
                    <a:pt x="95" y="72"/>
                  </a:lnTo>
                  <a:lnTo>
                    <a:pt x="95" y="74"/>
                  </a:lnTo>
                  <a:lnTo>
                    <a:pt x="95" y="131"/>
                  </a:lnTo>
                  <a:lnTo>
                    <a:pt x="88" y="124"/>
                  </a:lnTo>
                  <a:lnTo>
                    <a:pt x="171" y="124"/>
                  </a:lnTo>
                  <a:lnTo>
                    <a:pt x="173" y="124"/>
                  </a:lnTo>
                  <a:lnTo>
                    <a:pt x="174" y="124"/>
                  </a:lnTo>
                  <a:lnTo>
                    <a:pt x="176" y="126"/>
                  </a:lnTo>
                  <a:lnTo>
                    <a:pt x="178" y="127"/>
                  </a:lnTo>
                  <a:lnTo>
                    <a:pt x="178" y="129"/>
                  </a:lnTo>
                  <a:lnTo>
                    <a:pt x="178" y="131"/>
                  </a:lnTo>
                  <a:lnTo>
                    <a:pt x="178" y="152"/>
                  </a:lnTo>
                  <a:lnTo>
                    <a:pt x="171" y="145"/>
                  </a:lnTo>
                  <a:lnTo>
                    <a:pt x="223" y="145"/>
                  </a:lnTo>
                  <a:lnTo>
                    <a:pt x="225" y="145"/>
                  </a:lnTo>
                  <a:lnTo>
                    <a:pt x="227" y="145"/>
                  </a:lnTo>
                  <a:lnTo>
                    <a:pt x="228" y="147"/>
                  </a:lnTo>
                  <a:lnTo>
                    <a:pt x="230" y="149"/>
                  </a:lnTo>
                  <a:lnTo>
                    <a:pt x="230" y="151"/>
                  </a:lnTo>
                  <a:lnTo>
                    <a:pt x="230" y="152"/>
                  </a:lnTo>
                  <a:lnTo>
                    <a:pt x="230" y="213"/>
                  </a:lnTo>
                  <a:lnTo>
                    <a:pt x="223" y="206"/>
                  </a:lnTo>
                  <a:lnTo>
                    <a:pt x="304" y="206"/>
                  </a:lnTo>
                  <a:lnTo>
                    <a:pt x="306" y="206"/>
                  </a:lnTo>
                  <a:lnTo>
                    <a:pt x="307" y="206"/>
                  </a:lnTo>
                  <a:lnTo>
                    <a:pt x="309" y="208"/>
                  </a:lnTo>
                  <a:lnTo>
                    <a:pt x="311" y="212"/>
                  </a:lnTo>
                  <a:lnTo>
                    <a:pt x="313" y="212"/>
                  </a:lnTo>
                  <a:lnTo>
                    <a:pt x="313" y="213"/>
                  </a:lnTo>
                  <a:lnTo>
                    <a:pt x="313" y="272"/>
                  </a:lnTo>
                  <a:lnTo>
                    <a:pt x="304" y="265"/>
                  </a:lnTo>
                  <a:lnTo>
                    <a:pt x="360" y="265"/>
                  </a:lnTo>
                  <a:lnTo>
                    <a:pt x="360" y="280"/>
                  </a:lnTo>
                  <a:lnTo>
                    <a:pt x="304" y="280"/>
                  </a:lnTo>
                  <a:lnTo>
                    <a:pt x="304" y="280"/>
                  </a:lnTo>
                  <a:lnTo>
                    <a:pt x="302" y="280"/>
                  </a:lnTo>
                  <a:lnTo>
                    <a:pt x="300" y="278"/>
                  </a:lnTo>
                  <a:lnTo>
                    <a:pt x="298" y="276"/>
                  </a:lnTo>
                  <a:lnTo>
                    <a:pt x="297" y="274"/>
                  </a:lnTo>
                  <a:lnTo>
                    <a:pt x="297" y="272"/>
                  </a:lnTo>
                  <a:lnTo>
                    <a:pt x="297" y="213"/>
                  </a:lnTo>
                  <a:lnTo>
                    <a:pt x="304" y="220"/>
                  </a:lnTo>
                  <a:lnTo>
                    <a:pt x="223" y="220"/>
                  </a:lnTo>
                  <a:lnTo>
                    <a:pt x="221" y="220"/>
                  </a:lnTo>
                  <a:lnTo>
                    <a:pt x="221" y="220"/>
                  </a:lnTo>
                  <a:lnTo>
                    <a:pt x="218" y="219"/>
                  </a:lnTo>
                  <a:lnTo>
                    <a:pt x="216" y="217"/>
                  </a:lnTo>
                  <a:lnTo>
                    <a:pt x="216" y="215"/>
                  </a:lnTo>
                  <a:lnTo>
                    <a:pt x="216" y="213"/>
                  </a:lnTo>
                  <a:lnTo>
                    <a:pt x="216" y="152"/>
                  </a:lnTo>
                  <a:lnTo>
                    <a:pt x="223" y="160"/>
                  </a:lnTo>
                  <a:lnTo>
                    <a:pt x="171" y="160"/>
                  </a:lnTo>
                  <a:lnTo>
                    <a:pt x="169" y="160"/>
                  </a:lnTo>
                  <a:lnTo>
                    <a:pt x="169" y="160"/>
                  </a:lnTo>
                  <a:lnTo>
                    <a:pt x="165" y="158"/>
                  </a:lnTo>
                  <a:lnTo>
                    <a:pt x="164" y="156"/>
                  </a:lnTo>
                  <a:lnTo>
                    <a:pt x="164" y="154"/>
                  </a:lnTo>
                  <a:lnTo>
                    <a:pt x="164" y="152"/>
                  </a:lnTo>
                  <a:lnTo>
                    <a:pt x="164" y="131"/>
                  </a:lnTo>
                  <a:lnTo>
                    <a:pt x="171" y="138"/>
                  </a:lnTo>
                  <a:lnTo>
                    <a:pt x="88" y="138"/>
                  </a:lnTo>
                  <a:lnTo>
                    <a:pt x="86" y="138"/>
                  </a:lnTo>
                  <a:lnTo>
                    <a:pt x="85" y="136"/>
                  </a:lnTo>
                  <a:lnTo>
                    <a:pt x="83" y="136"/>
                  </a:lnTo>
                  <a:lnTo>
                    <a:pt x="81" y="133"/>
                  </a:lnTo>
                  <a:lnTo>
                    <a:pt x="81" y="133"/>
                  </a:lnTo>
                  <a:lnTo>
                    <a:pt x="81" y="131"/>
                  </a:lnTo>
                  <a:lnTo>
                    <a:pt x="81" y="74"/>
                  </a:lnTo>
                  <a:lnTo>
                    <a:pt x="88" y="81"/>
                  </a:lnTo>
                  <a:lnTo>
                    <a:pt x="45" y="81"/>
                  </a:lnTo>
                  <a:lnTo>
                    <a:pt x="43" y="81"/>
                  </a:lnTo>
                  <a:lnTo>
                    <a:pt x="41" y="79"/>
                  </a:lnTo>
                  <a:lnTo>
                    <a:pt x="40" y="79"/>
                  </a:lnTo>
                  <a:lnTo>
                    <a:pt x="38" y="75"/>
                  </a:lnTo>
                  <a:lnTo>
                    <a:pt x="38" y="74"/>
                  </a:lnTo>
                  <a:lnTo>
                    <a:pt x="38" y="74"/>
                  </a:lnTo>
                  <a:lnTo>
                    <a:pt x="38" y="7"/>
                  </a:lnTo>
                  <a:lnTo>
                    <a:pt x="45" y="16"/>
                  </a:lnTo>
                  <a:lnTo>
                    <a:pt x="0" y="16"/>
                  </a:lnTo>
                  <a:lnTo>
                    <a:pt x="0" y="0"/>
                  </a:lnTo>
                  <a:close/>
                  <a:moveTo>
                    <a:pt x="352" y="251"/>
                  </a:moveTo>
                  <a:lnTo>
                    <a:pt x="397" y="272"/>
                  </a:lnTo>
                  <a:lnTo>
                    <a:pt x="352" y="296"/>
                  </a:lnTo>
                  <a:lnTo>
                    <a:pt x="352" y="251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89" name="Rectangle 94"/>
            <p:cNvSpPr>
              <a:spLocks noChangeArrowheads="1"/>
            </p:cNvSpPr>
            <p:nvPr/>
          </p:nvSpPr>
          <p:spPr bwMode="auto">
            <a:xfrm>
              <a:off x="2358" y="1556"/>
              <a:ext cx="66" cy="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700" b="1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$</a:t>
              </a:r>
              <a:endParaRPr lang="en-US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90" name="Rectangle 95"/>
            <p:cNvSpPr>
              <a:spLocks noChangeArrowheads="1"/>
            </p:cNvSpPr>
            <p:nvPr/>
          </p:nvSpPr>
          <p:spPr bwMode="auto">
            <a:xfrm>
              <a:off x="2552" y="1712"/>
              <a:ext cx="124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600" b="1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MW</a:t>
              </a:r>
              <a:endParaRPr lang="en-US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91" name="Rectangle 96"/>
            <p:cNvSpPr>
              <a:spLocks noChangeArrowheads="1"/>
            </p:cNvSpPr>
            <p:nvPr/>
          </p:nvSpPr>
          <p:spPr bwMode="auto">
            <a:xfrm>
              <a:off x="2353" y="1451"/>
              <a:ext cx="487" cy="31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92" name="Rectangle 97"/>
            <p:cNvSpPr>
              <a:spLocks noChangeArrowheads="1"/>
            </p:cNvSpPr>
            <p:nvPr/>
          </p:nvSpPr>
          <p:spPr bwMode="auto">
            <a:xfrm>
              <a:off x="2353" y="1451"/>
              <a:ext cx="487" cy="318"/>
            </a:xfrm>
            <a:prstGeom prst="rect">
              <a:avLst/>
            </a:prstGeom>
            <a:noFill/>
            <a:ln w="6350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93" name="Freeform 98"/>
            <p:cNvSpPr>
              <a:spLocks noEditPoints="1"/>
            </p:cNvSpPr>
            <p:nvPr/>
          </p:nvSpPr>
          <p:spPr bwMode="auto">
            <a:xfrm>
              <a:off x="2392" y="1470"/>
              <a:ext cx="421" cy="278"/>
            </a:xfrm>
            <a:custGeom>
              <a:avLst/>
              <a:gdLst>
                <a:gd name="T0" fmla="*/ 0 w 421"/>
                <a:gd name="T1" fmla="*/ 278 h 278"/>
                <a:gd name="T2" fmla="*/ 0 w 421"/>
                <a:gd name="T3" fmla="*/ 230 h 278"/>
                <a:gd name="T4" fmla="*/ 2 w 421"/>
                <a:gd name="T5" fmla="*/ 228 h 278"/>
                <a:gd name="T6" fmla="*/ 2 w 421"/>
                <a:gd name="T7" fmla="*/ 228 h 278"/>
                <a:gd name="T8" fmla="*/ 4 w 421"/>
                <a:gd name="T9" fmla="*/ 224 h 278"/>
                <a:gd name="T10" fmla="*/ 6 w 421"/>
                <a:gd name="T11" fmla="*/ 222 h 278"/>
                <a:gd name="T12" fmla="*/ 7 w 421"/>
                <a:gd name="T13" fmla="*/ 222 h 278"/>
                <a:gd name="T14" fmla="*/ 9 w 421"/>
                <a:gd name="T15" fmla="*/ 222 h 278"/>
                <a:gd name="T16" fmla="*/ 130 w 421"/>
                <a:gd name="T17" fmla="*/ 222 h 278"/>
                <a:gd name="T18" fmla="*/ 122 w 421"/>
                <a:gd name="T19" fmla="*/ 230 h 278"/>
                <a:gd name="T20" fmla="*/ 122 w 421"/>
                <a:gd name="T21" fmla="*/ 181 h 278"/>
                <a:gd name="T22" fmla="*/ 122 w 421"/>
                <a:gd name="T23" fmla="*/ 180 h 278"/>
                <a:gd name="T24" fmla="*/ 122 w 421"/>
                <a:gd name="T25" fmla="*/ 178 h 278"/>
                <a:gd name="T26" fmla="*/ 124 w 421"/>
                <a:gd name="T27" fmla="*/ 176 h 278"/>
                <a:gd name="T28" fmla="*/ 126 w 421"/>
                <a:gd name="T29" fmla="*/ 174 h 278"/>
                <a:gd name="T30" fmla="*/ 128 w 421"/>
                <a:gd name="T31" fmla="*/ 174 h 278"/>
                <a:gd name="T32" fmla="*/ 130 w 421"/>
                <a:gd name="T33" fmla="*/ 174 h 278"/>
                <a:gd name="T34" fmla="*/ 261 w 421"/>
                <a:gd name="T35" fmla="*/ 174 h 278"/>
                <a:gd name="T36" fmla="*/ 254 w 421"/>
                <a:gd name="T37" fmla="*/ 181 h 278"/>
                <a:gd name="T38" fmla="*/ 254 w 421"/>
                <a:gd name="T39" fmla="*/ 106 h 278"/>
                <a:gd name="T40" fmla="*/ 254 w 421"/>
                <a:gd name="T41" fmla="*/ 106 h 278"/>
                <a:gd name="T42" fmla="*/ 254 w 421"/>
                <a:gd name="T43" fmla="*/ 104 h 278"/>
                <a:gd name="T44" fmla="*/ 255 w 421"/>
                <a:gd name="T45" fmla="*/ 101 h 278"/>
                <a:gd name="T46" fmla="*/ 257 w 421"/>
                <a:gd name="T47" fmla="*/ 101 h 278"/>
                <a:gd name="T48" fmla="*/ 261 w 421"/>
                <a:gd name="T49" fmla="*/ 99 h 278"/>
                <a:gd name="T50" fmla="*/ 397 w 421"/>
                <a:gd name="T51" fmla="*/ 101 h 278"/>
                <a:gd name="T52" fmla="*/ 388 w 421"/>
                <a:gd name="T53" fmla="*/ 108 h 278"/>
                <a:gd name="T54" fmla="*/ 392 w 421"/>
                <a:gd name="T55" fmla="*/ 38 h 278"/>
                <a:gd name="T56" fmla="*/ 406 w 421"/>
                <a:gd name="T57" fmla="*/ 38 h 278"/>
                <a:gd name="T58" fmla="*/ 404 w 421"/>
                <a:gd name="T59" fmla="*/ 108 h 278"/>
                <a:gd name="T60" fmla="*/ 404 w 421"/>
                <a:gd name="T61" fmla="*/ 110 h 278"/>
                <a:gd name="T62" fmla="*/ 403 w 421"/>
                <a:gd name="T63" fmla="*/ 111 h 278"/>
                <a:gd name="T64" fmla="*/ 401 w 421"/>
                <a:gd name="T65" fmla="*/ 113 h 278"/>
                <a:gd name="T66" fmla="*/ 399 w 421"/>
                <a:gd name="T67" fmla="*/ 115 h 278"/>
                <a:gd name="T68" fmla="*/ 397 w 421"/>
                <a:gd name="T69" fmla="*/ 115 h 278"/>
                <a:gd name="T70" fmla="*/ 397 w 421"/>
                <a:gd name="T71" fmla="*/ 115 h 278"/>
                <a:gd name="T72" fmla="*/ 261 w 421"/>
                <a:gd name="T73" fmla="*/ 115 h 278"/>
                <a:gd name="T74" fmla="*/ 268 w 421"/>
                <a:gd name="T75" fmla="*/ 106 h 278"/>
                <a:gd name="T76" fmla="*/ 268 w 421"/>
                <a:gd name="T77" fmla="*/ 181 h 278"/>
                <a:gd name="T78" fmla="*/ 268 w 421"/>
                <a:gd name="T79" fmla="*/ 183 h 278"/>
                <a:gd name="T80" fmla="*/ 266 w 421"/>
                <a:gd name="T81" fmla="*/ 185 h 278"/>
                <a:gd name="T82" fmla="*/ 266 w 421"/>
                <a:gd name="T83" fmla="*/ 187 h 278"/>
                <a:gd name="T84" fmla="*/ 263 w 421"/>
                <a:gd name="T85" fmla="*/ 188 h 278"/>
                <a:gd name="T86" fmla="*/ 261 w 421"/>
                <a:gd name="T87" fmla="*/ 188 h 278"/>
                <a:gd name="T88" fmla="*/ 261 w 421"/>
                <a:gd name="T89" fmla="*/ 188 h 278"/>
                <a:gd name="T90" fmla="*/ 130 w 421"/>
                <a:gd name="T91" fmla="*/ 188 h 278"/>
                <a:gd name="T92" fmla="*/ 137 w 421"/>
                <a:gd name="T93" fmla="*/ 181 h 278"/>
                <a:gd name="T94" fmla="*/ 137 w 421"/>
                <a:gd name="T95" fmla="*/ 230 h 278"/>
                <a:gd name="T96" fmla="*/ 137 w 421"/>
                <a:gd name="T97" fmla="*/ 231 h 278"/>
                <a:gd name="T98" fmla="*/ 137 w 421"/>
                <a:gd name="T99" fmla="*/ 233 h 278"/>
                <a:gd name="T100" fmla="*/ 135 w 421"/>
                <a:gd name="T101" fmla="*/ 235 h 278"/>
                <a:gd name="T102" fmla="*/ 133 w 421"/>
                <a:gd name="T103" fmla="*/ 237 h 278"/>
                <a:gd name="T104" fmla="*/ 131 w 421"/>
                <a:gd name="T105" fmla="*/ 237 h 278"/>
                <a:gd name="T106" fmla="*/ 130 w 421"/>
                <a:gd name="T107" fmla="*/ 237 h 278"/>
                <a:gd name="T108" fmla="*/ 9 w 421"/>
                <a:gd name="T109" fmla="*/ 237 h 278"/>
                <a:gd name="T110" fmla="*/ 16 w 421"/>
                <a:gd name="T111" fmla="*/ 230 h 278"/>
                <a:gd name="T112" fmla="*/ 16 w 421"/>
                <a:gd name="T113" fmla="*/ 278 h 278"/>
                <a:gd name="T114" fmla="*/ 0 w 421"/>
                <a:gd name="T115" fmla="*/ 278 h 278"/>
                <a:gd name="T116" fmla="*/ 376 w 421"/>
                <a:gd name="T117" fmla="*/ 45 h 278"/>
                <a:gd name="T118" fmla="*/ 399 w 421"/>
                <a:gd name="T119" fmla="*/ 0 h 278"/>
                <a:gd name="T120" fmla="*/ 421 w 421"/>
                <a:gd name="T121" fmla="*/ 45 h 278"/>
                <a:gd name="T122" fmla="*/ 376 w 421"/>
                <a:gd name="T123" fmla="*/ 45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1" h="278">
                  <a:moveTo>
                    <a:pt x="0" y="278"/>
                  </a:moveTo>
                  <a:lnTo>
                    <a:pt x="0" y="230"/>
                  </a:lnTo>
                  <a:lnTo>
                    <a:pt x="2" y="228"/>
                  </a:lnTo>
                  <a:lnTo>
                    <a:pt x="2" y="228"/>
                  </a:lnTo>
                  <a:lnTo>
                    <a:pt x="4" y="224"/>
                  </a:lnTo>
                  <a:lnTo>
                    <a:pt x="6" y="222"/>
                  </a:lnTo>
                  <a:lnTo>
                    <a:pt x="7" y="222"/>
                  </a:lnTo>
                  <a:lnTo>
                    <a:pt x="9" y="222"/>
                  </a:lnTo>
                  <a:lnTo>
                    <a:pt x="130" y="222"/>
                  </a:lnTo>
                  <a:lnTo>
                    <a:pt x="122" y="230"/>
                  </a:lnTo>
                  <a:lnTo>
                    <a:pt x="122" y="181"/>
                  </a:lnTo>
                  <a:lnTo>
                    <a:pt x="122" y="180"/>
                  </a:lnTo>
                  <a:lnTo>
                    <a:pt x="122" y="178"/>
                  </a:lnTo>
                  <a:lnTo>
                    <a:pt x="124" y="176"/>
                  </a:lnTo>
                  <a:lnTo>
                    <a:pt x="126" y="174"/>
                  </a:lnTo>
                  <a:lnTo>
                    <a:pt x="128" y="174"/>
                  </a:lnTo>
                  <a:lnTo>
                    <a:pt x="130" y="174"/>
                  </a:lnTo>
                  <a:lnTo>
                    <a:pt x="261" y="174"/>
                  </a:lnTo>
                  <a:lnTo>
                    <a:pt x="254" y="181"/>
                  </a:lnTo>
                  <a:lnTo>
                    <a:pt x="254" y="106"/>
                  </a:lnTo>
                  <a:lnTo>
                    <a:pt x="254" y="106"/>
                  </a:lnTo>
                  <a:lnTo>
                    <a:pt x="254" y="104"/>
                  </a:lnTo>
                  <a:lnTo>
                    <a:pt x="255" y="101"/>
                  </a:lnTo>
                  <a:lnTo>
                    <a:pt x="257" y="101"/>
                  </a:lnTo>
                  <a:lnTo>
                    <a:pt x="261" y="99"/>
                  </a:lnTo>
                  <a:lnTo>
                    <a:pt x="397" y="101"/>
                  </a:lnTo>
                  <a:lnTo>
                    <a:pt x="388" y="108"/>
                  </a:lnTo>
                  <a:lnTo>
                    <a:pt x="392" y="38"/>
                  </a:lnTo>
                  <a:lnTo>
                    <a:pt x="406" y="38"/>
                  </a:lnTo>
                  <a:lnTo>
                    <a:pt x="404" y="108"/>
                  </a:lnTo>
                  <a:lnTo>
                    <a:pt x="404" y="110"/>
                  </a:lnTo>
                  <a:lnTo>
                    <a:pt x="403" y="111"/>
                  </a:lnTo>
                  <a:lnTo>
                    <a:pt x="401" y="113"/>
                  </a:lnTo>
                  <a:lnTo>
                    <a:pt x="399" y="115"/>
                  </a:lnTo>
                  <a:lnTo>
                    <a:pt x="397" y="115"/>
                  </a:lnTo>
                  <a:lnTo>
                    <a:pt x="397" y="115"/>
                  </a:lnTo>
                  <a:lnTo>
                    <a:pt x="261" y="115"/>
                  </a:lnTo>
                  <a:lnTo>
                    <a:pt x="268" y="106"/>
                  </a:lnTo>
                  <a:lnTo>
                    <a:pt x="268" y="181"/>
                  </a:lnTo>
                  <a:lnTo>
                    <a:pt x="268" y="183"/>
                  </a:lnTo>
                  <a:lnTo>
                    <a:pt x="266" y="185"/>
                  </a:lnTo>
                  <a:lnTo>
                    <a:pt x="266" y="187"/>
                  </a:lnTo>
                  <a:lnTo>
                    <a:pt x="263" y="188"/>
                  </a:lnTo>
                  <a:lnTo>
                    <a:pt x="261" y="188"/>
                  </a:lnTo>
                  <a:lnTo>
                    <a:pt x="261" y="188"/>
                  </a:lnTo>
                  <a:lnTo>
                    <a:pt x="130" y="188"/>
                  </a:lnTo>
                  <a:lnTo>
                    <a:pt x="137" y="181"/>
                  </a:lnTo>
                  <a:lnTo>
                    <a:pt x="137" y="230"/>
                  </a:lnTo>
                  <a:lnTo>
                    <a:pt x="137" y="231"/>
                  </a:lnTo>
                  <a:lnTo>
                    <a:pt x="137" y="233"/>
                  </a:lnTo>
                  <a:lnTo>
                    <a:pt x="135" y="235"/>
                  </a:lnTo>
                  <a:lnTo>
                    <a:pt x="133" y="237"/>
                  </a:lnTo>
                  <a:lnTo>
                    <a:pt x="131" y="237"/>
                  </a:lnTo>
                  <a:lnTo>
                    <a:pt x="130" y="237"/>
                  </a:lnTo>
                  <a:lnTo>
                    <a:pt x="9" y="237"/>
                  </a:lnTo>
                  <a:lnTo>
                    <a:pt x="16" y="230"/>
                  </a:lnTo>
                  <a:lnTo>
                    <a:pt x="16" y="278"/>
                  </a:lnTo>
                  <a:lnTo>
                    <a:pt x="0" y="278"/>
                  </a:lnTo>
                  <a:close/>
                  <a:moveTo>
                    <a:pt x="376" y="45"/>
                  </a:moveTo>
                  <a:lnTo>
                    <a:pt x="399" y="0"/>
                  </a:lnTo>
                  <a:lnTo>
                    <a:pt x="421" y="45"/>
                  </a:lnTo>
                  <a:lnTo>
                    <a:pt x="376" y="45"/>
                  </a:lnTo>
                  <a:close/>
                </a:path>
              </a:pathLst>
            </a:custGeom>
            <a:solidFill>
              <a:srgbClr val="008000"/>
            </a:solidFill>
            <a:ln w="0">
              <a:solidFill>
                <a:srgbClr val="008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94" name="Freeform 99"/>
            <p:cNvSpPr>
              <a:spLocks noEditPoints="1"/>
            </p:cNvSpPr>
            <p:nvPr/>
          </p:nvSpPr>
          <p:spPr bwMode="auto">
            <a:xfrm>
              <a:off x="2383" y="1472"/>
              <a:ext cx="397" cy="296"/>
            </a:xfrm>
            <a:custGeom>
              <a:avLst/>
              <a:gdLst>
                <a:gd name="T0" fmla="*/ 45 w 397"/>
                <a:gd name="T1" fmla="*/ 0 h 296"/>
                <a:gd name="T2" fmla="*/ 49 w 397"/>
                <a:gd name="T3" fmla="*/ 2 h 296"/>
                <a:gd name="T4" fmla="*/ 52 w 397"/>
                <a:gd name="T5" fmla="*/ 6 h 296"/>
                <a:gd name="T6" fmla="*/ 52 w 397"/>
                <a:gd name="T7" fmla="*/ 7 h 296"/>
                <a:gd name="T8" fmla="*/ 45 w 397"/>
                <a:gd name="T9" fmla="*/ 65 h 296"/>
                <a:gd name="T10" fmla="*/ 90 w 397"/>
                <a:gd name="T11" fmla="*/ 67 h 296"/>
                <a:gd name="T12" fmla="*/ 94 w 397"/>
                <a:gd name="T13" fmla="*/ 68 h 296"/>
                <a:gd name="T14" fmla="*/ 95 w 397"/>
                <a:gd name="T15" fmla="*/ 72 h 296"/>
                <a:gd name="T16" fmla="*/ 95 w 397"/>
                <a:gd name="T17" fmla="*/ 131 h 296"/>
                <a:gd name="T18" fmla="*/ 171 w 397"/>
                <a:gd name="T19" fmla="*/ 124 h 296"/>
                <a:gd name="T20" fmla="*/ 174 w 397"/>
                <a:gd name="T21" fmla="*/ 124 h 296"/>
                <a:gd name="T22" fmla="*/ 178 w 397"/>
                <a:gd name="T23" fmla="*/ 127 h 296"/>
                <a:gd name="T24" fmla="*/ 178 w 397"/>
                <a:gd name="T25" fmla="*/ 131 h 296"/>
                <a:gd name="T26" fmla="*/ 171 w 397"/>
                <a:gd name="T27" fmla="*/ 145 h 296"/>
                <a:gd name="T28" fmla="*/ 225 w 397"/>
                <a:gd name="T29" fmla="*/ 145 h 296"/>
                <a:gd name="T30" fmla="*/ 228 w 397"/>
                <a:gd name="T31" fmla="*/ 147 h 296"/>
                <a:gd name="T32" fmla="*/ 230 w 397"/>
                <a:gd name="T33" fmla="*/ 151 h 296"/>
                <a:gd name="T34" fmla="*/ 230 w 397"/>
                <a:gd name="T35" fmla="*/ 213 h 296"/>
                <a:gd name="T36" fmla="*/ 304 w 397"/>
                <a:gd name="T37" fmla="*/ 206 h 296"/>
                <a:gd name="T38" fmla="*/ 307 w 397"/>
                <a:gd name="T39" fmla="*/ 206 h 296"/>
                <a:gd name="T40" fmla="*/ 311 w 397"/>
                <a:gd name="T41" fmla="*/ 212 h 296"/>
                <a:gd name="T42" fmla="*/ 313 w 397"/>
                <a:gd name="T43" fmla="*/ 213 h 296"/>
                <a:gd name="T44" fmla="*/ 304 w 397"/>
                <a:gd name="T45" fmla="*/ 265 h 296"/>
                <a:gd name="T46" fmla="*/ 360 w 397"/>
                <a:gd name="T47" fmla="*/ 280 h 296"/>
                <a:gd name="T48" fmla="*/ 304 w 397"/>
                <a:gd name="T49" fmla="*/ 280 h 296"/>
                <a:gd name="T50" fmla="*/ 300 w 397"/>
                <a:gd name="T51" fmla="*/ 278 h 296"/>
                <a:gd name="T52" fmla="*/ 297 w 397"/>
                <a:gd name="T53" fmla="*/ 274 h 296"/>
                <a:gd name="T54" fmla="*/ 297 w 397"/>
                <a:gd name="T55" fmla="*/ 213 h 296"/>
                <a:gd name="T56" fmla="*/ 223 w 397"/>
                <a:gd name="T57" fmla="*/ 220 h 296"/>
                <a:gd name="T58" fmla="*/ 221 w 397"/>
                <a:gd name="T59" fmla="*/ 220 h 296"/>
                <a:gd name="T60" fmla="*/ 216 w 397"/>
                <a:gd name="T61" fmla="*/ 217 h 296"/>
                <a:gd name="T62" fmla="*/ 216 w 397"/>
                <a:gd name="T63" fmla="*/ 213 h 296"/>
                <a:gd name="T64" fmla="*/ 223 w 397"/>
                <a:gd name="T65" fmla="*/ 160 h 296"/>
                <a:gd name="T66" fmla="*/ 169 w 397"/>
                <a:gd name="T67" fmla="*/ 160 h 296"/>
                <a:gd name="T68" fmla="*/ 165 w 397"/>
                <a:gd name="T69" fmla="*/ 158 h 296"/>
                <a:gd name="T70" fmla="*/ 164 w 397"/>
                <a:gd name="T71" fmla="*/ 154 h 296"/>
                <a:gd name="T72" fmla="*/ 164 w 397"/>
                <a:gd name="T73" fmla="*/ 131 h 296"/>
                <a:gd name="T74" fmla="*/ 88 w 397"/>
                <a:gd name="T75" fmla="*/ 138 h 296"/>
                <a:gd name="T76" fmla="*/ 85 w 397"/>
                <a:gd name="T77" fmla="*/ 136 h 296"/>
                <a:gd name="T78" fmla="*/ 81 w 397"/>
                <a:gd name="T79" fmla="*/ 133 h 296"/>
                <a:gd name="T80" fmla="*/ 81 w 397"/>
                <a:gd name="T81" fmla="*/ 131 h 296"/>
                <a:gd name="T82" fmla="*/ 88 w 397"/>
                <a:gd name="T83" fmla="*/ 81 h 296"/>
                <a:gd name="T84" fmla="*/ 43 w 397"/>
                <a:gd name="T85" fmla="*/ 81 h 296"/>
                <a:gd name="T86" fmla="*/ 40 w 397"/>
                <a:gd name="T87" fmla="*/ 79 h 296"/>
                <a:gd name="T88" fmla="*/ 38 w 397"/>
                <a:gd name="T89" fmla="*/ 74 h 296"/>
                <a:gd name="T90" fmla="*/ 38 w 397"/>
                <a:gd name="T91" fmla="*/ 7 h 296"/>
                <a:gd name="T92" fmla="*/ 0 w 397"/>
                <a:gd name="T93" fmla="*/ 16 h 296"/>
                <a:gd name="T94" fmla="*/ 352 w 397"/>
                <a:gd name="T95" fmla="*/ 251 h 296"/>
                <a:gd name="T96" fmla="*/ 352 w 397"/>
                <a:gd name="T97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97" h="296">
                  <a:moveTo>
                    <a:pt x="0" y="0"/>
                  </a:moveTo>
                  <a:lnTo>
                    <a:pt x="45" y="0"/>
                  </a:lnTo>
                  <a:lnTo>
                    <a:pt x="47" y="0"/>
                  </a:lnTo>
                  <a:lnTo>
                    <a:pt x="49" y="2"/>
                  </a:lnTo>
                  <a:lnTo>
                    <a:pt x="50" y="2"/>
                  </a:lnTo>
                  <a:lnTo>
                    <a:pt x="52" y="6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2" y="74"/>
                  </a:lnTo>
                  <a:lnTo>
                    <a:pt x="45" y="65"/>
                  </a:lnTo>
                  <a:lnTo>
                    <a:pt x="88" y="65"/>
                  </a:lnTo>
                  <a:lnTo>
                    <a:pt x="90" y="67"/>
                  </a:lnTo>
                  <a:lnTo>
                    <a:pt x="90" y="67"/>
                  </a:lnTo>
                  <a:lnTo>
                    <a:pt x="94" y="68"/>
                  </a:lnTo>
                  <a:lnTo>
                    <a:pt x="95" y="70"/>
                  </a:lnTo>
                  <a:lnTo>
                    <a:pt x="95" y="72"/>
                  </a:lnTo>
                  <a:lnTo>
                    <a:pt x="95" y="74"/>
                  </a:lnTo>
                  <a:lnTo>
                    <a:pt x="95" y="131"/>
                  </a:lnTo>
                  <a:lnTo>
                    <a:pt x="88" y="124"/>
                  </a:lnTo>
                  <a:lnTo>
                    <a:pt x="171" y="124"/>
                  </a:lnTo>
                  <a:lnTo>
                    <a:pt x="173" y="124"/>
                  </a:lnTo>
                  <a:lnTo>
                    <a:pt x="174" y="124"/>
                  </a:lnTo>
                  <a:lnTo>
                    <a:pt x="176" y="126"/>
                  </a:lnTo>
                  <a:lnTo>
                    <a:pt x="178" y="127"/>
                  </a:lnTo>
                  <a:lnTo>
                    <a:pt x="178" y="129"/>
                  </a:lnTo>
                  <a:lnTo>
                    <a:pt x="178" y="131"/>
                  </a:lnTo>
                  <a:lnTo>
                    <a:pt x="178" y="152"/>
                  </a:lnTo>
                  <a:lnTo>
                    <a:pt x="171" y="145"/>
                  </a:lnTo>
                  <a:lnTo>
                    <a:pt x="223" y="145"/>
                  </a:lnTo>
                  <a:lnTo>
                    <a:pt x="225" y="145"/>
                  </a:lnTo>
                  <a:lnTo>
                    <a:pt x="227" y="145"/>
                  </a:lnTo>
                  <a:lnTo>
                    <a:pt x="228" y="147"/>
                  </a:lnTo>
                  <a:lnTo>
                    <a:pt x="230" y="149"/>
                  </a:lnTo>
                  <a:lnTo>
                    <a:pt x="230" y="151"/>
                  </a:lnTo>
                  <a:lnTo>
                    <a:pt x="230" y="152"/>
                  </a:lnTo>
                  <a:lnTo>
                    <a:pt x="230" y="213"/>
                  </a:lnTo>
                  <a:lnTo>
                    <a:pt x="223" y="206"/>
                  </a:lnTo>
                  <a:lnTo>
                    <a:pt x="304" y="206"/>
                  </a:lnTo>
                  <a:lnTo>
                    <a:pt x="306" y="206"/>
                  </a:lnTo>
                  <a:lnTo>
                    <a:pt x="307" y="206"/>
                  </a:lnTo>
                  <a:lnTo>
                    <a:pt x="309" y="208"/>
                  </a:lnTo>
                  <a:lnTo>
                    <a:pt x="311" y="212"/>
                  </a:lnTo>
                  <a:lnTo>
                    <a:pt x="313" y="212"/>
                  </a:lnTo>
                  <a:lnTo>
                    <a:pt x="313" y="213"/>
                  </a:lnTo>
                  <a:lnTo>
                    <a:pt x="313" y="272"/>
                  </a:lnTo>
                  <a:lnTo>
                    <a:pt x="304" y="265"/>
                  </a:lnTo>
                  <a:lnTo>
                    <a:pt x="360" y="265"/>
                  </a:lnTo>
                  <a:lnTo>
                    <a:pt x="360" y="280"/>
                  </a:lnTo>
                  <a:lnTo>
                    <a:pt x="304" y="280"/>
                  </a:lnTo>
                  <a:lnTo>
                    <a:pt x="304" y="280"/>
                  </a:lnTo>
                  <a:lnTo>
                    <a:pt x="302" y="280"/>
                  </a:lnTo>
                  <a:lnTo>
                    <a:pt x="300" y="278"/>
                  </a:lnTo>
                  <a:lnTo>
                    <a:pt x="298" y="276"/>
                  </a:lnTo>
                  <a:lnTo>
                    <a:pt x="297" y="274"/>
                  </a:lnTo>
                  <a:lnTo>
                    <a:pt x="297" y="272"/>
                  </a:lnTo>
                  <a:lnTo>
                    <a:pt x="297" y="213"/>
                  </a:lnTo>
                  <a:lnTo>
                    <a:pt x="304" y="220"/>
                  </a:lnTo>
                  <a:lnTo>
                    <a:pt x="223" y="220"/>
                  </a:lnTo>
                  <a:lnTo>
                    <a:pt x="221" y="220"/>
                  </a:lnTo>
                  <a:lnTo>
                    <a:pt x="221" y="220"/>
                  </a:lnTo>
                  <a:lnTo>
                    <a:pt x="218" y="219"/>
                  </a:lnTo>
                  <a:lnTo>
                    <a:pt x="216" y="217"/>
                  </a:lnTo>
                  <a:lnTo>
                    <a:pt x="216" y="215"/>
                  </a:lnTo>
                  <a:lnTo>
                    <a:pt x="216" y="213"/>
                  </a:lnTo>
                  <a:lnTo>
                    <a:pt x="216" y="152"/>
                  </a:lnTo>
                  <a:lnTo>
                    <a:pt x="223" y="160"/>
                  </a:lnTo>
                  <a:lnTo>
                    <a:pt x="171" y="160"/>
                  </a:lnTo>
                  <a:lnTo>
                    <a:pt x="169" y="160"/>
                  </a:lnTo>
                  <a:lnTo>
                    <a:pt x="169" y="160"/>
                  </a:lnTo>
                  <a:lnTo>
                    <a:pt x="165" y="158"/>
                  </a:lnTo>
                  <a:lnTo>
                    <a:pt x="164" y="156"/>
                  </a:lnTo>
                  <a:lnTo>
                    <a:pt x="164" y="154"/>
                  </a:lnTo>
                  <a:lnTo>
                    <a:pt x="164" y="152"/>
                  </a:lnTo>
                  <a:lnTo>
                    <a:pt x="164" y="131"/>
                  </a:lnTo>
                  <a:lnTo>
                    <a:pt x="171" y="138"/>
                  </a:lnTo>
                  <a:lnTo>
                    <a:pt x="88" y="138"/>
                  </a:lnTo>
                  <a:lnTo>
                    <a:pt x="86" y="138"/>
                  </a:lnTo>
                  <a:lnTo>
                    <a:pt x="85" y="136"/>
                  </a:lnTo>
                  <a:lnTo>
                    <a:pt x="83" y="136"/>
                  </a:lnTo>
                  <a:lnTo>
                    <a:pt x="81" y="133"/>
                  </a:lnTo>
                  <a:lnTo>
                    <a:pt x="81" y="133"/>
                  </a:lnTo>
                  <a:lnTo>
                    <a:pt x="81" y="131"/>
                  </a:lnTo>
                  <a:lnTo>
                    <a:pt x="81" y="74"/>
                  </a:lnTo>
                  <a:lnTo>
                    <a:pt x="88" y="81"/>
                  </a:lnTo>
                  <a:lnTo>
                    <a:pt x="45" y="81"/>
                  </a:lnTo>
                  <a:lnTo>
                    <a:pt x="43" y="81"/>
                  </a:lnTo>
                  <a:lnTo>
                    <a:pt x="41" y="79"/>
                  </a:lnTo>
                  <a:lnTo>
                    <a:pt x="40" y="79"/>
                  </a:lnTo>
                  <a:lnTo>
                    <a:pt x="38" y="75"/>
                  </a:lnTo>
                  <a:lnTo>
                    <a:pt x="38" y="74"/>
                  </a:lnTo>
                  <a:lnTo>
                    <a:pt x="38" y="74"/>
                  </a:lnTo>
                  <a:lnTo>
                    <a:pt x="38" y="7"/>
                  </a:lnTo>
                  <a:lnTo>
                    <a:pt x="45" y="16"/>
                  </a:lnTo>
                  <a:lnTo>
                    <a:pt x="0" y="16"/>
                  </a:lnTo>
                  <a:lnTo>
                    <a:pt x="0" y="0"/>
                  </a:lnTo>
                  <a:close/>
                  <a:moveTo>
                    <a:pt x="352" y="251"/>
                  </a:moveTo>
                  <a:lnTo>
                    <a:pt x="397" y="272"/>
                  </a:lnTo>
                  <a:lnTo>
                    <a:pt x="352" y="296"/>
                  </a:lnTo>
                  <a:lnTo>
                    <a:pt x="352" y="251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95" name="Rectangle 100"/>
            <p:cNvSpPr>
              <a:spLocks noChangeArrowheads="1"/>
            </p:cNvSpPr>
            <p:nvPr/>
          </p:nvSpPr>
          <p:spPr bwMode="auto">
            <a:xfrm>
              <a:off x="2358" y="1556"/>
              <a:ext cx="66" cy="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700" b="1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$</a:t>
              </a:r>
              <a:endParaRPr lang="en-US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96" name="Rectangle 101"/>
            <p:cNvSpPr>
              <a:spLocks noChangeArrowheads="1"/>
            </p:cNvSpPr>
            <p:nvPr/>
          </p:nvSpPr>
          <p:spPr bwMode="auto">
            <a:xfrm>
              <a:off x="2552" y="1712"/>
              <a:ext cx="124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600" b="1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MW</a:t>
              </a:r>
              <a:endParaRPr lang="en-US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97" name="Freeform 102"/>
            <p:cNvSpPr>
              <a:spLocks/>
            </p:cNvSpPr>
            <p:nvPr/>
          </p:nvSpPr>
          <p:spPr bwMode="auto">
            <a:xfrm>
              <a:off x="2409" y="1364"/>
              <a:ext cx="336" cy="109"/>
            </a:xfrm>
            <a:custGeom>
              <a:avLst/>
              <a:gdLst>
                <a:gd name="T0" fmla="*/ 18 w 318"/>
                <a:gd name="T1" fmla="*/ 0 h 109"/>
                <a:gd name="T2" fmla="*/ 0 w 318"/>
                <a:gd name="T3" fmla="*/ 17 h 109"/>
                <a:gd name="T4" fmla="*/ 0 w 318"/>
                <a:gd name="T5" fmla="*/ 109 h 109"/>
                <a:gd name="T6" fmla="*/ 300 w 318"/>
                <a:gd name="T7" fmla="*/ 109 h 109"/>
                <a:gd name="T8" fmla="*/ 318 w 318"/>
                <a:gd name="T9" fmla="*/ 91 h 109"/>
                <a:gd name="T10" fmla="*/ 318 w 318"/>
                <a:gd name="T11" fmla="*/ 0 h 109"/>
                <a:gd name="T12" fmla="*/ 18 w 318"/>
                <a:gd name="T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8" h="109">
                  <a:moveTo>
                    <a:pt x="18" y="0"/>
                  </a:moveTo>
                  <a:lnTo>
                    <a:pt x="0" y="17"/>
                  </a:lnTo>
                  <a:lnTo>
                    <a:pt x="0" y="109"/>
                  </a:lnTo>
                  <a:lnTo>
                    <a:pt x="300" y="109"/>
                  </a:lnTo>
                  <a:lnTo>
                    <a:pt x="318" y="91"/>
                  </a:lnTo>
                  <a:lnTo>
                    <a:pt x="318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98" name="Freeform 103"/>
            <p:cNvSpPr>
              <a:spLocks/>
            </p:cNvSpPr>
            <p:nvPr/>
          </p:nvSpPr>
          <p:spPr bwMode="auto">
            <a:xfrm>
              <a:off x="2446" y="1376"/>
              <a:ext cx="318" cy="17"/>
            </a:xfrm>
            <a:custGeom>
              <a:avLst/>
              <a:gdLst>
                <a:gd name="T0" fmla="*/ 0 w 318"/>
                <a:gd name="T1" fmla="*/ 17 h 17"/>
                <a:gd name="T2" fmla="*/ 300 w 318"/>
                <a:gd name="T3" fmla="*/ 17 h 17"/>
                <a:gd name="T4" fmla="*/ 318 w 318"/>
                <a:gd name="T5" fmla="*/ 0 h 17"/>
                <a:gd name="T6" fmla="*/ 18 w 318"/>
                <a:gd name="T7" fmla="*/ 0 h 17"/>
                <a:gd name="T8" fmla="*/ 0 w 318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7">
                  <a:moveTo>
                    <a:pt x="0" y="17"/>
                  </a:moveTo>
                  <a:lnTo>
                    <a:pt x="300" y="17"/>
                  </a:lnTo>
                  <a:lnTo>
                    <a:pt x="318" y="0"/>
                  </a:lnTo>
                  <a:lnTo>
                    <a:pt x="18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99" name="Freeform 104"/>
            <p:cNvSpPr>
              <a:spLocks/>
            </p:cNvSpPr>
            <p:nvPr/>
          </p:nvSpPr>
          <p:spPr bwMode="auto">
            <a:xfrm>
              <a:off x="2746" y="1376"/>
              <a:ext cx="18" cy="98"/>
            </a:xfrm>
            <a:custGeom>
              <a:avLst/>
              <a:gdLst>
                <a:gd name="T0" fmla="*/ 0 w 18"/>
                <a:gd name="T1" fmla="*/ 17 h 109"/>
                <a:gd name="T2" fmla="*/ 18 w 18"/>
                <a:gd name="T3" fmla="*/ 0 h 109"/>
                <a:gd name="T4" fmla="*/ 18 w 18"/>
                <a:gd name="T5" fmla="*/ 91 h 109"/>
                <a:gd name="T6" fmla="*/ 0 w 18"/>
                <a:gd name="T7" fmla="*/ 109 h 109"/>
                <a:gd name="T8" fmla="*/ 0 w 18"/>
                <a:gd name="T9" fmla="*/ 1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9">
                  <a:moveTo>
                    <a:pt x="0" y="17"/>
                  </a:moveTo>
                  <a:lnTo>
                    <a:pt x="18" y="0"/>
                  </a:lnTo>
                  <a:lnTo>
                    <a:pt x="18" y="91"/>
                  </a:lnTo>
                  <a:lnTo>
                    <a:pt x="0" y="109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CDCDCD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900" name="Freeform 105"/>
            <p:cNvSpPr>
              <a:spLocks/>
            </p:cNvSpPr>
            <p:nvPr/>
          </p:nvSpPr>
          <p:spPr bwMode="auto">
            <a:xfrm>
              <a:off x="2409" y="1376"/>
              <a:ext cx="355" cy="94"/>
            </a:xfrm>
            <a:custGeom>
              <a:avLst/>
              <a:gdLst>
                <a:gd name="T0" fmla="*/ 18 w 318"/>
                <a:gd name="T1" fmla="*/ 0 h 109"/>
                <a:gd name="T2" fmla="*/ 0 w 318"/>
                <a:gd name="T3" fmla="*/ 17 h 109"/>
                <a:gd name="T4" fmla="*/ 0 w 318"/>
                <a:gd name="T5" fmla="*/ 109 h 109"/>
                <a:gd name="T6" fmla="*/ 300 w 318"/>
                <a:gd name="T7" fmla="*/ 109 h 109"/>
                <a:gd name="T8" fmla="*/ 318 w 318"/>
                <a:gd name="T9" fmla="*/ 91 h 109"/>
                <a:gd name="T10" fmla="*/ 318 w 318"/>
                <a:gd name="T11" fmla="*/ 0 h 109"/>
                <a:gd name="T12" fmla="*/ 18 w 318"/>
                <a:gd name="T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8" h="109">
                  <a:moveTo>
                    <a:pt x="18" y="0"/>
                  </a:moveTo>
                  <a:lnTo>
                    <a:pt x="0" y="17"/>
                  </a:lnTo>
                  <a:lnTo>
                    <a:pt x="0" y="109"/>
                  </a:lnTo>
                  <a:lnTo>
                    <a:pt x="300" y="109"/>
                  </a:lnTo>
                  <a:lnTo>
                    <a:pt x="318" y="91"/>
                  </a:lnTo>
                  <a:lnTo>
                    <a:pt x="318" y="0"/>
                  </a:lnTo>
                  <a:lnTo>
                    <a:pt x="18" y="0"/>
                  </a:lnTo>
                  <a:close/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901" name="Freeform 106"/>
            <p:cNvSpPr>
              <a:spLocks/>
            </p:cNvSpPr>
            <p:nvPr/>
          </p:nvSpPr>
          <p:spPr bwMode="auto">
            <a:xfrm>
              <a:off x="2409" y="1378"/>
              <a:ext cx="357" cy="17"/>
            </a:xfrm>
            <a:custGeom>
              <a:avLst/>
              <a:gdLst>
                <a:gd name="T0" fmla="*/ 0 w 318"/>
                <a:gd name="T1" fmla="*/ 17 h 17"/>
                <a:gd name="T2" fmla="*/ 300 w 318"/>
                <a:gd name="T3" fmla="*/ 17 h 17"/>
                <a:gd name="T4" fmla="*/ 318 w 318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8" h="17">
                  <a:moveTo>
                    <a:pt x="0" y="17"/>
                  </a:moveTo>
                  <a:lnTo>
                    <a:pt x="300" y="17"/>
                  </a:lnTo>
                  <a:lnTo>
                    <a:pt x="318" y="0"/>
                  </a:lnTo>
                </a:path>
              </a:pathLst>
            </a:custGeom>
            <a:noFill/>
            <a:ln w="63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n w="6350">
                  <a:solidFill>
                    <a:srgbClr val="000000"/>
                  </a:solidFill>
                </a:ln>
                <a:solidFill>
                  <a:srgbClr val="000000"/>
                </a:solidFill>
              </a:endParaRPr>
            </a:p>
          </p:txBody>
        </p:sp>
        <p:sp>
          <p:nvSpPr>
            <p:cNvPr id="902" name="Line 107"/>
            <p:cNvSpPr>
              <a:spLocks noChangeShapeType="1"/>
            </p:cNvSpPr>
            <p:nvPr/>
          </p:nvSpPr>
          <p:spPr bwMode="auto">
            <a:xfrm>
              <a:off x="2746" y="1393"/>
              <a:ext cx="0" cy="77"/>
            </a:xfrm>
            <a:prstGeom prst="line">
              <a:avLst/>
            </a:prstGeom>
            <a:noFill/>
            <a:ln w="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903" name="Rectangle 109"/>
            <p:cNvSpPr>
              <a:spLocks noChangeArrowheads="1"/>
            </p:cNvSpPr>
            <p:nvPr/>
          </p:nvSpPr>
          <p:spPr bwMode="auto">
            <a:xfrm>
              <a:off x="2451" y="1402"/>
              <a:ext cx="271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600" b="1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Distribution</a:t>
              </a:r>
              <a:endParaRPr lang="en-U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904" name="Group 1703"/>
          <p:cNvGrpSpPr>
            <a:grpSpLocks/>
          </p:cNvGrpSpPr>
          <p:nvPr/>
        </p:nvGrpSpPr>
        <p:grpSpPr bwMode="auto">
          <a:xfrm>
            <a:off x="3229768" y="5349641"/>
            <a:ext cx="1811338" cy="593725"/>
            <a:chOff x="134" y="3256"/>
            <a:chExt cx="1141" cy="374"/>
          </a:xfrm>
        </p:grpSpPr>
        <p:grpSp>
          <p:nvGrpSpPr>
            <p:cNvPr id="905" name="Group 445"/>
            <p:cNvGrpSpPr>
              <a:grpSpLocks/>
            </p:cNvGrpSpPr>
            <p:nvPr/>
          </p:nvGrpSpPr>
          <p:grpSpPr bwMode="auto">
            <a:xfrm>
              <a:off x="860" y="3421"/>
              <a:ext cx="415" cy="134"/>
              <a:chOff x="4634" y="3212"/>
              <a:chExt cx="493" cy="95"/>
            </a:xfrm>
          </p:grpSpPr>
          <p:sp>
            <p:nvSpPr>
              <p:cNvPr id="1145" name="Rectangle 446"/>
              <p:cNvSpPr>
                <a:spLocks noChangeArrowheads="1"/>
              </p:cNvSpPr>
              <p:nvPr/>
            </p:nvSpPr>
            <p:spPr bwMode="auto">
              <a:xfrm>
                <a:off x="4987" y="3249"/>
                <a:ext cx="136" cy="56"/>
              </a:xfrm>
              <a:prstGeom prst="rect">
                <a:avLst/>
              </a:prstGeom>
              <a:solidFill>
                <a:srgbClr val="FFA04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46" name="Rectangle 447"/>
              <p:cNvSpPr>
                <a:spLocks noChangeArrowheads="1"/>
              </p:cNvSpPr>
              <p:nvPr/>
            </p:nvSpPr>
            <p:spPr bwMode="auto">
              <a:xfrm>
                <a:off x="4987" y="3275"/>
                <a:ext cx="136" cy="1"/>
              </a:xfrm>
              <a:prstGeom prst="rect">
                <a:avLst/>
              </a:prstGeom>
              <a:solidFill>
                <a:srgbClr val="FF8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47" name="Rectangle 448"/>
              <p:cNvSpPr>
                <a:spLocks noChangeArrowheads="1"/>
              </p:cNvSpPr>
              <p:nvPr/>
            </p:nvSpPr>
            <p:spPr bwMode="auto">
              <a:xfrm>
                <a:off x="4987" y="3283"/>
                <a:ext cx="136" cy="1"/>
              </a:xfrm>
              <a:prstGeom prst="rect">
                <a:avLst/>
              </a:prstGeom>
              <a:solidFill>
                <a:srgbClr val="FF8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48" name="Rectangle 449"/>
              <p:cNvSpPr>
                <a:spLocks noChangeArrowheads="1"/>
              </p:cNvSpPr>
              <p:nvPr/>
            </p:nvSpPr>
            <p:spPr bwMode="auto">
              <a:xfrm>
                <a:off x="4987" y="3291"/>
                <a:ext cx="136" cy="1"/>
              </a:xfrm>
              <a:prstGeom prst="rect">
                <a:avLst/>
              </a:prstGeom>
              <a:solidFill>
                <a:srgbClr val="FF8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49" name="Rectangle 450"/>
              <p:cNvSpPr>
                <a:spLocks noChangeArrowheads="1"/>
              </p:cNvSpPr>
              <p:nvPr/>
            </p:nvSpPr>
            <p:spPr bwMode="auto">
              <a:xfrm>
                <a:off x="4987" y="3299"/>
                <a:ext cx="136" cy="1"/>
              </a:xfrm>
              <a:prstGeom prst="rect">
                <a:avLst/>
              </a:prstGeom>
              <a:solidFill>
                <a:srgbClr val="FF8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50" name="Rectangle 451"/>
              <p:cNvSpPr>
                <a:spLocks noChangeArrowheads="1"/>
              </p:cNvSpPr>
              <p:nvPr/>
            </p:nvSpPr>
            <p:spPr bwMode="auto">
              <a:xfrm>
                <a:off x="4987" y="3267"/>
                <a:ext cx="136" cy="1"/>
              </a:xfrm>
              <a:prstGeom prst="rect">
                <a:avLst/>
              </a:prstGeom>
              <a:solidFill>
                <a:srgbClr val="FF8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51" name="Rectangle 452"/>
              <p:cNvSpPr>
                <a:spLocks noChangeArrowheads="1"/>
              </p:cNvSpPr>
              <p:nvPr/>
            </p:nvSpPr>
            <p:spPr bwMode="auto">
              <a:xfrm>
                <a:off x="4987" y="3249"/>
                <a:ext cx="4" cy="56"/>
              </a:xfrm>
              <a:prstGeom prst="rect">
                <a:avLst/>
              </a:prstGeom>
              <a:solidFill>
                <a:srgbClr val="FFC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52" name="Rectangle 453"/>
              <p:cNvSpPr>
                <a:spLocks noChangeArrowheads="1"/>
              </p:cNvSpPr>
              <p:nvPr/>
            </p:nvSpPr>
            <p:spPr bwMode="auto">
              <a:xfrm>
                <a:off x="5119" y="3249"/>
                <a:ext cx="4" cy="56"/>
              </a:xfrm>
              <a:prstGeom prst="rect">
                <a:avLst/>
              </a:prstGeom>
              <a:solidFill>
                <a:srgbClr val="FFC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53" name="Rectangle 454"/>
              <p:cNvSpPr>
                <a:spLocks noChangeArrowheads="1"/>
              </p:cNvSpPr>
              <p:nvPr/>
            </p:nvSpPr>
            <p:spPr bwMode="auto">
              <a:xfrm>
                <a:off x="4987" y="3222"/>
                <a:ext cx="140" cy="32"/>
              </a:xfrm>
              <a:prstGeom prst="rect">
                <a:avLst/>
              </a:prstGeom>
              <a:solidFill>
                <a:srgbClr val="A0A0A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54" name="Rectangle 455"/>
              <p:cNvSpPr>
                <a:spLocks noChangeArrowheads="1"/>
              </p:cNvSpPr>
              <p:nvPr/>
            </p:nvSpPr>
            <p:spPr bwMode="auto">
              <a:xfrm>
                <a:off x="4987" y="3222"/>
                <a:ext cx="140" cy="32"/>
              </a:xfrm>
              <a:prstGeom prst="rect">
                <a:avLst/>
              </a:prstGeom>
              <a:noFill/>
              <a:ln w="0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55" name="Rectangle 456"/>
              <p:cNvSpPr>
                <a:spLocks noChangeArrowheads="1"/>
              </p:cNvSpPr>
              <p:nvPr/>
            </p:nvSpPr>
            <p:spPr bwMode="auto">
              <a:xfrm>
                <a:off x="4987" y="3256"/>
                <a:ext cx="136" cy="8"/>
              </a:xfrm>
              <a:prstGeom prst="rect">
                <a:avLst/>
              </a:prstGeom>
              <a:solidFill>
                <a:srgbClr val="60606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56" name="Rectangle 457"/>
              <p:cNvSpPr>
                <a:spLocks noChangeArrowheads="1"/>
              </p:cNvSpPr>
              <p:nvPr/>
            </p:nvSpPr>
            <p:spPr bwMode="auto">
              <a:xfrm>
                <a:off x="5004" y="3264"/>
                <a:ext cx="101" cy="41"/>
              </a:xfrm>
              <a:prstGeom prst="rect">
                <a:avLst/>
              </a:prstGeom>
              <a:solidFill>
                <a:srgbClr val="FFC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57" name="Rectangle 458"/>
              <p:cNvSpPr>
                <a:spLocks noChangeArrowheads="1"/>
              </p:cNvSpPr>
              <p:nvPr/>
            </p:nvSpPr>
            <p:spPr bwMode="auto">
              <a:xfrm>
                <a:off x="5004" y="3264"/>
                <a:ext cx="101" cy="41"/>
              </a:xfrm>
              <a:prstGeom prst="rect">
                <a:avLst/>
              </a:prstGeom>
              <a:noFill/>
              <a:ln w="0">
                <a:solidFill>
                  <a:srgbClr val="FF8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58" name="Rectangle 459"/>
              <p:cNvSpPr>
                <a:spLocks noChangeArrowheads="1"/>
              </p:cNvSpPr>
              <p:nvPr/>
            </p:nvSpPr>
            <p:spPr bwMode="auto">
              <a:xfrm>
                <a:off x="5009" y="3294"/>
                <a:ext cx="20" cy="7"/>
              </a:xfrm>
              <a:prstGeom prst="rect">
                <a:avLst/>
              </a:prstGeom>
              <a:solidFill>
                <a:srgbClr val="FAC7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59" name="Rectangle 460"/>
              <p:cNvSpPr>
                <a:spLocks noChangeArrowheads="1"/>
              </p:cNvSpPr>
              <p:nvPr/>
            </p:nvSpPr>
            <p:spPr bwMode="auto">
              <a:xfrm>
                <a:off x="5009" y="3294"/>
                <a:ext cx="20" cy="7"/>
              </a:xfrm>
              <a:prstGeom prst="rect">
                <a:avLst/>
              </a:prstGeom>
              <a:solidFill>
                <a:srgbClr val="FFC080"/>
              </a:solidFill>
              <a:ln w="0">
                <a:solidFill>
                  <a:srgbClr val="FFA04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60" name="Rectangle 461"/>
              <p:cNvSpPr>
                <a:spLocks noChangeArrowheads="1"/>
              </p:cNvSpPr>
              <p:nvPr/>
            </p:nvSpPr>
            <p:spPr bwMode="auto">
              <a:xfrm>
                <a:off x="5032" y="3294"/>
                <a:ext cx="20" cy="7"/>
              </a:xfrm>
              <a:prstGeom prst="rect">
                <a:avLst/>
              </a:prstGeom>
              <a:solidFill>
                <a:srgbClr val="FAC7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61" name="Rectangle 462"/>
              <p:cNvSpPr>
                <a:spLocks noChangeArrowheads="1"/>
              </p:cNvSpPr>
              <p:nvPr/>
            </p:nvSpPr>
            <p:spPr bwMode="auto">
              <a:xfrm>
                <a:off x="5032" y="3294"/>
                <a:ext cx="20" cy="7"/>
              </a:xfrm>
              <a:prstGeom prst="rect">
                <a:avLst/>
              </a:prstGeom>
              <a:solidFill>
                <a:srgbClr val="FFC080"/>
              </a:solidFill>
              <a:ln w="0">
                <a:solidFill>
                  <a:srgbClr val="FFA04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62" name="Rectangle 463"/>
              <p:cNvSpPr>
                <a:spLocks noChangeArrowheads="1"/>
              </p:cNvSpPr>
              <p:nvPr/>
            </p:nvSpPr>
            <p:spPr bwMode="auto">
              <a:xfrm>
                <a:off x="5056" y="3294"/>
                <a:ext cx="20" cy="7"/>
              </a:xfrm>
              <a:prstGeom prst="rect">
                <a:avLst/>
              </a:prstGeom>
              <a:solidFill>
                <a:srgbClr val="FAC7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63" name="Rectangle 464"/>
              <p:cNvSpPr>
                <a:spLocks noChangeArrowheads="1"/>
              </p:cNvSpPr>
              <p:nvPr/>
            </p:nvSpPr>
            <p:spPr bwMode="auto">
              <a:xfrm>
                <a:off x="5056" y="3294"/>
                <a:ext cx="20" cy="7"/>
              </a:xfrm>
              <a:prstGeom prst="rect">
                <a:avLst/>
              </a:prstGeom>
              <a:solidFill>
                <a:srgbClr val="FFC080"/>
              </a:solidFill>
              <a:ln w="0">
                <a:solidFill>
                  <a:srgbClr val="FFA04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64" name="Rectangle 465"/>
              <p:cNvSpPr>
                <a:spLocks noChangeArrowheads="1"/>
              </p:cNvSpPr>
              <p:nvPr/>
            </p:nvSpPr>
            <p:spPr bwMode="auto">
              <a:xfrm>
                <a:off x="5080" y="3294"/>
                <a:ext cx="20" cy="7"/>
              </a:xfrm>
              <a:prstGeom prst="rect">
                <a:avLst/>
              </a:prstGeom>
              <a:solidFill>
                <a:srgbClr val="FAC7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65" name="Rectangle 466"/>
              <p:cNvSpPr>
                <a:spLocks noChangeArrowheads="1"/>
              </p:cNvSpPr>
              <p:nvPr/>
            </p:nvSpPr>
            <p:spPr bwMode="auto">
              <a:xfrm>
                <a:off x="5080" y="3294"/>
                <a:ext cx="20" cy="7"/>
              </a:xfrm>
              <a:prstGeom prst="rect">
                <a:avLst/>
              </a:prstGeom>
              <a:solidFill>
                <a:srgbClr val="FFC080"/>
              </a:solidFill>
              <a:ln w="0">
                <a:solidFill>
                  <a:srgbClr val="FFA04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66" name="Rectangle 467"/>
              <p:cNvSpPr>
                <a:spLocks noChangeArrowheads="1"/>
              </p:cNvSpPr>
              <p:nvPr/>
            </p:nvSpPr>
            <p:spPr bwMode="auto">
              <a:xfrm>
                <a:off x="5009" y="3267"/>
                <a:ext cx="20" cy="7"/>
              </a:xfrm>
              <a:prstGeom prst="rect">
                <a:avLst/>
              </a:prstGeom>
              <a:solidFill>
                <a:srgbClr val="FAC7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67" name="Rectangle 468"/>
              <p:cNvSpPr>
                <a:spLocks noChangeArrowheads="1"/>
              </p:cNvSpPr>
              <p:nvPr/>
            </p:nvSpPr>
            <p:spPr bwMode="auto">
              <a:xfrm>
                <a:off x="5009" y="3267"/>
                <a:ext cx="20" cy="7"/>
              </a:xfrm>
              <a:prstGeom prst="rect">
                <a:avLst/>
              </a:prstGeom>
              <a:solidFill>
                <a:srgbClr val="FFC080"/>
              </a:solidFill>
              <a:ln w="0">
                <a:solidFill>
                  <a:srgbClr val="FFA04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68" name="Rectangle 469"/>
              <p:cNvSpPr>
                <a:spLocks noChangeArrowheads="1"/>
              </p:cNvSpPr>
              <p:nvPr/>
            </p:nvSpPr>
            <p:spPr bwMode="auto">
              <a:xfrm>
                <a:off x="5032" y="3267"/>
                <a:ext cx="20" cy="7"/>
              </a:xfrm>
              <a:prstGeom prst="rect">
                <a:avLst/>
              </a:prstGeom>
              <a:solidFill>
                <a:srgbClr val="FAC7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69" name="Rectangle 470"/>
              <p:cNvSpPr>
                <a:spLocks noChangeArrowheads="1"/>
              </p:cNvSpPr>
              <p:nvPr/>
            </p:nvSpPr>
            <p:spPr bwMode="auto">
              <a:xfrm>
                <a:off x="5032" y="3267"/>
                <a:ext cx="20" cy="7"/>
              </a:xfrm>
              <a:prstGeom prst="rect">
                <a:avLst/>
              </a:prstGeom>
              <a:solidFill>
                <a:srgbClr val="FFC080"/>
              </a:solidFill>
              <a:ln w="0">
                <a:solidFill>
                  <a:srgbClr val="FFA04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70" name="Rectangle 471"/>
              <p:cNvSpPr>
                <a:spLocks noChangeArrowheads="1"/>
              </p:cNvSpPr>
              <p:nvPr/>
            </p:nvSpPr>
            <p:spPr bwMode="auto">
              <a:xfrm>
                <a:off x="5056" y="3267"/>
                <a:ext cx="20" cy="7"/>
              </a:xfrm>
              <a:prstGeom prst="rect">
                <a:avLst/>
              </a:prstGeom>
              <a:solidFill>
                <a:srgbClr val="FAC7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71" name="Rectangle 472"/>
              <p:cNvSpPr>
                <a:spLocks noChangeArrowheads="1"/>
              </p:cNvSpPr>
              <p:nvPr/>
            </p:nvSpPr>
            <p:spPr bwMode="auto">
              <a:xfrm>
                <a:off x="5056" y="3267"/>
                <a:ext cx="20" cy="7"/>
              </a:xfrm>
              <a:prstGeom prst="rect">
                <a:avLst/>
              </a:prstGeom>
              <a:solidFill>
                <a:srgbClr val="FFC080"/>
              </a:solidFill>
              <a:ln w="0">
                <a:solidFill>
                  <a:srgbClr val="FFA04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72" name="Rectangle 473"/>
              <p:cNvSpPr>
                <a:spLocks noChangeArrowheads="1"/>
              </p:cNvSpPr>
              <p:nvPr/>
            </p:nvSpPr>
            <p:spPr bwMode="auto">
              <a:xfrm>
                <a:off x="5080" y="3267"/>
                <a:ext cx="20" cy="7"/>
              </a:xfrm>
              <a:prstGeom prst="rect">
                <a:avLst/>
              </a:prstGeom>
              <a:solidFill>
                <a:srgbClr val="FAC7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73" name="Rectangle 474"/>
              <p:cNvSpPr>
                <a:spLocks noChangeArrowheads="1"/>
              </p:cNvSpPr>
              <p:nvPr/>
            </p:nvSpPr>
            <p:spPr bwMode="auto">
              <a:xfrm>
                <a:off x="5080" y="3267"/>
                <a:ext cx="20" cy="7"/>
              </a:xfrm>
              <a:prstGeom prst="rect">
                <a:avLst/>
              </a:prstGeom>
              <a:solidFill>
                <a:srgbClr val="FFC080"/>
              </a:solidFill>
              <a:ln w="0">
                <a:solidFill>
                  <a:srgbClr val="FFA04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74" name="Rectangle 475"/>
              <p:cNvSpPr>
                <a:spLocks noChangeArrowheads="1"/>
              </p:cNvSpPr>
              <p:nvPr/>
            </p:nvSpPr>
            <p:spPr bwMode="auto">
              <a:xfrm>
                <a:off x="5009" y="3276"/>
                <a:ext cx="20" cy="7"/>
              </a:xfrm>
              <a:prstGeom prst="rect">
                <a:avLst/>
              </a:prstGeom>
              <a:solidFill>
                <a:srgbClr val="FAC7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75" name="Rectangle 476"/>
              <p:cNvSpPr>
                <a:spLocks noChangeArrowheads="1"/>
              </p:cNvSpPr>
              <p:nvPr/>
            </p:nvSpPr>
            <p:spPr bwMode="auto">
              <a:xfrm>
                <a:off x="5009" y="3276"/>
                <a:ext cx="20" cy="7"/>
              </a:xfrm>
              <a:prstGeom prst="rect">
                <a:avLst/>
              </a:prstGeom>
              <a:solidFill>
                <a:srgbClr val="FFC080"/>
              </a:solidFill>
              <a:ln w="0">
                <a:solidFill>
                  <a:srgbClr val="FFA04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76" name="Rectangle 477"/>
              <p:cNvSpPr>
                <a:spLocks noChangeArrowheads="1"/>
              </p:cNvSpPr>
              <p:nvPr/>
            </p:nvSpPr>
            <p:spPr bwMode="auto">
              <a:xfrm>
                <a:off x="5032" y="3276"/>
                <a:ext cx="20" cy="7"/>
              </a:xfrm>
              <a:prstGeom prst="rect">
                <a:avLst/>
              </a:prstGeom>
              <a:solidFill>
                <a:srgbClr val="FAC7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77" name="Rectangle 478"/>
              <p:cNvSpPr>
                <a:spLocks noChangeArrowheads="1"/>
              </p:cNvSpPr>
              <p:nvPr/>
            </p:nvSpPr>
            <p:spPr bwMode="auto">
              <a:xfrm>
                <a:off x="5032" y="3276"/>
                <a:ext cx="22" cy="7"/>
              </a:xfrm>
              <a:prstGeom prst="rect">
                <a:avLst/>
              </a:prstGeom>
              <a:solidFill>
                <a:srgbClr val="FFC080"/>
              </a:solidFill>
              <a:ln w="0">
                <a:solidFill>
                  <a:srgbClr val="FFA04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78" name="Rectangle 479"/>
              <p:cNvSpPr>
                <a:spLocks noChangeArrowheads="1"/>
              </p:cNvSpPr>
              <p:nvPr/>
            </p:nvSpPr>
            <p:spPr bwMode="auto">
              <a:xfrm>
                <a:off x="5056" y="3276"/>
                <a:ext cx="20" cy="7"/>
              </a:xfrm>
              <a:prstGeom prst="rect">
                <a:avLst/>
              </a:prstGeom>
              <a:solidFill>
                <a:srgbClr val="FAC7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79" name="Rectangle 480"/>
              <p:cNvSpPr>
                <a:spLocks noChangeArrowheads="1"/>
              </p:cNvSpPr>
              <p:nvPr/>
            </p:nvSpPr>
            <p:spPr bwMode="auto">
              <a:xfrm>
                <a:off x="5056" y="3276"/>
                <a:ext cx="20" cy="7"/>
              </a:xfrm>
              <a:prstGeom prst="rect">
                <a:avLst/>
              </a:prstGeom>
              <a:solidFill>
                <a:srgbClr val="FFC080"/>
              </a:solidFill>
              <a:ln w="0">
                <a:solidFill>
                  <a:srgbClr val="FFA04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80" name="Rectangle 481"/>
              <p:cNvSpPr>
                <a:spLocks noChangeArrowheads="1"/>
              </p:cNvSpPr>
              <p:nvPr/>
            </p:nvSpPr>
            <p:spPr bwMode="auto">
              <a:xfrm>
                <a:off x="5080" y="3276"/>
                <a:ext cx="20" cy="7"/>
              </a:xfrm>
              <a:prstGeom prst="rect">
                <a:avLst/>
              </a:prstGeom>
              <a:solidFill>
                <a:srgbClr val="FAC7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81" name="Rectangle 482"/>
              <p:cNvSpPr>
                <a:spLocks noChangeArrowheads="1"/>
              </p:cNvSpPr>
              <p:nvPr/>
            </p:nvSpPr>
            <p:spPr bwMode="auto">
              <a:xfrm>
                <a:off x="5080" y="3276"/>
                <a:ext cx="20" cy="7"/>
              </a:xfrm>
              <a:prstGeom prst="rect">
                <a:avLst/>
              </a:prstGeom>
              <a:solidFill>
                <a:srgbClr val="FFC080"/>
              </a:solidFill>
              <a:ln w="0">
                <a:solidFill>
                  <a:srgbClr val="FFA04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82" name="Rectangle 483"/>
              <p:cNvSpPr>
                <a:spLocks noChangeArrowheads="1"/>
              </p:cNvSpPr>
              <p:nvPr/>
            </p:nvSpPr>
            <p:spPr bwMode="auto">
              <a:xfrm>
                <a:off x="5009" y="3285"/>
                <a:ext cx="20" cy="7"/>
              </a:xfrm>
              <a:prstGeom prst="rect">
                <a:avLst/>
              </a:prstGeom>
              <a:solidFill>
                <a:srgbClr val="FAC7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83" name="Rectangle 484"/>
              <p:cNvSpPr>
                <a:spLocks noChangeArrowheads="1"/>
              </p:cNvSpPr>
              <p:nvPr/>
            </p:nvSpPr>
            <p:spPr bwMode="auto">
              <a:xfrm>
                <a:off x="5009" y="3285"/>
                <a:ext cx="20" cy="7"/>
              </a:xfrm>
              <a:prstGeom prst="rect">
                <a:avLst/>
              </a:prstGeom>
              <a:solidFill>
                <a:srgbClr val="FFC080"/>
              </a:solidFill>
              <a:ln w="0">
                <a:solidFill>
                  <a:srgbClr val="FFA04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84" name="Rectangle 485"/>
              <p:cNvSpPr>
                <a:spLocks noChangeArrowheads="1"/>
              </p:cNvSpPr>
              <p:nvPr/>
            </p:nvSpPr>
            <p:spPr bwMode="auto">
              <a:xfrm>
                <a:off x="5032" y="3285"/>
                <a:ext cx="20" cy="7"/>
              </a:xfrm>
              <a:prstGeom prst="rect">
                <a:avLst/>
              </a:prstGeom>
              <a:solidFill>
                <a:srgbClr val="FAC7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85" name="Rectangle 486"/>
              <p:cNvSpPr>
                <a:spLocks noChangeArrowheads="1"/>
              </p:cNvSpPr>
              <p:nvPr/>
            </p:nvSpPr>
            <p:spPr bwMode="auto">
              <a:xfrm>
                <a:off x="5032" y="3285"/>
                <a:ext cx="20" cy="7"/>
              </a:xfrm>
              <a:prstGeom prst="rect">
                <a:avLst/>
              </a:prstGeom>
              <a:solidFill>
                <a:srgbClr val="FFC080"/>
              </a:solidFill>
              <a:ln w="0">
                <a:solidFill>
                  <a:srgbClr val="FFA04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86" name="Rectangle 487"/>
              <p:cNvSpPr>
                <a:spLocks noChangeArrowheads="1"/>
              </p:cNvSpPr>
              <p:nvPr/>
            </p:nvSpPr>
            <p:spPr bwMode="auto">
              <a:xfrm>
                <a:off x="5056" y="3285"/>
                <a:ext cx="20" cy="7"/>
              </a:xfrm>
              <a:prstGeom prst="rect">
                <a:avLst/>
              </a:prstGeom>
              <a:solidFill>
                <a:srgbClr val="FAC7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87" name="Rectangle 488"/>
              <p:cNvSpPr>
                <a:spLocks noChangeArrowheads="1"/>
              </p:cNvSpPr>
              <p:nvPr/>
            </p:nvSpPr>
            <p:spPr bwMode="auto">
              <a:xfrm>
                <a:off x="5056" y="3285"/>
                <a:ext cx="20" cy="7"/>
              </a:xfrm>
              <a:prstGeom prst="rect">
                <a:avLst/>
              </a:prstGeom>
              <a:solidFill>
                <a:srgbClr val="FFC080"/>
              </a:solidFill>
              <a:ln w="0">
                <a:solidFill>
                  <a:srgbClr val="FFA04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88" name="Rectangle 489"/>
              <p:cNvSpPr>
                <a:spLocks noChangeArrowheads="1"/>
              </p:cNvSpPr>
              <p:nvPr/>
            </p:nvSpPr>
            <p:spPr bwMode="auto">
              <a:xfrm>
                <a:off x="5080" y="3285"/>
                <a:ext cx="20" cy="7"/>
              </a:xfrm>
              <a:prstGeom prst="rect">
                <a:avLst/>
              </a:prstGeom>
              <a:solidFill>
                <a:srgbClr val="FAC7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89" name="Rectangle 490"/>
              <p:cNvSpPr>
                <a:spLocks noChangeArrowheads="1"/>
              </p:cNvSpPr>
              <p:nvPr/>
            </p:nvSpPr>
            <p:spPr bwMode="auto">
              <a:xfrm>
                <a:off x="5080" y="3285"/>
                <a:ext cx="20" cy="7"/>
              </a:xfrm>
              <a:prstGeom prst="rect">
                <a:avLst/>
              </a:prstGeom>
              <a:solidFill>
                <a:srgbClr val="FFC080"/>
              </a:solidFill>
              <a:ln w="0">
                <a:solidFill>
                  <a:srgbClr val="FFA04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90" name="Rectangle 491"/>
              <p:cNvSpPr>
                <a:spLocks noChangeArrowheads="1"/>
              </p:cNvSpPr>
              <p:nvPr/>
            </p:nvSpPr>
            <p:spPr bwMode="auto">
              <a:xfrm>
                <a:off x="4987" y="3254"/>
                <a:ext cx="140" cy="8"/>
              </a:xfrm>
              <a:prstGeom prst="rect">
                <a:avLst/>
              </a:prstGeom>
              <a:solidFill>
                <a:srgbClr val="C0C0C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91" name="Rectangle 492"/>
              <p:cNvSpPr>
                <a:spLocks noChangeArrowheads="1"/>
              </p:cNvSpPr>
              <p:nvPr/>
            </p:nvSpPr>
            <p:spPr bwMode="auto">
              <a:xfrm>
                <a:off x="4787" y="3249"/>
                <a:ext cx="200" cy="56"/>
              </a:xfrm>
              <a:prstGeom prst="rect">
                <a:avLst/>
              </a:prstGeom>
              <a:solidFill>
                <a:srgbClr val="A0A0A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92" name="Rectangle 493"/>
              <p:cNvSpPr>
                <a:spLocks noChangeArrowheads="1"/>
              </p:cNvSpPr>
              <p:nvPr/>
            </p:nvSpPr>
            <p:spPr bwMode="auto">
              <a:xfrm>
                <a:off x="4837" y="3249"/>
                <a:ext cx="150" cy="56"/>
              </a:xfrm>
              <a:prstGeom prst="rect">
                <a:avLst/>
              </a:prstGeom>
              <a:solidFill>
                <a:srgbClr val="FFA04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93" name="Rectangle 494"/>
              <p:cNvSpPr>
                <a:spLocks noChangeArrowheads="1"/>
              </p:cNvSpPr>
              <p:nvPr/>
            </p:nvSpPr>
            <p:spPr bwMode="auto">
              <a:xfrm>
                <a:off x="4841" y="3249"/>
                <a:ext cx="1" cy="56"/>
              </a:xfrm>
              <a:prstGeom prst="rect">
                <a:avLst/>
              </a:prstGeom>
              <a:solidFill>
                <a:srgbClr val="A46E0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94" name="Rectangle 495"/>
              <p:cNvSpPr>
                <a:spLocks noChangeArrowheads="1"/>
              </p:cNvSpPr>
              <p:nvPr/>
            </p:nvSpPr>
            <p:spPr bwMode="auto">
              <a:xfrm>
                <a:off x="4850" y="3249"/>
                <a:ext cx="1" cy="56"/>
              </a:xfrm>
              <a:prstGeom prst="rect">
                <a:avLst/>
              </a:prstGeom>
              <a:solidFill>
                <a:srgbClr val="FF8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95" name="Rectangle 496"/>
              <p:cNvSpPr>
                <a:spLocks noChangeArrowheads="1"/>
              </p:cNvSpPr>
              <p:nvPr/>
            </p:nvSpPr>
            <p:spPr bwMode="auto">
              <a:xfrm>
                <a:off x="4860" y="3249"/>
                <a:ext cx="1" cy="56"/>
              </a:xfrm>
              <a:prstGeom prst="rect">
                <a:avLst/>
              </a:prstGeom>
              <a:solidFill>
                <a:srgbClr val="FF8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96" name="Rectangle 497"/>
              <p:cNvSpPr>
                <a:spLocks noChangeArrowheads="1"/>
              </p:cNvSpPr>
              <p:nvPr/>
            </p:nvSpPr>
            <p:spPr bwMode="auto">
              <a:xfrm>
                <a:off x="4869" y="3249"/>
                <a:ext cx="1" cy="56"/>
              </a:xfrm>
              <a:prstGeom prst="rect">
                <a:avLst/>
              </a:prstGeom>
              <a:solidFill>
                <a:srgbClr val="FF8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97" name="Rectangle 498"/>
              <p:cNvSpPr>
                <a:spLocks noChangeArrowheads="1"/>
              </p:cNvSpPr>
              <p:nvPr/>
            </p:nvSpPr>
            <p:spPr bwMode="auto">
              <a:xfrm>
                <a:off x="4878" y="3249"/>
                <a:ext cx="1" cy="56"/>
              </a:xfrm>
              <a:prstGeom prst="rect">
                <a:avLst/>
              </a:prstGeom>
              <a:solidFill>
                <a:srgbClr val="FF8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98" name="Rectangle 499"/>
              <p:cNvSpPr>
                <a:spLocks noChangeArrowheads="1"/>
              </p:cNvSpPr>
              <p:nvPr/>
            </p:nvSpPr>
            <p:spPr bwMode="auto">
              <a:xfrm>
                <a:off x="4888" y="3249"/>
                <a:ext cx="1" cy="56"/>
              </a:xfrm>
              <a:prstGeom prst="rect">
                <a:avLst/>
              </a:prstGeom>
              <a:solidFill>
                <a:srgbClr val="FF8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99" name="Rectangle 500"/>
              <p:cNvSpPr>
                <a:spLocks noChangeArrowheads="1"/>
              </p:cNvSpPr>
              <p:nvPr/>
            </p:nvSpPr>
            <p:spPr bwMode="auto">
              <a:xfrm>
                <a:off x="4897" y="3249"/>
                <a:ext cx="1" cy="56"/>
              </a:xfrm>
              <a:prstGeom prst="rect">
                <a:avLst/>
              </a:prstGeom>
              <a:solidFill>
                <a:srgbClr val="A46E0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00" name="Rectangle 501"/>
              <p:cNvSpPr>
                <a:spLocks noChangeArrowheads="1"/>
              </p:cNvSpPr>
              <p:nvPr/>
            </p:nvSpPr>
            <p:spPr bwMode="auto">
              <a:xfrm>
                <a:off x="4906" y="3249"/>
                <a:ext cx="1" cy="56"/>
              </a:xfrm>
              <a:prstGeom prst="rect">
                <a:avLst/>
              </a:prstGeom>
              <a:solidFill>
                <a:srgbClr val="FF8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01" name="Rectangle 502"/>
              <p:cNvSpPr>
                <a:spLocks noChangeArrowheads="1"/>
              </p:cNvSpPr>
              <p:nvPr/>
            </p:nvSpPr>
            <p:spPr bwMode="auto">
              <a:xfrm>
                <a:off x="4916" y="3249"/>
                <a:ext cx="1" cy="56"/>
              </a:xfrm>
              <a:prstGeom prst="rect">
                <a:avLst/>
              </a:prstGeom>
              <a:solidFill>
                <a:srgbClr val="FF8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02" name="Rectangle 503"/>
              <p:cNvSpPr>
                <a:spLocks noChangeArrowheads="1"/>
              </p:cNvSpPr>
              <p:nvPr/>
            </p:nvSpPr>
            <p:spPr bwMode="auto">
              <a:xfrm>
                <a:off x="4925" y="3249"/>
                <a:ext cx="1" cy="56"/>
              </a:xfrm>
              <a:prstGeom prst="rect">
                <a:avLst/>
              </a:prstGeom>
              <a:solidFill>
                <a:srgbClr val="FF8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03" name="Rectangle 504"/>
              <p:cNvSpPr>
                <a:spLocks noChangeArrowheads="1"/>
              </p:cNvSpPr>
              <p:nvPr/>
            </p:nvSpPr>
            <p:spPr bwMode="auto">
              <a:xfrm>
                <a:off x="4934" y="3249"/>
                <a:ext cx="1" cy="56"/>
              </a:xfrm>
              <a:prstGeom prst="rect">
                <a:avLst/>
              </a:prstGeom>
              <a:solidFill>
                <a:srgbClr val="FF8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04" name="Rectangle 505"/>
              <p:cNvSpPr>
                <a:spLocks noChangeArrowheads="1"/>
              </p:cNvSpPr>
              <p:nvPr/>
            </p:nvSpPr>
            <p:spPr bwMode="auto">
              <a:xfrm>
                <a:off x="4944" y="3249"/>
                <a:ext cx="1" cy="56"/>
              </a:xfrm>
              <a:prstGeom prst="rect">
                <a:avLst/>
              </a:prstGeom>
              <a:solidFill>
                <a:srgbClr val="FF8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05" name="Rectangle 506"/>
              <p:cNvSpPr>
                <a:spLocks noChangeArrowheads="1"/>
              </p:cNvSpPr>
              <p:nvPr/>
            </p:nvSpPr>
            <p:spPr bwMode="auto">
              <a:xfrm>
                <a:off x="4953" y="3249"/>
                <a:ext cx="1" cy="56"/>
              </a:xfrm>
              <a:prstGeom prst="rect">
                <a:avLst/>
              </a:prstGeom>
              <a:solidFill>
                <a:srgbClr val="FF8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06" name="Rectangle 507"/>
              <p:cNvSpPr>
                <a:spLocks noChangeArrowheads="1"/>
              </p:cNvSpPr>
              <p:nvPr/>
            </p:nvSpPr>
            <p:spPr bwMode="auto">
              <a:xfrm>
                <a:off x="4962" y="3249"/>
                <a:ext cx="1" cy="56"/>
              </a:xfrm>
              <a:prstGeom prst="rect">
                <a:avLst/>
              </a:prstGeom>
              <a:solidFill>
                <a:srgbClr val="FF8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07" name="Rectangle 508"/>
              <p:cNvSpPr>
                <a:spLocks noChangeArrowheads="1"/>
              </p:cNvSpPr>
              <p:nvPr/>
            </p:nvSpPr>
            <p:spPr bwMode="auto">
              <a:xfrm>
                <a:off x="4972" y="3249"/>
                <a:ext cx="1" cy="56"/>
              </a:xfrm>
              <a:prstGeom prst="rect">
                <a:avLst/>
              </a:prstGeom>
              <a:solidFill>
                <a:srgbClr val="FF8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08" name="Rectangle 509"/>
              <p:cNvSpPr>
                <a:spLocks noChangeArrowheads="1"/>
              </p:cNvSpPr>
              <p:nvPr/>
            </p:nvSpPr>
            <p:spPr bwMode="auto">
              <a:xfrm>
                <a:off x="4846" y="3255"/>
                <a:ext cx="48" cy="20"/>
              </a:xfrm>
              <a:prstGeom prst="rect">
                <a:avLst/>
              </a:prstGeom>
              <a:solidFill>
                <a:srgbClr val="6A6371"/>
              </a:solidFill>
              <a:ln w="0">
                <a:solidFill>
                  <a:srgbClr val="60606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09" name="Rectangle 510"/>
              <p:cNvSpPr>
                <a:spLocks noChangeArrowheads="1"/>
              </p:cNvSpPr>
              <p:nvPr/>
            </p:nvSpPr>
            <p:spPr bwMode="auto">
              <a:xfrm>
                <a:off x="4848" y="3257"/>
                <a:ext cx="44" cy="16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10" name="Rectangle 511"/>
              <p:cNvSpPr>
                <a:spLocks noChangeArrowheads="1"/>
              </p:cNvSpPr>
              <p:nvPr/>
            </p:nvSpPr>
            <p:spPr bwMode="auto">
              <a:xfrm>
                <a:off x="4862" y="3257"/>
                <a:ext cx="1" cy="16"/>
              </a:xfrm>
              <a:prstGeom prst="rect">
                <a:avLst/>
              </a:prstGeom>
              <a:solidFill>
                <a:srgbClr val="A0A0A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11" name="Rectangle 512"/>
              <p:cNvSpPr>
                <a:spLocks noChangeArrowheads="1"/>
              </p:cNvSpPr>
              <p:nvPr/>
            </p:nvSpPr>
            <p:spPr bwMode="auto">
              <a:xfrm>
                <a:off x="4877" y="3257"/>
                <a:ext cx="1" cy="16"/>
              </a:xfrm>
              <a:prstGeom prst="rect">
                <a:avLst/>
              </a:prstGeom>
              <a:solidFill>
                <a:srgbClr val="A0A0A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12" name="Rectangle 513"/>
              <p:cNvSpPr>
                <a:spLocks noChangeArrowheads="1"/>
              </p:cNvSpPr>
              <p:nvPr/>
            </p:nvSpPr>
            <p:spPr bwMode="auto">
              <a:xfrm>
                <a:off x="4840" y="3249"/>
                <a:ext cx="5" cy="56"/>
              </a:xfrm>
              <a:prstGeom prst="rect">
                <a:avLst/>
              </a:prstGeom>
              <a:solidFill>
                <a:srgbClr val="FFC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13" name="Rectangle 514"/>
              <p:cNvSpPr>
                <a:spLocks noChangeArrowheads="1"/>
              </p:cNvSpPr>
              <p:nvPr/>
            </p:nvSpPr>
            <p:spPr bwMode="auto">
              <a:xfrm>
                <a:off x="4896" y="3249"/>
                <a:ext cx="4" cy="56"/>
              </a:xfrm>
              <a:prstGeom prst="rect">
                <a:avLst/>
              </a:prstGeom>
              <a:solidFill>
                <a:srgbClr val="FFC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14" name="Freeform 515"/>
              <p:cNvSpPr>
                <a:spLocks/>
              </p:cNvSpPr>
              <p:nvPr/>
            </p:nvSpPr>
            <p:spPr bwMode="auto">
              <a:xfrm>
                <a:off x="4889" y="3254"/>
                <a:ext cx="18" cy="10"/>
              </a:xfrm>
              <a:custGeom>
                <a:avLst/>
                <a:gdLst>
                  <a:gd name="T0" fmla="*/ 0 w 141"/>
                  <a:gd name="T1" fmla="*/ 0 h 75"/>
                  <a:gd name="T2" fmla="*/ 51 w 141"/>
                  <a:gd name="T3" fmla="*/ 75 h 75"/>
                  <a:gd name="T4" fmla="*/ 89 w 141"/>
                  <a:gd name="T5" fmla="*/ 75 h 75"/>
                  <a:gd name="T6" fmla="*/ 141 w 141"/>
                  <a:gd name="T7" fmla="*/ 0 h 75"/>
                  <a:gd name="T8" fmla="*/ 0 w 141"/>
                  <a:gd name="T9" fmla="*/ 0 h 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1"/>
                  <a:gd name="T16" fmla="*/ 0 h 75"/>
                  <a:gd name="T17" fmla="*/ 141 w 141"/>
                  <a:gd name="T18" fmla="*/ 75 h 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1" h="75">
                    <a:moveTo>
                      <a:pt x="0" y="0"/>
                    </a:moveTo>
                    <a:lnTo>
                      <a:pt x="51" y="75"/>
                    </a:lnTo>
                    <a:lnTo>
                      <a:pt x="89" y="75"/>
                    </a:lnTo>
                    <a:lnTo>
                      <a:pt x="14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6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15" name="Freeform 516"/>
              <p:cNvSpPr>
                <a:spLocks/>
              </p:cNvSpPr>
              <p:nvPr/>
            </p:nvSpPr>
            <p:spPr bwMode="auto">
              <a:xfrm>
                <a:off x="4834" y="3254"/>
                <a:ext cx="18" cy="10"/>
              </a:xfrm>
              <a:custGeom>
                <a:avLst/>
                <a:gdLst>
                  <a:gd name="T0" fmla="*/ 0 w 141"/>
                  <a:gd name="T1" fmla="*/ 0 h 75"/>
                  <a:gd name="T2" fmla="*/ 52 w 141"/>
                  <a:gd name="T3" fmla="*/ 75 h 75"/>
                  <a:gd name="T4" fmla="*/ 89 w 141"/>
                  <a:gd name="T5" fmla="*/ 75 h 75"/>
                  <a:gd name="T6" fmla="*/ 141 w 141"/>
                  <a:gd name="T7" fmla="*/ 0 h 75"/>
                  <a:gd name="T8" fmla="*/ 0 w 141"/>
                  <a:gd name="T9" fmla="*/ 0 h 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1"/>
                  <a:gd name="T16" fmla="*/ 0 h 75"/>
                  <a:gd name="T17" fmla="*/ 141 w 141"/>
                  <a:gd name="T18" fmla="*/ 75 h 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1" h="75">
                    <a:moveTo>
                      <a:pt x="0" y="0"/>
                    </a:moveTo>
                    <a:lnTo>
                      <a:pt x="52" y="75"/>
                    </a:lnTo>
                    <a:lnTo>
                      <a:pt x="89" y="75"/>
                    </a:lnTo>
                    <a:lnTo>
                      <a:pt x="14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05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16" name="Rectangle 517"/>
              <p:cNvSpPr>
                <a:spLocks noChangeArrowheads="1"/>
              </p:cNvSpPr>
              <p:nvPr/>
            </p:nvSpPr>
            <p:spPr bwMode="auto">
              <a:xfrm>
                <a:off x="4652" y="3249"/>
                <a:ext cx="135" cy="56"/>
              </a:xfrm>
              <a:prstGeom prst="rect">
                <a:avLst/>
              </a:prstGeom>
              <a:solidFill>
                <a:srgbClr val="FFA04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17" name="Rectangle 518"/>
              <p:cNvSpPr>
                <a:spLocks noChangeArrowheads="1"/>
              </p:cNvSpPr>
              <p:nvPr/>
            </p:nvSpPr>
            <p:spPr bwMode="auto">
              <a:xfrm>
                <a:off x="4652" y="3263"/>
                <a:ext cx="135" cy="1"/>
              </a:xfrm>
              <a:prstGeom prst="rect">
                <a:avLst/>
              </a:prstGeom>
              <a:solidFill>
                <a:srgbClr val="FF8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18" name="Rectangle 519"/>
              <p:cNvSpPr>
                <a:spLocks noChangeArrowheads="1"/>
              </p:cNvSpPr>
              <p:nvPr/>
            </p:nvSpPr>
            <p:spPr bwMode="auto">
              <a:xfrm>
                <a:off x="4652" y="3270"/>
                <a:ext cx="135" cy="1"/>
              </a:xfrm>
              <a:prstGeom prst="rect">
                <a:avLst/>
              </a:prstGeom>
              <a:solidFill>
                <a:srgbClr val="FF8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19" name="Rectangle 520"/>
              <p:cNvSpPr>
                <a:spLocks noChangeArrowheads="1"/>
              </p:cNvSpPr>
              <p:nvPr/>
            </p:nvSpPr>
            <p:spPr bwMode="auto">
              <a:xfrm>
                <a:off x="4652" y="3277"/>
                <a:ext cx="135" cy="2"/>
              </a:xfrm>
              <a:prstGeom prst="rect">
                <a:avLst/>
              </a:prstGeom>
              <a:solidFill>
                <a:srgbClr val="FF8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20" name="Rectangle 521"/>
              <p:cNvSpPr>
                <a:spLocks noChangeArrowheads="1"/>
              </p:cNvSpPr>
              <p:nvPr/>
            </p:nvSpPr>
            <p:spPr bwMode="auto">
              <a:xfrm>
                <a:off x="4652" y="3285"/>
                <a:ext cx="135" cy="1"/>
              </a:xfrm>
              <a:prstGeom prst="rect">
                <a:avLst/>
              </a:prstGeom>
              <a:solidFill>
                <a:srgbClr val="FF8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21" name="Rectangle 522"/>
              <p:cNvSpPr>
                <a:spLocks noChangeArrowheads="1"/>
              </p:cNvSpPr>
              <p:nvPr/>
            </p:nvSpPr>
            <p:spPr bwMode="auto">
              <a:xfrm>
                <a:off x="4652" y="3292"/>
                <a:ext cx="135" cy="1"/>
              </a:xfrm>
              <a:prstGeom prst="rect">
                <a:avLst/>
              </a:prstGeom>
              <a:solidFill>
                <a:srgbClr val="FF8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22" name="Rectangle 523"/>
              <p:cNvSpPr>
                <a:spLocks noChangeArrowheads="1"/>
              </p:cNvSpPr>
              <p:nvPr/>
            </p:nvSpPr>
            <p:spPr bwMode="auto">
              <a:xfrm>
                <a:off x="4652" y="3299"/>
                <a:ext cx="135" cy="1"/>
              </a:xfrm>
              <a:prstGeom prst="rect">
                <a:avLst/>
              </a:prstGeom>
              <a:solidFill>
                <a:srgbClr val="FF8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23" name="Rectangle 524"/>
              <p:cNvSpPr>
                <a:spLocks noChangeArrowheads="1"/>
              </p:cNvSpPr>
              <p:nvPr/>
            </p:nvSpPr>
            <p:spPr bwMode="auto">
              <a:xfrm>
                <a:off x="4652" y="3249"/>
                <a:ext cx="6" cy="56"/>
              </a:xfrm>
              <a:prstGeom prst="rect">
                <a:avLst/>
              </a:prstGeom>
              <a:solidFill>
                <a:srgbClr val="FAC7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24" name="Rectangle 525"/>
              <p:cNvSpPr>
                <a:spLocks noChangeArrowheads="1"/>
              </p:cNvSpPr>
              <p:nvPr/>
            </p:nvSpPr>
            <p:spPr bwMode="auto">
              <a:xfrm>
                <a:off x="4907" y="3256"/>
                <a:ext cx="66" cy="3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25" name="Rectangle 526"/>
              <p:cNvSpPr>
                <a:spLocks noChangeArrowheads="1"/>
              </p:cNvSpPr>
              <p:nvPr/>
            </p:nvSpPr>
            <p:spPr bwMode="auto">
              <a:xfrm>
                <a:off x="4910" y="3259"/>
                <a:ext cx="59" cy="27"/>
              </a:xfrm>
              <a:prstGeom prst="rect">
                <a:avLst/>
              </a:prstGeom>
              <a:solidFill>
                <a:srgbClr val="20202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26" name="Rectangle 527"/>
              <p:cNvSpPr>
                <a:spLocks noChangeArrowheads="1"/>
              </p:cNvSpPr>
              <p:nvPr/>
            </p:nvSpPr>
            <p:spPr bwMode="auto">
              <a:xfrm>
                <a:off x="4928" y="3259"/>
                <a:ext cx="2" cy="2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27" name="Rectangle 528"/>
              <p:cNvSpPr>
                <a:spLocks noChangeArrowheads="1"/>
              </p:cNvSpPr>
              <p:nvPr/>
            </p:nvSpPr>
            <p:spPr bwMode="auto">
              <a:xfrm>
                <a:off x="4949" y="3259"/>
                <a:ext cx="2" cy="2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28" name="Rectangle 529"/>
              <p:cNvSpPr>
                <a:spLocks noChangeArrowheads="1"/>
              </p:cNvSpPr>
              <p:nvPr/>
            </p:nvSpPr>
            <p:spPr bwMode="auto">
              <a:xfrm>
                <a:off x="4979" y="3249"/>
                <a:ext cx="5" cy="56"/>
              </a:xfrm>
              <a:prstGeom prst="rect">
                <a:avLst/>
              </a:prstGeom>
              <a:solidFill>
                <a:srgbClr val="FFC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29" name="Freeform 530"/>
              <p:cNvSpPr>
                <a:spLocks/>
              </p:cNvSpPr>
              <p:nvPr/>
            </p:nvSpPr>
            <p:spPr bwMode="auto">
              <a:xfrm>
                <a:off x="4973" y="3254"/>
                <a:ext cx="17" cy="10"/>
              </a:xfrm>
              <a:custGeom>
                <a:avLst/>
                <a:gdLst>
                  <a:gd name="T0" fmla="*/ 0 w 141"/>
                  <a:gd name="T1" fmla="*/ 0 h 75"/>
                  <a:gd name="T2" fmla="*/ 52 w 141"/>
                  <a:gd name="T3" fmla="*/ 75 h 75"/>
                  <a:gd name="T4" fmla="*/ 89 w 141"/>
                  <a:gd name="T5" fmla="*/ 75 h 75"/>
                  <a:gd name="T6" fmla="*/ 141 w 141"/>
                  <a:gd name="T7" fmla="*/ 0 h 75"/>
                  <a:gd name="T8" fmla="*/ 0 w 141"/>
                  <a:gd name="T9" fmla="*/ 0 h 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1"/>
                  <a:gd name="T16" fmla="*/ 0 h 75"/>
                  <a:gd name="T17" fmla="*/ 141 w 141"/>
                  <a:gd name="T18" fmla="*/ 75 h 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1" h="75">
                    <a:moveTo>
                      <a:pt x="0" y="0"/>
                    </a:moveTo>
                    <a:lnTo>
                      <a:pt x="52" y="75"/>
                    </a:lnTo>
                    <a:lnTo>
                      <a:pt x="89" y="75"/>
                    </a:lnTo>
                    <a:lnTo>
                      <a:pt x="14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6000"/>
              </a:solidFill>
              <a:ln w="0">
                <a:solidFill>
                  <a:srgbClr val="C06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30" name="Rectangle 531"/>
              <p:cNvSpPr>
                <a:spLocks noChangeArrowheads="1"/>
              </p:cNvSpPr>
              <p:nvPr/>
            </p:nvSpPr>
            <p:spPr bwMode="auto">
              <a:xfrm>
                <a:off x="4667" y="3262"/>
                <a:ext cx="43" cy="23"/>
              </a:xfrm>
              <a:prstGeom prst="rect">
                <a:avLst/>
              </a:prstGeom>
              <a:solidFill>
                <a:srgbClr val="60606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31" name="Rectangle 532"/>
              <p:cNvSpPr>
                <a:spLocks noChangeArrowheads="1"/>
              </p:cNvSpPr>
              <p:nvPr/>
            </p:nvSpPr>
            <p:spPr bwMode="auto">
              <a:xfrm>
                <a:off x="4669" y="3264"/>
                <a:ext cx="39" cy="19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32" name="Rectangle 533"/>
              <p:cNvSpPr>
                <a:spLocks noChangeArrowheads="1"/>
              </p:cNvSpPr>
              <p:nvPr/>
            </p:nvSpPr>
            <p:spPr bwMode="auto">
              <a:xfrm>
                <a:off x="4681" y="3264"/>
                <a:ext cx="2" cy="19"/>
              </a:xfrm>
              <a:prstGeom prst="rect">
                <a:avLst/>
              </a:prstGeom>
              <a:solidFill>
                <a:srgbClr val="A0A0A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33" name="Rectangle 534"/>
              <p:cNvSpPr>
                <a:spLocks noChangeArrowheads="1"/>
              </p:cNvSpPr>
              <p:nvPr/>
            </p:nvSpPr>
            <p:spPr bwMode="auto">
              <a:xfrm>
                <a:off x="4694" y="3264"/>
                <a:ext cx="2" cy="19"/>
              </a:xfrm>
              <a:prstGeom prst="rect">
                <a:avLst/>
              </a:prstGeom>
              <a:solidFill>
                <a:srgbClr val="A0A0A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34" name="Rectangle 535"/>
              <p:cNvSpPr>
                <a:spLocks noChangeArrowheads="1"/>
              </p:cNvSpPr>
              <p:nvPr/>
            </p:nvSpPr>
            <p:spPr bwMode="auto">
              <a:xfrm>
                <a:off x="4729" y="3262"/>
                <a:ext cx="43" cy="23"/>
              </a:xfrm>
              <a:prstGeom prst="rect">
                <a:avLst/>
              </a:prstGeom>
              <a:solidFill>
                <a:srgbClr val="60606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35" name="Rectangle 536"/>
              <p:cNvSpPr>
                <a:spLocks noChangeArrowheads="1"/>
              </p:cNvSpPr>
              <p:nvPr/>
            </p:nvSpPr>
            <p:spPr bwMode="auto">
              <a:xfrm>
                <a:off x="4732" y="3264"/>
                <a:ext cx="38" cy="19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36" name="Rectangle 537"/>
              <p:cNvSpPr>
                <a:spLocks noChangeArrowheads="1"/>
              </p:cNvSpPr>
              <p:nvPr/>
            </p:nvSpPr>
            <p:spPr bwMode="auto">
              <a:xfrm>
                <a:off x="4743" y="3264"/>
                <a:ext cx="2" cy="19"/>
              </a:xfrm>
              <a:prstGeom prst="rect">
                <a:avLst/>
              </a:prstGeom>
              <a:solidFill>
                <a:srgbClr val="A0A0A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37" name="Rectangle 538"/>
              <p:cNvSpPr>
                <a:spLocks noChangeArrowheads="1"/>
              </p:cNvSpPr>
              <p:nvPr/>
            </p:nvSpPr>
            <p:spPr bwMode="auto">
              <a:xfrm>
                <a:off x="4757" y="3264"/>
                <a:ext cx="1" cy="19"/>
              </a:xfrm>
              <a:prstGeom prst="rect">
                <a:avLst/>
              </a:prstGeom>
              <a:solidFill>
                <a:srgbClr val="A0A0A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38" name="Rectangle 539"/>
              <p:cNvSpPr>
                <a:spLocks noChangeArrowheads="1"/>
              </p:cNvSpPr>
              <p:nvPr/>
            </p:nvSpPr>
            <p:spPr bwMode="auto">
              <a:xfrm>
                <a:off x="4787" y="3261"/>
                <a:ext cx="50" cy="1"/>
              </a:xfrm>
              <a:prstGeom prst="rect">
                <a:avLst/>
              </a:prstGeom>
              <a:solidFill>
                <a:srgbClr val="60606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39" name="Rectangle 540"/>
              <p:cNvSpPr>
                <a:spLocks noChangeArrowheads="1"/>
              </p:cNvSpPr>
              <p:nvPr/>
            </p:nvSpPr>
            <p:spPr bwMode="auto">
              <a:xfrm>
                <a:off x="4787" y="3268"/>
                <a:ext cx="50" cy="1"/>
              </a:xfrm>
              <a:prstGeom prst="rect">
                <a:avLst/>
              </a:prstGeom>
              <a:solidFill>
                <a:srgbClr val="60606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40" name="Rectangle 541"/>
              <p:cNvSpPr>
                <a:spLocks noChangeArrowheads="1"/>
              </p:cNvSpPr>
              <p:nvPr/>
            </p:nvSpPr>
            <p:spPr bwMode="auto">
              <a:xfrm>
                <a:off x="4787" y="3275"/>
                <a:ext cx="50" cy="1"/>
              </a:xfrm>
              <a:prstGeom prst="rect">
                <a:avLst/>
              </a:prstGeom>
              <a:solidFill>
                <a:srgbClr val="60606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41" name="Rectangle 542"/>
              <p:cNvSpPr>
                <a:spLocks noChangeArrowheads="1"/>
              </p:cNvSpPr>
              <p:nvPr/>
            </p:nvSpPr>
            <p:spPr bwMode="auto">
              <a:xfrm>
                <a:off x="4787" y="3283"/>
                <a:ext cx="50" cy="1"/>
              </a:xfrm>
              <a:prstGeom prst="rect">
                <a:avLst/>
              </a:prstGeom>
              <a:solidFill>
                <a:srgbClr val="60606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42" name="Rectangle 543"/>
              <p:cNvSpPr>
                <a:spLocks noChangeArrowheads="1"/>
              </p:cNvSpPr>
              <p:nvPr/>
            </p:nvSpPr>
            <p:spPr bwMode="auto">
              <a:xfrm>
                <a:off x="4787" y="3290"/>
                <a:ext cx="50" cy="1"/>
              </a:xfrm>
              <a:prstGeom prst="rect">
                <a:avLst/>
              </a:prstGeom>
              <a:solidFill>
                <a:srgbClr val="60606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43" name="Rectangle 544"/>
              <p:cNvSpPr>
                <a:spLocks noChangeArrowheads="1"/>
              </p:cNvSpPr>
              <p:nvPr/>
            </p:nvSpPr>
            <p:spPr bwMode="auto">
              <a:xfrm>
                <a:off x="4787" y="3297"/>
                <a:ext cx="50" cy="1"/>
              </a:xfrm>
              <a:prstGeom prst="rect">
                <a:avLst/>
              </a:prstGeom>
              <a:solidFill>
                <a:srgbClr val="60606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44" name="Rectangle 545"/>
              <p:cNvSpPr>
                <a:spLocks noChangeArrowheads="1"/>
              </p:cNvSpPr>
              <p:nvPr/>
            </p:nvSpPr>
            <p:spPr bwMode="auto">
              <a:xfrm>
                <a:off x="4792" y="3249"/>
                <a:ext cx="42" cy="56"/>
              </a:xfrm>
              <a:prstGeom prst="rect">
                <a:avLst/>
              </a:prstGeom>
              <a:solidFill>
                <a:srgbClr val="804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45" name="Rectangle 546"/>
              <p:cNvSpPr>
                <a:spLocks noChangeArrowheads="1"/>
              </p:cNvSpPr>
              <p:nvPr/>
            </p:nvSpPr>
            <p:spPr bwMode="auto">
              <a:xfrm>
                <a:off x="4792" y="3249"/>
                <a:ext cx="42" cy="56"/>
              </a:xfrm>
              <a:prstGeom prst="rect">
                <a:avLst/>
              </a:prstGeom>
              <a:noFill/>
              <a:ln w="0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46" name="Rectangle 547"/>
              <p:cNvSpPr>
                <a:spLocks noChangeArrowheads="1"/>
              </p:cNvSpPr>
              <p:nvPr/>
            </p:nvSpPr>
            <p:spPr bwMode="auto">
              <a:xfrm>
                <a:off x="4814" y="3255"/>
                <a:ext cx="17" cy="50"/>
              </a:xfrm>
              <a:prstGeom prst="rect">
                <a:avLst/>
              </a:prstGeom>
              <a:solidFill>
                <a:srgbClr val="A05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47" name="Rectangle 548"/>
              <p:cNvSpPr>
                <a:spLocks noChangeArrowheads="1"/>
              </p:cNvSpPr>
              <p:nvPr/>
            </p:nvSpPr>
            <p:spPr bwMode="auto">
              <a:xfrm>
                <a:off x="4816" y="3255"/>
                <a:ext cx="14" cy="18"/>
              </a:xfrm>
              <a:prstGeom prst="rect">
                <a:avLst/>
              </a:prstGeom>
              <a:solidFill>
                <a:srgbClr val="20202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48" name="Rectangle 549"/>
              <p:cNvSpPr>
                <a:spLocks noChangeArrowheads="1"/>
              </p:cNvSpPr>
              <p:nvPr/>
            </p:nvSpPr>
            <p:spPr bwMode="auto">
              <a:xfrm>
                <a:off x="4827" y="3255"/>
                <a:ext cx="1" cy="18"/>
              </a:xfrm>
              <a:prstGeom prst="rect">
                <a:avLst/>
              </a:prstGeom>
              <a:solidFill>
                <a:srgbClr val="A0A0A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49" name="Rectangle 550"/>
              <p:cNvSpPr>
                <a:spLocks noChangeArrowheads="1"/>
              </p:cNvSpPr>
              <p:nvPr/>
            </p:nvSpPr>
            <p:spPr bwMode="auto">
              <a:xfrm>
                <a:off x="4822" y="3255"/>
                <a:ext cx="1" cy="18"/>
              </a:xfrm>
              <a:prstGeom prst="rect">
                <a:avLst/>
              </a:prstGeom>
              <a:solidFill>
                <a:srgbClr val="A0A0A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50" name="Rectangle 551"/>
              <p:cNvSpPr>
                <a:spLocks noChangeArrowheads="1"/>
              </p:cNvSpPr>
              <p:nvPr/>
            </p:nvSpPr>
            <p:spPr bwMode="auto">
              <a:xfrm>
                <a:off x="4818" y="3255"/>
                <a:ext cx="1" cy="18"/>
              </a:xfrm>
              <a:prstGeom prst="rect">
                <a:avLst/>
              </a:prstGeom>
              <a:solidFill>
                <a:srgbClr val="A0A0A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51" name="Rectangle 552"/>
              <p:cNvSpPr>
                <a:spLocks noChangeArrowheads="1"/>
              </p:cNvSpPr>
              <p:nvPr/>
            </p:nvSpPr>
            <p:spPr bwMode="auto">
              <a:xfrm>
                <a:off x="4816" y="3258"/>
                <a:ext cx="14" cy="1"/>
              </a:xfrm>
              <a:prstGeom prst="rect">
                <a:avLst/>
              </a:prstGeom>
              <a:solidFill>
                <a:srgbClr val="A0A0A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52" name="Rectangle 553"/>
              <p:cNvSpPr>
                <a:spLocks noChangeArrowheads="1"/>
              </p:cNvSpPr>
              <p:nvPr/>
            </p:nvSpPr>
            <p:spPr bwMode="auto">
              <a:xfrm>
                <a:off x="4816" y="3264"/>
                <a:ext cx="14" cy="1"/>
              </a:xfrm>
              <a:prstGeom prst="rect">
                <a:avLst/>
              </a:prstGeom>
              <a:solidFill>
                <a:srgbClr val="A0A0A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53" name="Rectangle 554"/>
              <p:cNvSpPr>
                <a:spLocks noChangeArrowheads="1"/>
              </p:cNvSpPr>
              <p:nvPr/>
            </p:nvSpPr>
            <p:spPr bwMode="auto">
              <a:xfrm>
                <a:off x="4816" y="3269"/>
                <a:ext cx="14" cy="1"/>
              </a:xfrm>
              <a:prstGeom prst="rect">
                <a:avLst/>
              </a:prstGeom>
              <a:solidFill>
                <a:srgbClr val="A0A0A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54" name="Rectangle 555"/>
              <p:cNvSpPr>
                <a:spLocks noChangeArrowheads="1"/>
              </p:cNvSpPr>
              <p:nvPr/>
            </p:nvSpPr>
            <p:spPr bwMode="auto">
              <a:xfrm>
                <a:off x="4794" y="3255"/>
                <a:ext cx="18" cy="50"/>
              </a:xfrm>
              <a:prstGeom prst="rect">
                <a:avLst/>
              </a:prstGeom>
              <a:solidFill>
                <a:srgbClr val="A05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55" name="Rectangle 556"/>
              <p:cNvSpPr>
                <a:spLocks noChangeArrowheads="1"/>
              </p:cNvSpPr>
              <p:nvPr/>
            </p:nvSpPr>
            <p:spPr bwMode="auto">
              <a:xfrm>
                <a:off x="4796" y="3255"/>
                <a:ext cx="14" cy="18"/>
              </a:xfrm>
              <a:prstGeom prst="rect">
                <a:avLst/>
              </a:prstGeom>
              <a:solidFill>
                <a:srgbClr val="20202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56" name="Rectangle 557"/>
              <p:cNvSpPr>
                <a:spLocks noChangeArrowheads="1"/>
              </p:cNvSpPr>
              <p:nvPr/>
            </p:nvSpPr>
            <p:spPr bwMode="auto">
              <a:xfrm>
                <a:off x="4807" y="3255"/>
                <a:ext cx="1" cy="18"/>
              </a:xfrm>
              <a:prstGeom prst="rect">
                <a:avLst/>
              </a:prstGeom>
              <a:solidFill>
                <a:srgbClr val="A0A0A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57" name="Rectangle 558"/>
              <p:cNvSpPr>
                <a:spLocks noChangeArrowheads="1"/>
              </p:cNvSpPr>
              <p:nvPr/>
            </p:nvSpPr>
            <p:spPr bwMode="auto">
              <a:xfrm>
                <a:off x="4803" y="3255"/>
                <a:ext cx="1" cy="18"/>
              </a:xfrm>
              <a:prstGeom prst="rect">
                <a:avLst/>
              </a:prstGeom>
              <a:solidFill>
                <a:srgbClr val="A0A0A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58" name="Rectangle 559"/>
              <p:cNvSpPr>
                <a:spLocks noChangeArrowheads="1"/>
              </p:cNvSpPr>
              <p:nvPr/>
            </p:nvSpPr>
            <p:spPr bwMode="auto">
              <a:xfrm>
                <a:off x="4799" y="3255"/>
                <a:ext cx="1" cy="18"/>
              </a:xfrm>
              <a:prstGeom prst="rect">
                <a:avLst/>
              </a:prstGeom>
              <a:solidFill>
                <a:srgbClr val="A0A0A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59" name="Rectangle 560"/>
              <p:cNvSpPr>
                <a:spLocks noChangeArrowheads="1"/>
              </p:cNvSpPr>
              <p:nvPr/>
            </p:nvSpPr>
            <p:spPr bwMode="auto">
              <a:xfrm>
                <a:off x="4782" y="3249"/>
                <a:ext cx="5" cy="56"/>
              </a:xfrm>
              <a:prstGeom prst="rect">
                <a:avLst/>
              </a:prstGeom>
              <a:solidFill>
                <a:srgbClr val="FFC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60" name="Rectangle 561"/>
              <p:cNvSpPr>
                <a:spLocks noChangeArrowheads="1"/>
              </p:cNvSpPr>
              <p:nvPr/>
            </p:nvSpPr>
            <p:spPr bwMode="auto">
              <a:xfrm>
                <a:off x="4816" y="3276"/>
                <a:ext cx="14" cy="27"/>
              </a:xfrm>
              <a:prstGeom prst="rect">
                <a:avLst/>
              </a:prstGeom>
              <a:noFill/>
              <a:ln w="0">
                <a:solidFill>
                  <a:srgbClr val="60606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61" name="Rectangle 562"/>
              <p:cNvSpPr>
                <a:spLocks noChangeArrowheads="1"/>
              </p:cNvSpPr>
              <p:nvPr/>
            </p:nvSpPr>
            <p:spPr bwMode="auto">
              <a:xfrm>
                <a:off x="4796" y="3276"/>
                <a:ext cx="14" cy="27"/>
              </a:xfrm>
              <a:prstGeom prst="rect">
                <a:avLst/>
              </a:prstGeom>
              <a:noFill/>
              <a:ln w="0">
                <a:solidFill>
                  <a:srgbClr val="60606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62" name="Rectangle 563"/>
              <p:cNvSpPr>
                <a:spLocks noChangeArrowheads="1"/>
              </p:cNvSpPr>
              <p:nvPr/>
            </p:nvSpPr>
            <p:spPr bwMode="auto">
              <a:xfrm>
                <a:off x="4796" y="3258"/>
                <a:ext cx="14" cy="1"/>
              </a:xfrm>
              <a:prstGeom prst="rect">
                <a:avLst/>
              </a:prstGeom>
              <a:solidFill>
                <a:srgbClr val="A0A0A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63" name="Rectangle 564"/>
              <p:cNvSpPr>
                <a:spLocks noChangeArrowheads="1"/>
              </p:cNvSpPr>
              <p:nvPr/>
            </p:nvSpPr>
            <p:spPr bwMode="auto">
              <a:xfrm>
                <a:off x="4796" y="3264"/>
                <a:ext cx="14" cy="1"/>
              </a:xfrm>
              <a:prstGeom prst="rect">
                <a:avLst/>
              </a:prstGeom>
              <a:solidFill>
                <a:srgbClr val="A0A0A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64" name="Rectangle 565"/>
              <p:cNvSpPr>
                <a:spLocks noChangeArrowheads="1"/>
              </p:cNvSpPr>
              <p:nvPr/>
            </p:nvSpPr>
            <p:spPr bwMode="auto">
              <a:xfrm>
                <a:off x="4796" y="3269"/>
                <a:ext cx="14" cy="1"/>
              </a:xfrm>
              <a:prstGeom prst="rect">
                <a:avLst/>
              </a:prstGeom>
              <a:solidFill>
                <a:srgbClr val="A0A0A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65" name="Freeform 566"/>
              <p:cNvSpPr>
                <a:spLocks/>
              </p:cNvSpPr>
              <p:nvPr/>
            </p:nvSpPr>
            <p:spPr bwMode="auto">
              <a:xfrm>
                <a:off x="4720" y="3212"/>
                <a:ext cx="267" cy="37"/>
              </a:xfrm>
              <a:custGeom>
                <a:avLst/>
                <a:gdLst>
                  <a:gd name="T0" fmla="*/ 0 w 2137"/>
                  <a:gd name="T1" fmla="*/ 0 h 293"/>
                  <a:gd name="T2" fmla="*/ 2137 w 2137"/>
                  <a:gd name="T3" fmla="*/ 0 h 293"/>
                  <a:gd name="T4" fmla="*/ 2137 w 2137"/>
                  <a:gd name="T5" fmla="*/ 293 h 293"/>
                  <a:gd name="T6" fmla="*/ 540 w 2137"/>
                  <a:gd name="T7" fmla="*/ 293 h 293"/>
                  <a:gd name="T8" fmla="*/ 0 w 2137"/>
                  <a:gd name="T9" fmla="*/ 0 h 29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37"/>
                  <a:gd name="T16" fmla="*/ 0 h 293"/>
                  <a:gd name="T17" fmla="*/ 2137 w 2137"/>
                  <a:gd name="T18" fmla="*/ 293 h 29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37" h="293">
                    <a:moveTo>
                      <a:pt x="0" y="0"/>
                    </a:moveTo>
                    <a:lnTo>
                      <a:pt x="2137" y="0"/>
                    </a:lnTo>
                    <a:lnTo>
                      <a:pt x="2137" y="293"/>
                    </a:lnTo>
                    <a:lnTo>
                      <a:pt x="540" y="2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0A0A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66" name="Freeform 567"/>
              <p:cNvSpPr>
                <a:spLocks/>
              </p:cNvSpPr>
              <p:nvPr/>
            </p:nvSpPr>
            <p:spPr bwMode="auto">
              <a:xfrm>
                <a:off x="4646" y="3212"/>
                <a:ext cx="148" cy="37"/>
              </a:xfrm>
              <a:custGeom>
                <a:avLst/>
                <a:gdLst>
                  <a:gd name="T0" fmla="*/ 0 w 1185"/>
                  <a:gd name="T1" fmla="*/ 293 h 293"/>
                  <a:gd name="T2" fmla="*/ 593 w 1185"/>
                  <a:gd name="T3" fmla="*/ 0 h 293"/>
                  <a:gd name="T4" fmla="*/ 1185 w 1185"/>
                  <a:gd name="T5" fmla="*/ 293 h 293"/>
                  <a:gd name="T6" fmla="*/ 0 w 1185"/>
                  <a:gd name="T7" fmla="*/ 293 h 29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85"/>
                  <a:gd name="T13" fmla="*/ 0 h 293"/>
                  <a:gd name="T14" fmla="*/ 1185 w 1185"/>
                  <a:gd name="T15" fmla="*/ 293 h 29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85" h="293">
                    <a:moveTo>
                      <a:pt x="0" y="293"/>
                    </a:moveTo>
                    <a:lnTo>
                      <a:pt x="593" y="0"/>
                    </a:lnTo>
                    <a:lnTo>
                      <a:pt x="1185" y="293"/>
                    </a:lnTo>
                    <a:lnTo>
                      <a:pt x="0" y="293"/>
                    </a:lnTo>
                  </a:path>
                </a:pathLst>
              </a:custGeom>
              <a:noFill/>
              <a:ln w="0">
                <a:solidFill>
                  <a:srgbClr val="60606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67" name="Rectangle 568"/>
              <p:cNvSpPr>
                <a:spLocks noChangeArrowheads="1"/>
              </p:cNvSpPr>
              <p:nvPr/>
            </p:nvSpPr>
            <p:spPr bwMode="auto">
              <a:xfrm>
                <a:off x="4652" y="3249"/>
                <a:ext cx="135" cy="9"/>
              </a:xfrm>
              <a:prstGeom prst="rect">
                <a:avLst/>
              </a:prstGeom>
              <a:solidFill>
                <a:srgbClr val="60606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68" name="Rectangle 569"/>
              <p:cNvSpPr>
                <a:spLocks noChangeArrowheads="1"/>
              </p:cNvSpPr>
              <p:nvPr/>
            </p:nvSpPr>
            <p:spPr bwMode="auto">
              <a:xfrm>
                <a:off x="4787" y="3251"/>
                <a:ext cx="200" cy="7"/>
              </a:xfrm>
              <a:prstGeom prst="rect">
                <a:avLst/>
              </a:prstGeom>
              <a:solidFill>
                <a:srgbClr val="60606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69" name="Freeform 570"/>
              <p:cNvSpPr>
                <a:spLocks/>
              </p:cNvSpPr>
              <p:nvPr/>
            </p:nvSpPr>
            <p:spPr bwMode="auto">
              <a:xfrm>
                <a:off x="4646" y="3212"/>
                <a:ext cx="148" cy="37"/>
              </a:xfrm>
              <a:custGeom>
                <a:avLst/>
                <a:gdLst>
                  <a:gd name="T0" fmla="*/ 0 w 1185"/>
                  <a:gd name="T1" fmla="*/ 293 h 293"/>
                  <a:gd name="T2" fmla="*/ 593 w 1185"/>
                  <a:gd name="T3" fmla="*/ 0 h 293"/>
                  <a:gd name="T4" fmla="*/ 1185 w 1185"/>
                  <a:gd name="T5" fmla="*/ 293 h 293"/>
                  <a:gd name="T6" fmla="*/ 0 w 1185"/>
                  <a:gd name="T7" fmla="*/ 293 h 29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85"/>
                  <a:gd name="T13" fmla="*/ 0 h 293"/>
                  <a:gd name="T14" fmla="*/ 1185 w 1185"/>
                  <a:gd name="T15" fmla="*/ 293 h 29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85" h="293">
                    <a:moveTo>
                      <a:pt x="0" y="293"/>
                    </a:moveTo>
                    <a:lnTo>
                      <a:pt x="593" y="0"/>
                    </a:lnTo>
                    <a:lnTo>
                      <a:pt x="1185" y="293"/>
                    </a:lnTo>
                    <a:lnTo>
                      <a:pt x="0" y="293"/>
                    </a:lnTo>
                    <a:close/>
                  </a:path>
                </a:pathLst>
              </a:custGeom>
              <a:solidFill>
                <a:srgbClr val="FFC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70" name="Freeform 571"/>
              <p:cNvSpPr>
                <a:spLocks/>
              </p:cNvSpPr>
              <p:nvPr/>
            </p:nvSpPr>
            <p:spPr bwMode="auto">
              <a:xfrm>
                <a:off x="4658" y="3219"/>
                <a:ext cx="123" cy="30"/>
              </a:xfrm>
              <a:custGeom>
                <a:avLst/>
                <a:gdLst>
                  <a:gd name="T0" fmla="*/ 0 w 981"/>
                  <a:gd name="T1" fmla="*/ 243 h 243"/>
                  <a:gd name="T2" fmla="*/ 491 w 981"/>
                  <a:gd name="T3" fmla="*/ 0 h 243"/>
                  <a:gd name="T4" fmla="*/ 981 w 981"/>
                  <a:gd name="T5" fmla="*/ 243 h 243"/>
                  <a:gd name="T6" fmla="*/ 0 w 981"/>
                  <a:gd name="T7" fmla="*/ 243 h 2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81"/>
                  <a:gd name="T13" fmla="*/ 0 h 243"/>
                  <a:gd name="T14" fmla="*/ 981 w 981"/>
                  <a:gd name="T15" fmla="*/ 243 h 2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81" h="243">
                    <a:moveTo>
                      <a:pt x="0" y="243"/>
                    </a:moveTo>
                    <a:lnTo>
                      <a:pt x="491" y="0"/>
                    </a:lnTo>
                    <a:lnTo>
                      <a:pt x="981" y="243"/>
                    </a:lnTo>
                    <a:lnTo>
                      <a:pt x="0" y="243"/>
                    </a:lnTo>
                  </a:path>
                </a:pathLst>
              </a:custGeom>
              <a:noFill/>
              <a:ln w="0">
                <a:solidFill>
                  <a:srgbClr val="A0A0A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71" name="Rectangle 572"/>
              <p:cNvSpPr>
                <a:spLocks noChangeArrowheads="1"/>
              </p:cNvSpPr>
              <p:nvPr/>
            </p:nvSpPr>
            <p:spPr bwMode="auto">
              <a:xfrm>
                <a:off x="4720" y="3249"/>
                <a:ext cx="267" cy="7"/>
              </a:xfrm>
              <a:prstGeom prst="rect">
                <a:avLst/>
              </a:prstGeom>
              <a:solidFill>
                <a:srgbClr val="C0C0C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72" name="Rectangle 573"/>
              <p:cNvSpPr>
                <a:spLocks noChangeArrowheads="1"/>
              </p:cNvSpPr>
              <p:nvPr/>
            </p:nvSpPr>
            <p:spPr bwMode="auto">
              <a:xfrm>
                <a:off x="4648" y="3248"/>
                <a:ext cx="143" cy="8"/>
              </a:xfrm>
              <a:prstGeom prst="rect">
                <a:avLst/>
              </a:prstGeom>
              <a:solidFill>
                <a:srgbClr val="E0E0E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73" name="Freeform 574"/>
              <p:cNvSpPr>
                <a:spLocks/>
              </p:cNvSpPr>
              <p:nvPr/>
            </p:nvSpPr>
            <p:spPr bwMode="auto">
              <a:xfrm>
                <a:off x="4817" y="3288"/>
                <a:ext cx="24" cy="18"/>
              </a:xfrm>
              <a:custGeom>
                <a:avLst/>
                <a:gdLst>
                  <a:gd name="T0" fmla="*/ 155 w 190"/>
                  <a:gd name="T1" fmla="*/ 137 h 142"/>
                  <a:gd name="T2" fmla="*/ 164 w 190"/>
                  <a:gd name="T3" fmla="*/ 123 h 142"/>
                  <a:gd name="T4" fmla="*/ 174 w 190"/>
                  <a:gd name="T5" fmla="*/ 97 h 142"/>
                  <a:gd name="T6" fmla="*/ 183 w 190"/>
                  <a:gd name="T7" fmla="*/ 76 h 142"/>
                  <a:gd name="T8" fmla="*/ 188 w 190"/>
                  <a:gd name="T9" fmla="*/ 57 h 142"/>
                  <a:gd name="T10" fmla="*/ 190 w 190"/>
                  <a:gd name="T11" fmla="*/ 38 h 142"/>
                  <a:gd name="T12" fmla="*/ 188 w 190"/>
                  <a:gd name="T13" fmla="*/ 23 h 142"/>
                  <a:gd name="T14" fmla="*/ 181 w 190"/>
                  <a:gd name="T15" fmla="*/ 12 h 142"/>
                  <a:gd name="T16" fmla="*/ 171 w 190"/>
                  <a:gd name="T17" fmla="*/ 2 h 142"/>
                  <a:gd name="T18" fmla="*/ 152 w 190"/>
                  <a:gd name="T19" fmla="*/ 0 h 142"/>
                  <a:gd name="T20" fmla="*/ 123 w 190"/>
                  <a:gd name="T21" fmla="*/ 1 h 142"/>
                  <a:gd name="T22" fmla="*/ 98 w 190"/>
                  <a:gd name="T23" fmla="*/ 7 h 142"/>
                  <a:gd name="T24" fmla="*/ 81 w 190"/>
                  <a:gd name="T25" fmla="*/ 5 h 142"/>
                  <a:gd name="T26" fmla="*/ 64 w 190"/>
                  <a:gd name="T27" fmla="*/ 2 h 142"/>
                  <a:gd name="T28" fmla="*/ 52 w 190"/>
                  <a:gd name="T29" fmla="*/ 2 h 142"/>
                  <a:gd name="T30" fmla="*/ 39 w 190"/>
                  <a:gd name="T31" fmla="*/ 10 h 142"/>
                  <a:gd name="T32" fmla="*/ 23 w 190"/>
                  <a:gd name="T33" fmla="*/ 12 h 142"/>
                  <a:gd name="T34" fmla="*/ 11 w 190"/>
                  <a:gd name="T35" fmla="*/ 18 h 142"/>
                  <a:gd name="T36" fmla="*/ 6 w 190"/>
                  <a:gd name="T37" fmla="*/ 32 h 142"/>
                  <a:gd name="T38" fmla="*/ 0 w 190"/>
                  <a:gd name="T39" fmla="*/ 53 h 142"/>
                  <a:gd name="T40" fmla="*/ 1 w 190"/>
                  <a:gd name="T41" fmla="*/ 78 h 142"/>
                  <a:gd name="T42" fmla="*/ 6 w 190"/>
                  <a:gd name="T43" fmla="*/ 106 h 142"/>
                  <a:gd name="T44" fmla="*/ 32 w 190"/>
                  <a:gd name="T45" fmla="*/ 142 h 142"/>
                  <a:gd name="T46" fmla="*/ 155 w 190"/>
                  <a:gd name="T47" fmla="*/ 137 h 14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90"/>
                  <a:gd name="T73" fmla="*/ 0 h 142"/>
                  <a:gd name="T74" fmla="*/ 190 w 190"/>
                  <a:gd name="T75" fmla="*/ 142 h 14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90" h="142">
                    <a:moveTo>
                      <a:pt x="155" y="137"/>
                    </a:moveTo>
                    <a:lnTo>
                      <a:pt x="164" y="123"/>
                    </a:lnTo>
                    <a:lnTo>
                      <a:pt x="174" y="97"/>
                    </a:lnTo>
                    <a:lnTo>
                      <a:pt x="183" y="76"/>
                    </a:lnTo>
                    <a:lnTo>
                      <a:pt x="188" y="57"/>
                    </a:lnTo>
                    <a:lnTo>
                      <a:pt x="190" y="38"/>
                    </a:lnTo>
                    <a:lnTo>
                      <a:pt x="188" y="23"/>
                    </a:lnTo>
                    <a:lnTo>
                      <a:pt x="181" y="12"/>
                    </a:lnTo>
                    <a:lnTo>
                      <a:pt x="171" y="2"/>
                    </a:lnTo>
                    <a:lnTo>
                      <a:pt x="152" y="0"/>
                    </a:lnTo>
                    <a:lnTo>
                      <a:pt x="123" y="1"/>
                    </a:lnTo>
                    <a:lnTo>
                      <a:pt x="98" y="7"/>
                    </a:lnTo>
                    <a:lnTo>
                      <a:pt x="81" y="5"/>
                    </a:lnTo>
                    <a:lnTo>
                      <a:pt x="64" y="2"/>
                    </a:lnTo>
                    <a:lnTo>
                      <a:pt x="52" y="2"/>
                    </a:lnTo>
                    <a:lnTo>
                      <a:pt x="39" y="10"/>
                    </a:lnTo>
                    <a:lnTo>
                      <a:pt x="23" y="12"/>
                    </a:lnTo>
                    <a:lnTo>
                      <a:pt x="11" y="18"/>
                    </a:lnTo>
                    <a:lnTo>
                      <a:pt x="6" y="32"/>
                    </a:lnTo>
                    <a:lnTo>
                      <a:pt x="0" y="53"/>
                    </a:lnTo>
                    <a:lnTo>
                      <a:pt x="1" y="78"/>
                    </a:lnTo>
                    <a:lnTo>
                      <a:pt x="6" y="106"/>
                    </a:lnTo>
                    <a:lnTo>
                      <a:pt x="32" y="142"/>
                    </a:lnTo>
                    <a:lnTo>
                      <a:pt x="155" y="137"/>
                    </a:lnTo>
                    <a:close/>
                  </a:path>
                </a:pathLst>
              </a:custGeom>
              <a:solidFill>
                <a:srgbClr val="004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74" name="Freeform 575"/>
              <p:cNvSpPr>
                <a:spLocks/>
              </p:cNvSpPr>
              <p:nvPr/>
            </p:nvSpPr>
            <p:spPr bwMode="auto">
              <a:xfrm>
                <a:off x="4794" y="3288"/>
                <a:ext cx="25" cy="18"/>
              </a:xfrm>
              <a:custGeom>
                <a:avLst/>
                <a:gdLst>
                  <a:gd name="T0" fmla="*/ 175 w 198"/>
                  <a:gd name="T1" fmla="*/ 134 h 142"/>
                  <a:gd name="T2" fmla="*/ 179 w 198"/>
                  <a:gd name="T3" fmla="*/ 119 h 142"/>
                  <a:gd name="T4" fmla="*/ 186 w 198"/>
                  <a:gd name="T5" fmla="*/ 103 h 142"/>
                  <a:gd name="T6" fmla="*/ 194 w 198"/>
                  <a:gd name="T7" fmla="*/ 79 h 142"/>
                  <a:gd name="T8" fmla="*/ 198 w 198"/>
                  <a:gd name="T9" fmla="*/ 58 h 142"/>
                  <a:gd name="T10" fmla="*/ 198 w 198"/>
                  <a:gd name="T11" fmla="*/ 41 h 142"/>
                  <a:gd name="T12" fmla="*/ 198 w 198"/>
                  <a:gd name="T13" fmla="*/ 24 h 142"/>
                  <a:gd name="T14" fmla="*/ 193 w 198"/>
                  <a:gd name="T15" fmla="*/ 11 h 142"/>
                  <a:gd name="T16" fmla="*/ 185 w 198"/>
                  <a:gd name="T17" fmla="*/ 4 h 142"/>
                  <a:gd name="T18" fmla="*/ 167 w 198"/>
                  <a:gd name="T19" fmla="*/ 1 h 142"/>
                  <a:gd name="T20" fmla="*/ 133 w 198"/>
                  <a:gd name="T21" fmla="*/ 1 h 142"/>
                  <a:gd name="T22" fmla="*/ 102 w 198"/>
                  <a:gd name="T23" fmla="*/ 0 h 142"/>
                  <a:gd name="T24" fmla="*/ 72 w 198"/>
                  <a:gd name="T25" fmla="*/ 2 h 142"/>
                  <a:gd name="T26" fmla="*/ 42 w 198"/>
                  <a:gd name="T27" fmla="*/ 3 h 142"/>
                  <a:gd name="T28" fmla="*/ 26 w 198"/>
                  <a:gd name="T29" fmla="*/ 5 h 142"/>
                  <a:gd name="T30" fmla="*/ 16 w 198"/>
                  <a:gd name="T31" fmla="*/ 10 h 142"/>
                  <a:gd name="T32" fmla="*/ 8 w 198"/>
                  <a:gd name="T33" fmla="*/ 17 h 142"/>
                  <a:gd name="T34" fmla="*/ 1 w 198"/>
                  <a:gd name="T35" fmla="*/ 39 h 142"/>
                  <a:gd name="T36" fmla="*/ 0 w 198"/>
                  <a:gd name="T37" fmla="*/ 49 h 142"/>
                  <a:gd name="T38" fmla="*/ 4 w 198"/>
                  <a:gd name="T39" fmla="*/ 66 h 142"/>
                  <a:gd name="T40" fmla="*/ 14 w 198"/>
                  <a:gd name="T41" fmla="*/ 95 h 142"/>
                  <a:gd name="T42" fmla="*/ 24 w 198"/>
                  <a:gd name="T43" fmla="*/ 119 h 142"/>
                  <a:gd name="T44" fmla="*/ 39 w 198"/>
                  <a:gd name="T45" fmla="*/ 142 h 142"/>
                  <a:gd name="T46" fmla="*/ 175 w 198"/>
                  <a:gd name="T47" fmla="*/ 134 h 14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98"/>
                  <a:gd name="T73" fmla="*/ 0 h 142"/>
                  <a:gd name="T74" fmla="*/ 198 w 198"/>
                  <a:gd name="T75" fmla="*/ 142 h 14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98" h="142">
                    <a:moveTo>
                      <a:pt x="175" y="134"/>
                    </a:moveTo>
                    <a:lnTo>
                      <a:pt x="179" y="119"/>
                    </a:lnTo>
                    <a:lnTo>
                      <a:pt x="186" y="103"/>
                    </a:lnTo>
                    <a:lnTo>
                      <a:pt x="194" y="79"/>
                    </a:lnTo>
                    <a:lnTo>
                      <a:pt x="198" y="58"/>
                    </a:lnTo>
                    <a:lnTo>
                      <a:pt x="198" y="41"/>
                    </a:lnTo>
                    <a:lnTo>
                      <a:pt x="198" y="24"/>
                    </a:lnTo>
                    <a:lnTo>
                      <a:pt x="193" y="11"/>
                    </a:lnTo>
                    <a:lnTo>
                      <a:pt x="185" y="4"/>
                    </a:lnTo>
                    <a:lnTo>
                      <a:pt x="167" y="1"/>
                    </a:lnTo>
                    <a:lnTo>
                      <a:pt x="133" y="1"/>
                    </a:lnTo>
                    <a:lnTo>
                      <a:pt x="102" y="0"/>
                    </a:lnTo>
                    <a:lnTo>
                      <a:pt x="72" y="2"/>
                    </a:lnTo>
                    <a:lnTo>
                      <a:pt x="42" y="3"/>
                    </a:lnTo>
                    <a:lnTo>
                      <a:pt x="26" y="5"/>
                    </a:lnTo>
                    <a:lnTo>
                      <a:pt x="16" y="10"/>
                    </a:lnTo>
                    <a:lnTo>
                      <a:pt x="8" y="17"/>
                    </a:lnTo>
                    <a:lnTo>
                      <a:pt x="1" y="39"/>
                    </a:lnTo>
                    <a:lnTo>
                      <a:pt x="0" y="49"/>
                    </a:lnTo>
                    <a:lnTo>
                      <a:pt x="4" y="66"/>
                    </a:lnTo>
                    <a:lnTo>
                      <a:pt x="14" y="95"/>
                    </a:lnTo>
                    <a:lnTo>
                      <a:pt x="24" y="119"/>
                    </a:lnTo>
                    <a:lnTo>
                      <a:pt x="39" y="142"/>
                    </a:lnTo>
                    <a:lnTo>
                      <a:pt x="175" y="134"/>
                    </a:lnTo>
                    <a:close/>
                  </a:path>
                </a:pathLst>
              </a:custGeom>
              <a:solidFill>
                <a:srgbClr val="006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75" name="Freeform 576"/>
              <p:cNvSpPr>
                <a:spLocks/>
              </p:cNvSpPr>
              <p:nvPr/>
            </p:nvSpPr>
            <p:spPr bwMode="auto">
              <a:xfrm>
                <a:off x="4776" y="3266"/>
                <a:ext cx="20" cy="40"/>
              </a:xfrm>
              <a:custGeom>
                <a:avLst/>
                <a:gdLst>
                  <a:gd name="T0" fmla="*/ 150 w 166"/>
                  <a:gd name="T1" fmla="*/ 315 h 320"/>
                  <a:gd name="T2" fmla="*/ 159 w 166"/>
                  <a:gd name="T3" fmla="*/ 311 h 320"/>
                  <a:gd name="T4" fmla="*/ 166 w 166"/>
                  <a:gd name="T5" fmla="*/ 300 h 320"/>
                  <a:gd name="T6" fmla="*/ 165 w 166"/>
                  <a:gd name="T7" fmla="*/ 281 h 320"/>
                  <a:gd name="T8" fmla="*/ 161 w 166"/>
                  <a:gd name="T9" fmla="*/ 254 h 320"/>
                  <a:gd name="T10" fmla="*/ 155 w 166"/>
                  <a:gd name="T11" fmla="*/ 230 h 320"/>
                  <a:gd name="T12" fmla="*/ 147 w 166"/>
                  <a:gd name="T13" fmla="*/ 209 h 320"/>
                  <a:gd name="T14" fmla="*/ 136 w 166"/>
                  <a:gd name="T15" fmla="*/ 163 h 320"/>
                  <a:gd name="T16" fmla="*/ 122 w 166"/>
                  <a:gd name="T17" fmla="*/ 100 h 320"/>
                  <a:gd name="T18" fmla="*/ 113 w 166"/>
                  <a:gd name="T19" fmla="*/ 64 h 320"/>
                  <a:gd name="T20" fmla="*/ 108 w 166"/>
                  <a:gd name="T21" fmla="*/ 47 h 320"/>
                  <a:gd name="T22" fmla="*/ 98 w 166"/>
                  <a:gd name="T23" fmla="*/ 25 h 320"/>
                  <a:gd name="T24" fmla="*/ 88 w 166"/>
                  <a:gd name="T25" fmla="*/ 10 h 320"/>
                  <a:gd name="T26" fmla="*/ 79 w 166"/>
                  <a:gd name="T27" fmla="*/ 2 h 320"/>
                  <a:gd name="T28" fmla="*/ 71 w 166"/>
                  <a:gd name="T29" fmla="*/ 0 h 320"/>
                  <a:gd name="T30" fmla="*/ 65 w 166"/>
                  <a:gd name="T31" fmla="*/ 9 h 320"/>
                  <a:gd name="T32" fmla="*/ 56 w 166"/>
                  <a:gd name="T33" fmla="*/ 38 h 320"/>
                  <a:gd name="T34" fmla="*/ 48 w 166"/>
                  <a:gd name="T35" fmla="*/ 68 h 320"/>
                  <a:gd name="T36" fmla="*/ 40 w 166"/>
                  <a:gd name="T37" fmla="*/ 88 h 320"/>
                  <a:gd name="T38" fmla="*/ 34 w 166"/>
                  <a:gd name="T39" fmla="*/ 105 h 320"/>
                  <a:gd name="T40" fmla="*/ 33 w 166"/>
                  <a:gd name="T41" fmla="*/ 141 h 320"/>
                  <a:gd name="T42" fmla="*/ 30 w 166"/>
                  <a:gd name="T43" fmla="*/ 173 h 320"/>
                  <a:gd name="T44" fmla="*/ 24 w 166"/>
                  <a:gd name="T45" fmla="*/ 191 h 320"/>
                  <a:gd name="T46" fmla="*/ 11 w 166"/>
                  <a:gd name="T47" fmla="*/ 216 h 320"/>
                  <a:gd name="T48" fmla="*/ 3 w 166"/>
                  <a:gd name="T49" fmla="*/ 234 h 320"/>
                  <a:gd name="T50" fmla="*/ 0 w 166"/>
                  <a:gd name="T51" fmla="*/ 252 h 320"/>
                  <a:gd name="T52" fmla="*/ 0 w 166"/>
                  <a:gd name="T53" fmla="*/ 271 h 320"/>
                  <a:gd name="T54" fmla="*/ 2 w 166"/>
                  <a:gd name="T55" fmla="*/ 284 h 320"/>
                  <a:gd name="T56" fmla="*/ 10 w 166"/>
                  <a:gd name="T57" fmla="*/ 299 h 320"/>
                  <a:gd name="T58" fmla="*/ 19 w 166"/>
                  <a:gd name="T59" fmla="*/ 311 h 320"/>
                  <a:gd name="T60" fmla="*/ 33 w 166"/>
                  <a:gd name="T61" fmla="*/ 320 h 320"/>
                  <a:gd name="T62" fmla="*/ 150 w 166"/>
                  <a:gd name="T63" fmla="*/ 315 h 32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66"/>
                  <a:gd name="T97" fmla="*/ 0 h 320"/>
                  <a:gd name="T98" fmla="*/ 166 w 166"/>
                  <a:gd name="T99" fmla="*/ 320 h 32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66" h="320">
                    <a:moveTo>
                      <a:pt x="150" y="315"/>
                    </a:moveTo>
                    <a:lnTo>
                      <a:pt x="159" y="311"/>
                    </a:lnTo>
                    <a:lnTo>
                      <a:pt x="166" y="300"/>
                    </a:lnTo>
                    <a:lnTo>
                      <a:pt x="165" y="281"/>
                    </a:lnTo>
                    <a:lnTo>
                      <a:pt x="161" y="254"/>
                    </a:lnTo>
                    <a:lnTo>
                      <a:pt x="155" y="230"/>
                    </a:lnTo>
                    <a:lnTo>
                      <a:pt x="147" y="209"/>
                    </a:lnTo>
                    <a:lnTo>
                      <a:pt x="136" y="163"/>
                    </a:lnTo>
                    <a:lnTo>
                      <a:pt x="122" y="100"/>
                    </a:lnTo>
                    <a:lnTo>
                      <a:pt x="113" y="64"/>
                    </a:lnTo>
                    <a:lnTo>
                      <a:pt x="108" y="47"/>
                    </a:lnTo>
                    <a:lnTo>
                      <a:pt x="98" y="25"/>
                    </a:lnTo>
                    <a:lnTo>
                      <a:pt x="88" y="10"/>
                    </a:lnTo>
                    <a:lnTo>
                      <a:pt x="79" y="2"/>
                    </a:lnTo>
                    <a:lnTo>
                      <a:pt x="71" y="0"/>
                    </a:lnTo>
                    <a:lnTo>
                      <a:pt x="65" y="9"/>
                    </a:lnTo>
                    <a:lnTo>
                      <a:pt x="56" y="38"/>
                    </a:lnTo>
                    <a:lnTo>
                      <a:pt x="48" y="68"/>
                    </a:lnTo>
                    <a:lnTo>
                      <a:pt x="40" y="88"/>
                    </a:lnTo>
                    <a:lnTo>
                      <a:pt x="34" y="105"/>
                    </a:lnTo>
                    <a:lnTo>
                      <a:pt x="33" y="141"/>
                    </a:lnTo>
                    <a:lnTo>
                      <a:pt x="30" y="173"/>
                    </a:lnTo>
                    <a:lnTo>
                      <a:pt x="24" y="191"/>
                    </a:lnTo>
                    <a:lnTo>
                      <a:pt x="11" y="216"/>
                    </a:lnTo>
                    <a:lnTo>
                      <a:pt x="3" y="234"/>
                    </a:lnTo>
                    <a:lnTo>
                      <a:pt x="0" y="252"/>
                    </a:lnTo>
                    <a:lnTo>
                      <a:pt x="0" y="271"/>
                    </a:lnTo>
                    <a:lnTo>
                      <a:pt x="2" y="284"/>
                    </a:lnTo>
                    <a:lnTo>
                      <a:pt x="10" y="299"/>
                    </a:lnTo>
                    <a:lnTo>
                      <a:pt x="19" y="311"/>
                    </a:lnTo>
                    <a:lnTo>
                      <a:pt x="33" y="320"/>
                    </a:lnTo>
                    <a:lnTo>
                      <a:pt x="150" y="315"/>
                    </a:lnTo>
                    <a:close/>
                  </a:path>
                </a:pathLst>
              </a:custGeom>
              <a:solidFill>
                <a:srgbClr val="00A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76" name="Rectangle 577"/>
              <p:cNvSpPr>
                <a:spLocks noChangeArrowheads="1"/>
              </p:cNvSpPr>
              <p:nvPr/>
            </p:nvSpPr>
            <p:spPr bwMode="auto">
              <a:xfrm>
                <a:off x="4775" y="3304"/>
                <a:ext cx="69" cy="3"/>
              </a:xfrm>
              <a:prstGeom prst="rect">
                <a:avLst/>
              </a:prstGeom>
              <a:solidFill>
                <a:srgbClr val="804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77" name="Freeform 578"/>
              <p:cNvSpPr>
                <a:spLocks/>
              </p:cNvSpPr>
              <p:nvPr/>
            </p:nvSpPr>
            <p:spPr bwMode="auto">
              <a:xfrm>
                <a:off x="4915" y="3293"/>
                <a:ext cx="24" cy="13"/>
              </a:xfrm>
              <a:custGeom>
                <a:avLst/>
                <a:gdLst>
                  <a:gd name="T0" fmla="*/ 35 w 191"/>
                  <a:gd name="T1" fmla="*/ 95 h 99"/>
                  <a:gd name="T2" fmla="*/ 28 w 191"/>
                  <a:gd name="T3" fmla="*/ 86 h 99"/>
                  <a:gd name="T4" fmla="*/ 18 w 191"/>
                  <a:gd name="T5" fmla="*/ 68 h 99"/>
                  <a:gd name="T6" fmla="*/ 8 w 191"/>
                  <a:gd name="T7" fmla="*/ 54 h 99"/>
                  <a:gd name="T8" fmla="*/ 3 w 191"/>
                  <a:gd name="T9" fmla="*/ 39 h 99"/>
                  <a:gd name="T10" fmla="*/ 0 w 191"/>
                  <a:gd name="T11" fmla="*/ 27 h 99"/>
                  <a:gd name="T12" fmla="*/ 3 w 191"/>
                  <a:gd name="T13" fmla="*/ 16 h 99"/>
                  <a:gd name="T14" fmla="*/ 10 w 191"/>
                  <a:gd name="T15" fmla="*/ 8 h 99"/>
                  <a:gd name="T16" fmla="*/ 20 w 191"/>
                  <a:gd name="T17" fmla="*/ 2 h 99"/>
                  <a:gd name="T18" fmla="*/ 40 w 191"/>
                  <a:gd name="T19" fmla="*/ 0 h 99"/>
                  <a:gd name="T20" fmla="*/ 67 w 191"/>
                  <a:gd name="T21" fmla="*/ 1 h 99"/>
                  <a:gd name="T22" fmla="*/ 93 w 191"/>
                  <a:gd name="T23" fmla="*/ 5 h 99"/>
                  <a:gd name="T24" fmla="*/ 110 w 191"/>
                  <a:gd name="T25" fmla="*/ 5 h 99"/>
                  <a:gd name="T26" fmla="*/ 127 w 191"/>
                  <a:gd name="T27" fmla="*/ 1 h 99"/>
                  <a:gd name="T28" fmla="*/ 139 w 191"/>
                  <a:gd name="T29" fmla="*/ 1 h 99"/>
                  <a:gd name="T30" fmla="*/ 153 w 191"/>
                  <a:gd name="T31" fmla="*/ 7 h 99"/>
                  <a:gd name="T32" fmla="*/ 167 w 191"/>
                  <a:gd name="T33" fmla="*/ 9 h 99"/>
                  <a:gd name="T34" fmla="*/ 179 w 191"/>
                  <a:gd name="T35" fmla="*/ 12 h 99"/>
                  <a:gd name="T36" fmla="*/ 186 w 191"/>
                  <a:gd name="T37" fmla="*/ 23 h 99"/>
                  <a:gd name="T38" fmla="*/ 191 w 191"/>
                  <a:gd name="T39" fmla="*/ 37 h 99"/>
                  <a:gd name="T40" fmla="*/ 190 w 191"/>
                  <a:gd name="T41" fmla="*/ 55 h 99"/>
                  <a:gd name="T42" fmla="*/ 186 w 191"/>
                  <a:gd name="T43" fmla="*/ 74 h 99"/>
                  <a:gd name="T44" fmla="*/ 158 w 191"/>
                  <a:gd name="T45" fmla="*/ 99 h 99"/>
                  <a:gd name="T46" fmla="*/ 35 w 191"/>
                  <a:gd name="T47" fmla="*/ 95 h 9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91"/>
                  <a:gd name="T73" fmla="*/ 0 h 99"/>
                  <a:gd name="T74" fmla="*/ 191 w 191"/>
                  <a:gd name="T75" fmla="*/ 99 h 9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91" h="99">
                    <a:moveTo>
                      <a:pt x="35" y="95"/>
                    </a:moveTo>
                    <a:lnTo>
                      <a:pt x="28" y="86"/>
                    </a:lnTo>
                    <a:lnTo>
                      <a:pt x="18" y="68"/>
                    </a:lnTo>
                    <a:lnTo>
                      <a:pt x="8" y="54"/>
                    </a:lnTo>
                    <a:lnTo>
                      <a:pt x="3" y="39"/>
                    </a:lnTo>
                    <a:lnTo>
                      <a:pt x="0" y="27"/>
                    </a:lnTo>
                    <a:lnTo>
                      <a:pt x="3" y="16"/>
                    </a:lnTo>
                    <a:lnTo>
                      <a:pt x="10" y="8"/>
                    </a:lnTo>
                    <a:lnTo>
                      <a:pt x="20" y="2"/>
                    </a:lnTo>
                    <a:lnTo>
                      <a:pt x="40" y="0"/>
                    </a:lnTo>
                    <a:lnTo>
                      <a:pt x="67" y="1"/>
                    </a:lnTo>
                    <a:lnTo>
                      <a:pt x="93" y="5"/>
                    </a:lnTo>
                    <a:lnTo>
                      <a:pt x="110" y="5"/>
                    </a:lnTo>
                    <a:lnTo>
                      <a:pt x="127" y="1"/>
                    </a:lnTo>
                    <a:lnTo>
                      <a:pt x="139" y="1"/>
                    </a:lnTo>
                    <a:lnTo>
                      <a:pt x="153" y="7"/>
                    </a:lnTo>
                    <a:lnTo>
                      <a:pt x="167" y="9"/>
                    </a:lnTo>
                    <a:lnTo>
                      <a:pt x="179" y="12"/>
                    </a:lnTo>
                    <a:lnTo>
                      <a:pt x="186" y="23"/>
                    </a:lnTo>
                    <a:lnTo>
                      <a:pt x="191" y="37"/>
                    </a:lnTo>
                    <a:lnTo>
                      <a:pt x="190" y="55"/>
                    </a:lnTo>
                    <a:lnTo>
                      <a:pt x="186" y="74"/>
                    </a:lnTo>
                    <a:lnTo>
                      <a:pt x="158" y="99"/>
                    </a:lnTo>
                    <a:lnTo>
                      <a:pt x="35" y="95"/>
                    </a:lnTo>
                    <a:close/>
                  </a:path>
                </a:pathLst>
              </a:custGeom>
              <a:solidFill>
                <a:srgbClr val="006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78" name="Freeform 579"/>
              <p:cNvSpPr>
                <a:spLocks/>
              </p:cNvSpPr>
              <p:nvPr/>
            </p:nvSpPr>
            <p:spPr bwMode="auto">
              <a:xfrm>
                <a:off x="4937" y="3286"/>
                <a:ext cx="33" cy="20"/>
              </a:xfrm>
              <a:custGeom>
                <a:avLst/>
                <a:gdLst>
                  <a:gd name="T0" fmla="*/ 31 w 262"/>
                  <a:gd name="T1" fmla="*/ 145 h 153"/>
                  <a:gd name="T2" fmla="*/ 26 w 262"/>
                  <a:gd name="T3" fmla="*/ 129 h 153"/>
                  <a:gd name="T4" fmla="*/ 18 w 262"/>
                  <a:gd name="T5" fmla="*/ 111 h 153"/>
                  <a:gd name="T6" fmla="*/ 7 w 262"/>
                  <a:gd name="T7" fmla="*/ 85 h 153"/>
                  <a:gd name="T8" fmla="*/ 1 w 262"/>
                  <a:gd name="T9" fmla="*/ 63 h 153"/>
                  <a:gd name="T10" fmla="*/ 0 w 262"/>
                  <a:gd name="T11" fmla="*/ 44 h 153"/>
                  <a:gd name="T12" fmla="*/ 1 w 262"/>
                  <a:gd name="T13" fmla="*/ 26 h 153"/>
                  <a:gd name="T14" fmla="*/ 9 w 262"/>
                  <a:gd name="T15" fmla="*/ 11 h 153"/>
                  <a:gd name="T16" fmla="*/ 19 w 262"/>
                  <a:gd name="T17" fmla="*/ 4 h 153"/>
                  <a:gd name="T18" fmla="*/ 43 w 262"/>
                  <a:gd name="T19" fmla="*/ 1 h 153"/>
                  <a:gd name="T20" fmla="*/ 87 w 262"/>
                  <a:gd name="T21" fmla="*/ 1 h 153"/>
                  <a:gd name="T22" fmla="*/ 127 w 262"/>
                  <a:gd name="T23" fmla="*/ 0 h 153"/>
                  <a:gd name="T24" fmla="*/ 167 w 262"/>
                  <a:gd name="T25" fmla="*/ 2 h 153"/>
                  <a:gd name="T26" fmla="*/ 207 w 262"/>
                  <a:gd name="T27" fmla="*/ 3 h 153"/>
                  <a:gd name="T28" fmla="*/ 227 w 262"/>
                  <a:gd name="T29" fmla="*/ 5 h 153"/>
                  <a:gd name="T30" fmla="*/ 240 w 262"/>
                  <a:gd name="T31" fmla="*/ 10 h 153"/>
                  <a:gd name="T32" fmla="*/ 251 w 262"/>
                  <a:gd name="T33" fmla="*/ 18 h 153"/>
                  <a:gd name="T34" fmla="*/ 261 w 262"/>
                  <a:gd name="T35" fmla="*/ 42 h 153"/>
                  <a:gd name="T36" fmla="*/ 262 w 262"/>
                  <a:gd name="T37" fmla="*/ 52 h 153"/>
                  <a:gd name="T38" fmla="*/ 256 w 262"/>
                  <a:gd name="T39" fmla="*/ 70 h 153"/>
                  <a:gd name="T40" fmla="*/ 242 w 262"/>
                  <a:gd name="T41" fmla="*/ 102 h 153"/>
                  <a:gd name="T42" fmla="*/ 230 w 262"/>
                  <a:gd name="T43" fmla="*/ 129 h 153"/>
                  <a:gd name="T44" fmla="*/ 210 w 262"/>
                  <a:gd name="T45" fmla="*/ 153 h 153"/>
                  <a:gd name="T46" fmla="*/ 31 w 262"/>
                  <a:gd name="T47" fmla="*/ 145 h 153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62"/>
                  <a:gd name="T73" fmla="*/ 0 h 153"/>
                  <a:gd name="T74" fmla="*/ 262 w 262"/>
                  <a:gd name="T75" fmla="*/ 153 h 153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62" h="153">
                    <a:moveTo>
                      <a:pt x="31" y="145"/>
                    </a:moveTo>
                    <a:lnTo>
                      <a:pt x="26" y="129"/>
                    </a:lnTo>
                    <a:lnTo>
                      <a:pt x="18" y="111"/>
                    </a:lnTo>
                    <a:lnTo>
                      <a:pt x="7" y="85"/>
                    </a:lnTo>
                    <a:lnTo>
                      <a:pt x="1" y="63"/>
                    </a:lnTo>
                    <a:lnTo>
                      <a:pt x="0" y="44"/>
                    </a:lnTo>
                    <a:lnTo>
                      <a:pt x="1" y="26"/>
                    </a:lnTo>
                    <a:lnTo>
                      <a:pt x="9" y="11"/>
                    </a:lnTo>
                    <a:lnTo>
                      <a:pt x="19" y="4"/>
                    </a:lnTo>
                    <a:lnTo>
                      <a:pt x="43" y="1"/>
                    </a:lnTo>
                    <a:lnTo>
                      <a:pt x="87" y="1"/>
                    </a:lnTo>
                    <a:lnTo>
                      <a:pt x="127" y="0"/>
                    </a:lnTo>
                    <a:lnTo>
                      <a:pt x="167" y="2"/>
                    </a:lnTo>
                    <a:lnTo>
                      <a:pt x="207" y="3"/>
                    </a:lnTo>
                    <a:lnTo>
                      <a:pt x="227" y="5"/>
                    </a:lnTo>
                    <a:lnTo>
                      <a:pt x="240" y="10"/>
                    </a:lnTo>
                    <a:lnTo>
                      <a:pt x="251" y="18"/>
                    </a:lnTo>
                    <a:lnTo>
                      <a:pt x="261" y="42"/>
                    </a:lnTo>
                    <a:lnTo>
                      <a:pt x="262" y="52"/>
                    </a:lnTo>
                    <a:lnTo>
                      <a:pt x="256" y="70"/>
                    </a:lnTo>
                    <a:lnTo>
                      <a:pt x="242" y="102"/>
                    </a:lnTo>
                    <a:lnTo>
                      <a:pt x="230" y="129"/>
                    </a:lnTo>
                    <a:lnTo>
                      <a:pt x="210" y="153"/>
                    </a:lnTo>
                    <a:lnTo>
                      <a:pt x="31" y="145"/>
                    </a:lnTo>
                    <a:close/>
                  </a:path>
                </a:pathLst>
              </a:custGeom>
              <a:solidFill>
                <a:srgbClr val="004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79" name="Freeform 580"/>
              <p:cNvSpPr>
                <a:spLocks/>
              </p:cNvSpPr>
              <p:nvPr/>
            </p:nvSpPr>
            <p:spPr bwMode="auto">
              <a:xfrm>
                <a:off x="4959" y="3266"/>
                <a:ext cx="21" cy="40"/>
              </a:xfrm>
              <a:custGeom>
                <a:avLst/>
                <a:gdLst>
                  <a:gd name="T0" fmla="*/ 14 w 165"/>
                  <a:gd name="T1" fmla="*/ 315 h 320"/>
                  <a:gd name="T2" fmla="*/ 6 w 165"/>
                  <a:gd name="T3" fmla="*/ 311 h 320"/>
                  <a:gd name="T4" fmla="*/ 0 w 165"/>
                  <a:gd name="T5" fmla="*/ 300 h 320"/>
                  <a:gd name="T6" fmla="*/ 1 w 165"/>
                  <a:gd name="T7" fmla="*/ 281 h 320"/>
                  <a:gd name="T8" fmla="*/ 5 w 165"/>
                  <a:gd name="T9" fmla="*/ 254 h 320"/>
                  <a:gd name="T10" fmla="*/ 10 w 165"/>
                  <a:gd name="T11" fmla="*/ 230 h 320"/>
                  <a:gd name="T12" fmla="*/ 19 w 165"/>
                  <a:gd name="T13" fmla="*/ 209 h 320"/>
                  <a:gd name="T14" fmla="*/ 29 w 165"/>
                  <a:gd name="T15" fmla="*/ 163 h 320"/>
                  <a:gd name="T16" fmla="*/ 43 w 165"/>
                  <a:gd name="T17" fmla="*/ 100 h 320"/>
                  <a:gd name="T18" fmla="*/ 51 w 165"/>
                  <a:gd name="T19" fmla="*/ 64 h 320"/>
                  <a:gd name="T20" fmla="*/ 58 w 165"/>
                  <a:gd name="T21" fmla="*/ 47 h 320"/>
                  <a:gd name="T22" fmla="*/ 68 w 165"/>
                  <a:gd name="T23" fmla="*/ 25 h 320"/>
                  <a:gd name="T24" fmla="*/ 78 w 165"/>
                  <a:gd name="T25" fmla="*/ 10 h 320"/>
                  <a:gd name="T26" fmla="*/ 85 w 165"/>
                  <a:gd name="T27" fmla="*/ 2 h 320"/>
                  <a:gd name="T28" fmla="*/ 94 w 165"/>
                  <a:gd name="T29" fmla="*/ 0 h 320"/>
                  <a:gd name="T30" fmla="*/ 101 w 165"/>
                  <a:gd name="T31" fmla="*/ 9 h 320"/>
                  <a:gd name="T32" fmla="*/ 108 w 165"/>
                  <a:gd name="T33" fmla="*/ 38 h 320"/>
                  <a:gd name="T34" fmla="*/ 117 w 165"/>
                  <a:gd name="T35" fmla="*/ 68 h 320"/>
                  <a:gd name="T36" fmla="*/ 126 w 165"/>
                  <a:gd name="T37" fmla="*/ 88 h 320"/>
                  <a:gd name="T38" fmla="*/ 131 w 165"/>
                  <a:gd name="T39" fmla="*/ 105 h 320"/>
                  <a:gd name="T40" fmla="*/ 133 w 165"/>
                  <a:gd name="T41" fmla="*/ 141 h 320"/>
                  <a:gd name="T42" fmla="*/ 136 w 165"/>
                  <a:gd name="T43" fmla="*/ 173 h 320"/>
                  <a:gd name="T44" fmla="*/ 140 w 165"/>
                  <a:gd name="T45" fmla="*/ 191 h 320"/>
                  <a:gd name="T46" fmla="*/ 155 w 165"/>
                  <a:gd name="T47" fmla="*/ 216 h 320"/>
                  <a:gd name="T48" fmla="*/ 162 w 165"/>
                  <a:gd name="T49" fmla="*/ 234 h 320"/>
                  <a:gd name="T50" fmla="*/ 164 w 165"/>
                  <a:gd name="T51" fmla="*/ 252 h 320"/>
                  <a:gd name="T52" fmla="*/ 165 w 165"/>
                  <a:gd name="T53" fmla="*/ 271 h 320"/>
                  <a:gd name="T54" fmla="*/ 162 w 165"/>
                  <a:gd name="T55" fmla="*/ 284 h 320"/>
                  <a:gd name="T56" fmla="*/ 156 w 165"/>
                  <a:gd name="T57" fmla="*/ 299 h 320"/>
                  <a:gd name="T58" fmla="*/ 147 w 165"/>
                  <a:gd name="T59" fmla="*/ 311 h 320"/>
                  <a:gd name="T60" fmla="*/ 133 w 165"/>
                  <a:gd name="T61" fmla="*/ 320 h 320"/>
                  <a:gd name="T62" fmla="*/ 14 w 165"/>
                  <a:gd name="T63" fmla="*/ 315 h 32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65"/>
                  <a:gd name="T97" fmla="*/ 0 h 320"/>
                  <a:gd name="T98" fmla="*/ 165 w 165"/>
                  <a:gd name="T99" fmla="*/ 320 h 32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65" h="320">
                    <a:moveTo>
                      <a:pt x="14" y="315"/>
                    </a:moveTo>
                    <a:lnTo>
                      <a:pt x="6" y="311"/>
                    </a:lnTo>
                    <a:lnTo>
                      <a:pt x="0" y="300"/>
                    </a:lnTo>
                    <a:lnTo>
                      <a:pt x="1" y="281"/>
                    </a:lnTo>
                    <a:lnTo>
                      <a:pt x="5" y="254"/>
                    </a:lnTo>
                    <a:lnTo>
                      <a:pt x="10" y="230"/>
                    </a:lnTo>
                    <a:lnTo>
                      <a:pt x="19" y="209"/>
                    </a:lnTo>
                    <a:lnTo>
                      <a:pt x="29" y="163"/>
                    </a:lnTo>
                    <a:lnTo>
                      <a:pt x="43" y="100"/>
                    </a:lnTo>
                    <a:lnTo>
                      <a:pt x="51" y="64"/>
                    </a:lnTo>
                    <a:lnTo>
                      <a:pt x="58" y="47"/>
                    </a:lnTo>
                    <a:lnTo>
                      <a:pt x="68" y="25"/>
                    </a:lnTo>
                    <a:lnTo>
                      <a:pt x="78" y="10"/>
                    </a:lnTo>
                    <a:lnTo>
                      <a:pt x="85" y="2"/>
                    </a:lnTo>
                    <a:lnTo>
                      <a:pt x="94" y="0"/>
                    </a:lnTo>
                    <a:lnTo>
                      <a:pt x="101" y="9"/>
                    </a:lnTo>
                    <a:lnTo>
                      <a:pt x="108" y="38"/>
                    </a:lnTo>
                    <a:lnTo>
                      <a:pt x="117" y="68"/>
                    </a:lnTo>
                    <a:lnTo>
                      <a:pt x="126" y="88"/>
                    </a:lnTo>
                    <a:lnTo>
                      <a:pt x="131" y="105"/>
                    </a:lnTo>
                    <a:lnTo>
                      <a:pt x="133" y="141"/>
                    </a:lnTo>
                    <a:lnTo>
                      <a:pt x="136" y="173"/>
                    </a:lnTo>
                    <a:lnTo>
                      <a:pt x="140" y="191"/>
                    </a:lnTo>
                    <a:lnTo>
                      <a:pt x="155" y="216"/>
                    </a:lnTo>
                    <a:lnTo>
                      <a:pt x="162" y="234"/>
                    </a:lnTo>
                    <a:lnTo>
                      <a:pt x="164" y="252"/>
                    </a:lnTo>
                    <a:lnTo>
                      <a:pt x="165" y="271"/>
                    </a:lnTo>
                    <a:lnTo>
                      <a:pt x="162" y="284"/>
                    </a:lnTo>
                    <a:lnTo>
                      <a:pt x="156" y="299"/>
                    </a:lnTo>
                    <a:lnTo>
                      <a:pt x="147" y="311"/>
                    </a:lnTo>
                    <a:lnTo>
                      <a:pt x="133" y="320"/>
                    </a:lnTo>
                    <a:lnTo>
                      <a:pt x="14" y="315"/>
                    </a:lnTo>
                    <a:close/>
                  </a:path>
                </a:pathLst>
              </a:custGeom>
              <a:solidFill>
                <a:srgbClr val="00A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80" name="Rectangle 581"/>
              <p:cNvSpPr>
                <a:spLocks noChangeArrowheads="1"/>
              </p:cNvSpPr>
              <p:nvPr/>
            </p:nvSpPr>
            <p:spPr bwMode="auto">
              <a:xfrm>
                <a:off x="4905" y="3304"/>
                <a:ext cx="82" cy="3"/>
              </a:xfrm>
              <a:prstGeom prst="rect">
                <a:avLst/>
              </a:prstGeom>
              <a:solidFill>
                <a:srgbClr val="804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81" name="Freeform 582"/>
              <p:cNvSpPr>
                <a:spLocks/>
              </p:cNvSpPr>
              <p:nvPr/>
            </p:nvSpPr>
            <p:spPr bwMode="auto">
              <a:xfrm>
                <a:off x="4634" y="3266"/>
                <a:ext cx="21" cy="40"/>
              </a:xfrm>
              <a:custGeom>
                <a:avLst/>
                <a:gdLst>
                  <a:gd name="T0" fmla="*/ 156 w 170"/>
                  <a:gd name="T1" fmla="*/ 315 h 320"/>
                  <a:gd name="T2" fmla="*/ 163 w 170"/>
                  <a:gd name="T3" fmla="*/ 311 h 320"/>
                  <a:gd name="T4" fmla="*/ 170 w 170"/>
                  <a:gd name="T5" fmla="*/ 300 h 320"/>
                  <a:gd name="T6" fmla="*/ 169 w 170"/>
                  <a:gd name="T7" fmla="*/ 281 h 320"/>
                  <a:gd name="T8" fmla="*/ 166 w 170"/>
                  <a:gd name="T9" fmla="*/ 254 h 320"/>
                  <a:gd name="T10" fmla="*/ 160 w 170"/>
                  <a:gd name="T11" fmla="*/ 230 h 320"/>
                  <a:gd name="T12" fmla="*/ 151 w 170"/>
                  <a:gd name="T13" fmla="*/ 209 h 320"/>
                  <a:gd name="T14" fmla="*/ 139 w 170"/>
                  <a:gd name="T15" fmla="*/ 163 h 320"/>
                  <a:gd name="T16" fmla="*/ 125 w 170"/>
                  <a:gd name="T17" fmla="*/ 100 h 320"/>
                  <a:gd name="T18" fmla="*/ 117 w 170"/>
                  <a:gd name="T19" fmla="*/ 64 h 320"/>
                  <a:gd name="T20" fmla="*/ 110 w 170"/>
                  <a:gd name="T21" fmla="*/ 47 h 320"/>
                  <a:gd name="T22" fmla="*/ 100 w 170"/>
                  <a:gd name="T23" fmla="*/ 25 h 320"/>
                  <a:gd name="T24" fmla="*/ 90 w 170"/>
                  <a:gd name="T25" fmla="*/ 10 h 320"/>
                  <a:gd name="T26" fmla="*/ 81 w 170"/>
                  <a:gd name="T27" fmla="*/ 2 h 320"/>
                  <a:gd name="T28" fmla="*/ 72 w 170"/>
                  <a:gd name="T29" fmla="*/ 0 h 320"/>
                  <a:gd name="T30" fmla="*/ 66 w 170"/>
                  <a:gd name="T31" fmla="*/ 9 h 320"/>
                  <a:gd name="T32" fmla="*/ 58 w 170"/>
                  <a:gd name="T33" fmla="*/ 38 h 320"/>
                  <a:gd name="T34" fmla="*/ 49 w 170"/>
                  <a:gd name="T35" fmla="*/ 68 h 320"/>
                  <a:gd name="T36" fmla="*/ 41 w 170"/>
                  <a:gd name="T37" fmla="*/ 88 h 320"/>
                  <a:gd name="T38" fmla="*/ 34 w 170"/>
                  <a:gd name="T39" fmla="*/ 105 h 320"/>
                  <a:gd name="T40" fmla="*/ 33 w 170"/>
                  <a:gd name="T41" fmla="*/ 141 h 320"/>
                  <a:gd name="T42" fmla="*/ 30 w 170"/>
                  <a:gd name="T43" fmla="*/ 173 h 320"/>
                  <a:gd name="T44" fmla="*/ 24 w 170"/>
                  <a:gd name="T45" fmla="*/ 191 h 320"/>
                  <a:gd name="T46" fmla="*/ 10 w 170"/>
                  <a:gd name="T47" fmla="*/ 216 h 320"/>
                  <a:gd name="T48" fmla="*/ 2 w 170"/>
                  <a:gd name="T49" fmla="*/ 234 h 320"/>
                  <a:gd name="T50" fmla="*/ 0 w 170"/>
                  <a:gd name="T51" fmla="*/ 252 h 320"/>
                  <a:gd name="T52" fmla="*/ 0 w 170"/>
                  <a:gd name="T53" fmla="*/ 271 h 320"/>
                  <a:gd name="T54" fmla="*/ 2 w 170"/>
                  <a:gd name="T55" fmla="*/ 284 h 320"/>
                  <a:gd name="T56" fmla="*/ 9 w 170"/>
                  <a:gd name="T57" fmla="*/ 299 h 320"/>
                  <a:gd name="T58" fmla="*/ 18 w 170"/>
                  <a:gd name="T59" fmla="*/ 311 h 320"/>
                  <a:gd name="T60" fmla="*/ 33 w 170"/>
                  <a:gd name="T61" fmla="*/ 320 h 320"/>
                  <a:gd name="T62" fmla="*/ 156 w 170"/>
                  <a:gd name="T63" fmla="*/ 315 h 32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70"/>
                  <a:gd name="T97" fmla="*/ 0 h 320"/>
                  <a:gd name="T98" fmla="*/ 170 w 170"/>
                  <a:gd name="T99" fmla="*/ 320 h 32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70" h="320">
                    <a:moveTo>
                      <a:pt x="156" y="315"/>
                    </a:moveTo>
                    <a:lnTo>
                      <a:pt x="163" y="311"/>
                    </a:lnTo>
                    <a:lnTo>
                      <a:pt x="170" y="300"/>
                    </a:lnTo>
                    <a:lnTo>
                      <a:pt x="169" y="281"/>
                    </a:lnTo>
                    <a:lnTo>
                      <a:pt x="166" y="254"/>
                    </a:lnTo>
                    <a:lnTo>
                      <a:pt x="160" y="230"/>
                    </a:lnTo>
                    <a:lnTo>
                      <a:pt x="151" y="209"/>
                    </a:lnTo>
                    <a:lnTo>
                      <a:pt x="139" y="163"/>
                    </a:lnTo>
                    <a:lnTo>
                      <a:pt x="125" y="100"/>
                    </a:lnTo>
                    <a:lnTo>
                      <a:pt x="117" y="64"/>
                    </a:lnTo>
                    <a:lnTo>
                      <a:pt x="110" y="47"/>
                    </a:lnTo>
                    <a:lnTo>
                      <a:pt x="100" y="25"/>
                    </a:lnTo>
                    <a:lnTo>
                      <a:pt x="90" y="10"/>
                    </a:lnTo>
                    <a:lnTo>
                      <a:pt x="81" y="2"/>
                    </a:lnTo>
                    <a:lnTo>
                      <a:pt x="72" y="0"/>
                    </a:lnTo>
                    <a:lnTo>
                      <a:pt x="66" y="9"/>
                    </a:lnTo>
                    <a:lnTo>
                      <a:pt x="58" y="38"/>
                    </a:lnTo>
                    <a:lnTo>
                      <a:pt x="49" y="68"/>
                    </a:lnTo>
                    <a:lnTo>
                      <a:pt x="41" y="88"/>
                    </a:lnTo>
                    <a:lnTo>
                      <a:pt x="34" y="105"/>
                    </a:lnTo>
                    <a:lnTo>
                      <a:pt x="33" y="141"/>
                    </a:lnTo>
                    <a:lnTo>
                      <a:pt x="30" y="173"/>
                    </a:lnTo>
                    <a:lnTo>
                      <a:pt x="24" y="191"/>
                    </a:lnTo>
                    <a:lnTo>
                      <a:pt x="10" y="216"/>
                    </a:lnTo>
                    <a:lnTo>
                      <a:pt x="2" y="234"/>
                    </a:lnTo>
                    <a:lnTo>
                      <a:pt x="0" y="252"/>
                    </a:lnTo>
                    <a:lnTo>
                      <a:pt x="0" y="271"/>
                    </a:lnTo>
                    <a:lnTo>
                      <a:pt x="2" y="284"/>
                    </a:lnTo>
                    <a:lnTo>
                      <a:pt x="9" y="299"/>
                    </a:lnTo>
                    <a:lnTo>
                      <a:pt x="18" y="311"/>
                    </a:lnTo>
                    <a:lnTo>
                      <a:pt x="33" y="320"/>
                    </a:lnTo>
                    <a:lnTo>
                      <a:pt x="156" y="315"/>
                    </a:lnTo>
                    <a:close/>
                  </a:path>
                </a:pathLst>
              </a:custGeom>
              <a:solidFill>
                <a:srgbClr val="00A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82" name="Rectangle 583"/>
              <p:cNvSpPr>
                <a:spLocks noChangeArrowheads="1"/>
              </p:cNvSpPr>
              <p:nvPr/>
            </p:nvSpPr>
            <p:spPr bwMode="auto">
              <a:xfrm>
                <a:off x="4634" y="3304"/>
                <a:ext cx="43" cy="3"/>
              </a:xfrm>
              <a:prstGeom prst="rect">
                <a:avLst/>
              </a:prstGeom>
              <a:solidFill>
                <a:srgbClr val="804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906" name="Group 584"/>
            <p:cNvGrpSpPr>
              <a:grpSpLocks/>
            </p:cNvGrpSpPr>
            <p:nvPr/>
          </p:nvGrpSpPr>
          <p:grpSpPr bwMode="auto">
            <a:xfrm>
              <a:off x="134" y="3256"/>
              <a:ext cx="592" cy="374"/>
              <a:chOff x="3980" y="3051"/>
              <a:chExt cx="558" cy="351"/>
            </a:xfrm>
          </p:grpSpPr>
          <p:grpSp>
            <p:nvGrpSpPr>
              <p:cNvPr id="907" name="Group 585"/>
              <p:cNvGrpSpPr>
                <a:grpSpLocks/>
              </p:cNvGrpSpPr>
              <p:nvPr/>
            </p:nvGrpSpPr>
            <p:grpSpPr bwMode="auto">
              <a:xfrm>
                <a:off x="4149" y="3051"/>
                <a:ext cx="342" cy="318"/>
                <a:chOff x="4149" y="3051"/>
                <a:chExt cx="342" cy="318"/>
              </a:xfrm>
            </p:grpSpPr>
            <p:sp>
              <p:nvSpPr>
                <p:cNvPr id="945" name="Freeform 586"/>
                <p:cNvSpPr>
                  <a:spLocks/>
                </p:cNvSpPr>
                <p:nvPr/>
              </p:nvSpPr>
              <p:spPr bwMode="auto">
                <a:xfrm>
                  <a:off x="4193" y="3051"/>
                  <a:ext cx="22" cy="318"/>
                </a:xfrm>
                <a:custGeom>
                  <a:avLst/>
                  <a:gdLst>
                    <a:gd name="T0" fmla="*/ 0 w 153"/>
                    <a:gd name="T1" fmla="*/ 0 h 2226"/>
                    <a:gd name="T2" fmla="*/ 153 w 153"/>
                    <a:gd name="T3" fmla="*/ 101 h 2226"/>
                    <a:gd name="T4" fmla="*/ 153 w 153"/>
                    <a:gd name="T5" fmla="*/ 2226 h 2226"/>
                    <a:gd name="T6" fmla="*/ 0 w 153"/>
                    <a:gd name="T7" fmla="*/ 2226 h 2226"/>
                    <a:gd name="T8" fmla="*/ 0 w 153"/>
                    <a:gd name="T9" fmla="*/ 0 h 22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3"/>
                    <a:gd name="T16" fmla="*/ 0 h 2226"/>
                    <a:gd name="T17" fmla="*/ 153 w 153"/>
                    <a:gd name="T18" fmla="*/ 2226 h 222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3" h="2226">
                      <a:moveTo>
                        <a:pt x="0" y="0"/>
                      </a:moveTo>
                      <a:lnTo>
                        <a:pt x="153" y="101"/>
                      </a:lnTo>
                      <a:lnTo>
                        <a:pt x="153" y="2226"/>
                      </a:lnTo>
                      <a:lnTo>
                        <a:pt x="0" y="222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FBFD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46" name="Rectangle 587"/>
                <p:cNvSpPr>
                  <a:spLocks noChangeArrowheads="1"/>
                </p:cNvSpPr>
                <p:nvPr/>
              </p:nvSpPr>
              <p:spPr bwMode="auto">
                <a:xfrm>
                  <a:off x="4187" y="3051"/>
                  <a:ext cx="1" cy="311"/>
                </a:xfrm>
                <a:prstGeom prst="rect">
                  <a:avLst/>
                </a:prstGeom>
                <a:solidFill>
                  <a:srgbClr val="7F7F9F">
                    <a:alpha val="32941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47" name="Freeform 588"/>
                <p:cNvSpPr>
                  <a:spLocks/>
                </p:cNvSpPr>
                <p:nvPr/>
              </p:nvSpPr>
              <p:spPr bwMode="auto">
                <a:xfrm>
                  <a:off x="4193" y="3058"/>
                  <a:ext cx="22" cy="253"/>
                </a:xfrm>
                <a:custGeom>
                  <a:avLst/>
                  <a:gdLst>
                    <a:gd name="T0" fmla="*/ 153 w 153"/>
                    <a:gd name="T1" fmla="*/ 101 h 1770"/>
                    <a:gd name="T2" fmla="*/ 0 w 153"/>
                    <a:gd name="T3" fmla="*/ 0 h 1770"/>
                    <a:gd name="T4" fmla="*/ 0 w 153"/>
                    <a:gd name="T5" fmla="*/ 1770 h 1770"/>
                    <a:gd name="T6" fmla="*/ 153 w 153"/>
                    <a:gd name="T7" fmla="*/ 1770 h 1770"/>
                    <a:gd name="T8" fmla="*/ 153 w 153"/>
                    <a:gd name="T9" fmla="*/ 101 h 17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3"/>
                    <a:gd name="T16" fmla="*/ 0 h 1770"/>
                    <a:gd name="T17" fmla="*/ 153 w 153"/>
                    <a:gd name="T18" fmla="*/ 1770 h 17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3" h="1770">
                      <a:moveTo>
                        <a:pt x="153" y="101"/>
                      </a:moveTo>
                      <a:lnTo>
                        <a:pt x="0" y="0"/>
                      </a:lnTo>
                      <a:lnTo>
                        <a:pt x="0" y="1770"/>
                      </a:lnTo>
                      <a:lnTo>
                        <a:pt x="153" y="1770"/>
                      </a:lnTo>
                      <a:lnTo>
                        <a:pt x="153" y="101"/>
                      </a:lnTo>
                      <a:close/>
                    </a:path>
                  </a:pathLst>
                </a:custGeom>
                <a:solidFill>
                  <a:srgbClr val="9F9FB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48" name="Freeform 589"/>
                <p:cNvSpPr>
                  <a:spLocks/>
                </p:cNvSpPr>
                <p:nvPr/>
              </p:nvSpPr>
              <p:spPr bwMode="auto">
                <a:xfrm>
                  <a:off x="4201" y="3073"/>
                  <a:ext cx="14" cy="231"/>
                </a:xfrm>
                <a:custGeom>
                  <a:avLst/>
                  <a:gdLst>
                    <a:gd name="T0" fmla="*/ 0 w 103"/>
                    <a:gd name="T1" fmla="*/ 0 h 1618"/>
                    <a:gd name="T2" fmla="*/ 0 w 103"/>
                    <a:gd name="T3" fmla="*/ 1618 h 1618"/>
                    <a:gd name="T4" fmla="*/ 103 w 103"/>
                    <a:gd name="T5" fmla="*/ 1618 h 1618"/>
                    <a:gd name="T6" fmla="*/ 103 w 103"/>
                    <a:gd name="T7" fmla="*/ 51 h 1618"/>
                    <a:gd name="T8" fmla="*/ 0 w 103"/>
                    <a:gd name="T9" fmla="*/ 0 h 16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3"/>
                    <a:gd name="T16" fmla="*/ 0 h 1618"/>
                    <a:gd name="T17" fmla="*/ 103 w 103"/>
                    <a:gd name="T18" fmla="*/ 1618 h 16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3" h="1618">
                      <a:moveTo>
                        <a:pt x="0" y="0"/>
                      </a:moveTo>
                      <a:lnTo>
                        <a:pt x="0" y="1618"/>
                      </a:lnTo>
                      <a:lnTo>
                        <a:pt x="103" y="1618"/>
                      </a:lnTo>
                      <a:lnTo>
                        <a:pt x="103" y="5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49" name="Line 590"/>
                <p:cNvSpPr>
                  <a:spLocks noChangeShapeType="1"/>
                </p:cNvSpPr>
                <p:nvPr/>
              </p:nvSpPr>
              <p:spPr bwMode="auto">
                <a:xfrm>
                  <a:off x="4201" y="3095"/>
                  <a:ext cx="14" cy="7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50" name="Line 591"/>
                <p:cNvSpPr>
                  <a:spLocks noChangeShapeType="1"/>
                </p:cNvSpPr>
                <p:nvPr/>
              </p:nvSpPr>
              <p:spPr bwMode="auto">
                <a:xfrm>
                  <a:off x="4200" y="3116"/>
                  <a:ext cx="16" cy="6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51" name="Line 592"/>
                <p:cNvSpPr>
                  <a:spLocks noChangeShapeType="1"/>
                </p:cNvSpPr>
                <p:nvPr/>
              </p:nvSpPr>
              <p:spPr bwMode="auto">
                <a:xfrm>
                  <a:off x="4200" y="3137"/>
                  <a:ext cx="16" cy="5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52" name="Line 593"/>
                <p:cNvSpPr>
                  <a:spLocks noChangeShapeType="1"/>
                </p:cNvSpPr>
                <p:nvPr/>
              </p:nvSpPr>
              <p:spPr bwMode="auto">
                <a:xfrm>
                  <a:off x="4200" y="3158"/>
                  <a:ext cx="16" cy="5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53" name="Line 594"/>
                <p:cNvSpPr>
                  <a:spLocks noChangeShapeType="1"/>
                </p:cNvSpPr>
                <p:nvPr/>
              </p:nvSpPr>
              <p:spPr bwMode="auto">
                <a:xfrm>
                  <a:off x="4200" y="3178"/>
                  <a:ext cx="16" cy="5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54" name="Line 595"/>
                <p:cNvSpPr>
                  <a:spLocks noChangeShapeType="1"/>
                </p:cNvSpPr>
                <p:nvPr/>
              </p:nvSpPr>
              <p:spPr bwMode="auto">
                <a:xfrm>
                  <a:off x="4200" y="3201"/>
                  <a:ext cx="16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55" name="Line 596"/>
                <p:cNvSpPr>
                  <a:spLocks noChangeShapeType="1"/>
                </p:cNvSpPr>
                <p:nvPr/>
              </p:nvSpPr>
              <p:spPr bwMode="auto">
                <a:xfrm>
                  <a:off x="4200" y="3222"/>
                  <a:ext cx="16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56" name="Line 597"/>
                <p:cNvSpPr>
                  <a:spLocks noChangeShapeType="1"/>
                </p:cNvSpPr>
                <p:nvPr/>
              </p:nvSpPr>
              <p:spPr bwMode="auto">
                <a:xfrm>
                  <a:off x="4200" y="3244"/>
                  <a:ext cx="16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57" name="Line 598"/>
                <p:cNvSpPr>
                  <a:spLocks noChangeShapeType="1"/>
                </p:cNvSpPr>
                <p:nvPr/>
              </p:nvSpPr>
              <p:spPr bwMode="auto">
                <a:xfrm>
                  <a:off x="4200" y="3265"/>
                  <a:ext cx="16" cy="2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58" name="Line 599"/>
                <p:cNvSpPr>
                  <a:spLocks noChangeShapeType="1"/>
                </p:cNvSpPr>
                <p:nvPr/>
              </p:nvSpPr>
              <p:spPr bwMode="auto">
                <a:xfrm>
                  <a:off x="4200" y="3286"/>
                  <a:ext cx="16" cy="2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59" name="Rectangle 600"/>
                <p:cNvSpPr>
                  <a:spLocks noChangeArrowheads="1"/>
                </p:cNvSpPr>
                <p:nvPr/>
              </p:nvSpPr>
              <p:spPr bwMode="auto">
                <a:xfrm>
                  <a:off x="4195" y="3346"/>
                  <a:ext cx="8" cy="16"/>
                </a:xfrm>
                <a:prstGeom prst="rect">
                  <a:avLst/>
                </a:prstGeom>
                <a:solidFill>
                  <a:srgbClr val="DFDFFF">
                    <a:alpha val="32941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60" name="Freeform 601"/>
                <p:cNvSpPr>
                  <a:spLocks/>
                </p:cNvSpPr>
                <p:nvPr/>
              </p:nvSpPr>
              <p:spPr bwMode="auto">
                <a:xfrm>
                  <a:off x="4199" y="3346"/>
                  <a:ext cx="16" cy="23"/>
                </a:xfrm>
                <a:custGeom>
                  <a:avLst/>
                  <a:gdLst>
                    <a:gd name="T0" fmla="*/ 37 w 116"/>
                    <a:gd name="T1" fmla="*/ 160 h 161"/>
                    <a:gd name="T2" fmla="*/ 37 w 116"/>
                    <a:gd name="T3" fmla="*/ 22 h 161"/>
                    <a:gd name="T4" fmla="*/ 0 w 116"/>
                    <a:gd name="T5" fmla="*/ 22 h 161"/>
                    <a:gd name="T6" fmla="*/ 0 w 116"/>
                    <a:gd name="T7" fmla="*/ 0 h 161"/>
                    <a:gd name="T8" fmla="*/ 116 w 116"/>
                    <a:gd name="T9" fmla="*/ 0 h 161"/>
                    <a:gd name="T10" fmla="*/ 116 w 116"/>
                    <a:gd name="T11" fmla="*/ 161 h 161"/>
                    <a:gd name="T12" fmla="*/ 37 w 116"/>
                    <a:gd name="T13" fmla="*/ 160 h 16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16"/>
                    <a:gd name="T22" fmla="*/ 0 h 161"/>
                    <a:gd name="T23" fmla="*/ 116 w 116"/>
                    <a:gd name="T24" fmla="*/ 161 h 16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16" h="161">
                      <a:moveTo>
                        <a:pt x="37" y="160"/>
                      </a:moveTo>
                      <a:lnTo>
                        <a:pt x="37" y="22"/>
                      </a:lnTo>
                      <a:lnTo>
                        <a:pt x="0" y="22"/>
                      </a:lnTo>
                      <a:lnTo>
                        <a:pt x="0" y="0"/>
                      </a:lnTo>
                      <a:lnTo>
                        <a:pt x="116" y="0"/>
                      </a:lnTo>
                      <a:lnTo>
                        <a:pt x="116" y="161"/>
                      </a:lnTo>
                      <a:lnTo>
                        <a:pt x="37" y="160"/>
                      </a:lnTo>
                      <a:close/>
                    </a:path>
                  </a:pathLst>
                </a:custGeom>
                <a:solidFill>
                  <a:srgbClr val="7F7F9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61" name="Freeform 602"/>
                <p:cNvSpPr>
                  <a:spLocks/>
                </p:cNvSpPr>
                <p:nvPr/>
              </p:nvSpPr>
              <p:spPr bwMode="auto">
                <a:xfrm>
                  <a:off x="4223" y="3066"/>
                  <a:ext cx="22" cy="303"/>
                </a:xfrm>
                <a:custGeom>
                  <a:avLst/>
                  <a:gdLst>
                    <a:gd name="T0" fmla="*/ 0 w 154"/>
                    <a:gd name="T1" fmla="*/ 0 h 2125"/>
                    <a:gd name="T2" fmla="*/ 154 w 154"/>
                    <a:gd name="T3" fmla="*/ 96 h 2125"/>
                    <a:gd name="T4" fmla="*/ 154 w 154"/>
                    <a:gd name="T5" fmla="*/ 2125 h 2125"/>
                    <a:gd name="T6" fmla="*/ 0 w 154"/>
                    <a:gd name="T7" fmla="*/ 2125 h 2125"/>
                    <a:gd name="T8" fmla="*/ 0 w 154"/>
                    <a:gd name="T9" fmla="*/ 0 h 212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4"/>
                    <a:gd name="T16" fmla="*/ 0 h 2125"/>
                    <a:gd name="T17" fmla="*/ 154 w 154"/>
                    <a:gd name="T18" fmla="*/ 2125 h 212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4" h="2125">
                      <a:moveTo>
                        <a:pt x="0" y="0"/>
                      </a:moveTo>
                      <a:lnTo>
                        <a:pt x="154" y="96"/>
                      </a:lnTo>
                      <a:lnTo>
                        <a:pt x="154" y="2125"/>
                      </a:lnTo>
                      <a:lnTo>
                        <a:pt x="0" y="21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FBFD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62" name="Freeform 603"/>
                <p:cNvSpPr>
                  <a:spLocks/>
                </p:cNvSpPr>
                <p:nvPr/>
              </p:nvSpPr>
              <p:spPr bwMode="auto">
                <a:xfrm>
                  <a:off x="4223" y="3073"/>
                  <a:ext cx="22" cy="241"/>
                </a:xfrm>
                <a:custGeom>
                  <a:avLst/>
                  <a:gdLst>
                    <a:gd name="T0" fmla="*/ 154 w 154"/>
                    <a:gd name="T1" fmla="*/ 97 h 1691"/>
                    <a:gd name="T2" fmla="*/ 0 w 154"/>
                    <a:gd name="T3" fmla="*/ 0 h 1691"/>
                    <a:gd name="T4" fmla="*/ 0 w 154"/>
                    <a:gd name="T5" fmla="*/ 1691 h 1691"/>
                    <a:gd name="T6" fmla="*/ 154 w 154"/>
                    <a:gd name="T7" fmla="*/ 1691 h 1691"/>
                    <a:gd name="T8" fmla="*/ 154 w 154"/>
                    <a:gd name="T9" fmla="*/ 97 h 169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4"/>
                    <a:gd name="T16" fmla="*/ 0 h 1691"/>
                    <a:gd name="T17" fmla="*/ 154 w 154"/>
                    <a:gd name="T18" fmla="*/ 1691 h 169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4" h="1691">
                      <a:moveTo>
                        <a:pt x="154" y="97"/>
                      </a:moveTo>
                      <a:lnTo>
                        <a:pt x="0" y="0"/>
                      </a:lnTo>
                      <a:lnTo>
                        <a:pt x="0" y="1691"/>
                      </a:lnTo>
                      <a:lnTo>
                        <a:pt x="154" y="1691"/>
                      </a:lnTo>
                      <a:lnTo>
                        <a:pt x="154" y="97"/>
                      </a:lnTo>
                      <a:close/>
                    </a:path>
                  </a:pathLst>
                </a:custGeom>
                <a:solidFill>
                  <a:srgbClr val="9F9FB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63" name="Freeform 604"/>
                <p:cNvSpPr>
                  <a:spLocks/>
                </p:cNvSpPr>
                <p:nvPr/>
              </p:nvSpPr>
              <p:spPr bwMode="auto">
                <a:xfrm>
                  <a:off x="4230" y="3086"/>
                  <a:ext cx="15" cy="221"/>
                </a:xfrm>
                <a:custGeom>
                  <a:avLst/>
                  <a:gdLst>
                    <a:gd name="T0" fmla="*/ 0 w 103"/>
                    <a:gd name="T1" fmla="*/ 0 h 1544"/>
                    <a:gd name="T2" fmla="*/ 0 w 103"/>
                    <a:gd name="T3" fmla="*/ 1544 h 1544"/>
                    <a:gd name="T4" fmla="*/ 103 w 103"/>
                    <a:gd name="T5" fmla="*/ 1544 h 1544"/>
                    <a:gd name="T6" fmla="*/ 103 w 103"/>
                    <a:gd name="T7" fmla="*/ 48 h 1544"/>
                    <a:gd name="T8" fmla="*/ 0 w 103"/>
                    <a:gd name="T9" fmla="*/ 0 h 154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3"/>
                    <a:gd name="T16" fmla="*/ 0 h 1544"/>
                    <a:gd name="T17" fmla="*/ 103 w 103"/>
                    <a:gd name="T18" fmla="*/ 1544 h 154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3" h="1544">
                      <a:moveTo>
                        <a:pt x="0" y="0"/>
                      </a:moveTo>
                      <a:lnTo>
                        <a:pt x="0" y="1544"/>
                      </a:lnTo>
                      <a:lnTo>
                        <a:pt x="103" y="1544"/>
                      </a:lnTo>
                      <a:lnTo>
                        <a:pt x="103" y="4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64" name="Line 605"/>
                <p:cNvSpPr>
                  <a:spLocks noChangeShapeType="1"/>
                </p:cNvSpPr>
                <p:nvPr/>
              </p:nvSpPr>
              <p:spPr bwMode="auto">
                <a:xfrm>
                  <a:off x="4230" y="3107"/>
                  <a:ext cx="14" cy="7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65" name="Line 606"/>
                <p:cNvSpPr>
                  <a:spLocks noChangeShapeType="1"/>
                </p:cNvSpPr>
                <p:nvPr/>
              </p:nvSpPr>
              <p:spPr bwMode="auto">
                <a:xfrm>
                  <a:off x="4229" y="3127"/>
                  <a:ext cx="16" cy="6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66" name="Line 607"/>
                <p:cNvSpPr>
                  <a:spLocks noChangeShapeType="1"/>
                </p:cNvSpPr>
                <p:nvPr/>
              </p:nvSpPr>
              <p:spPr bwMode="auto">
                <a:xfrm>
                  <a:off x="4229" y="3147"/>
                  <a:ext cx="17" cy="6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67" name="Line 608"/>
                <p:cNvSpPr>
                  <a:spLocks noChangeShapeType="1"/>
                </p:cNvSpPr>
                <p:nvPr/>
              </p:nvSpPr>
              <p:spPr bwMode="auto">
                <a:xfrm>
                  <a:off x="4229" y="3168"/>
                  <a:ext cx="16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68" name="Line 609"/>
                <p:cNvSpPr>
                  <a:spLocks noChangeShapeType="1"/>
                </p:cNvSpPr>
                <p:nvPr/>
              </p:nvSpPr>
              <p:spPr bwMode="auto">
                <a:xfrm>
                  <a:off x="4229" y="3186"/>
                  <a:ext cx="16" cy="5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69" name="Line 610"/>
                <p:cNvSpPr>
                  <a:spLocks noChangeShapeType="1"/>
                </p:cNvSpPr>
                <p:nvPr/>
              </p:nvSpPr>
              <p:spPr bwMode="auto">
                <a:xfrm>
                  <a:off x="4229" y="3208"/>
                  <a:ext cx="17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70" name="Line 611"/>
                <p:cNvSpPr>
                  <a:spLocks noChangeShapeType="1"/>
                </p:cNvSpPr>
                <p:nvPr/>
              </p:nvSpPr>
              <p:spPr bwMode="auto">
                <a:xfrm>
                  <a:off x="4229" y="3228"/>
                  <a:ext cx="17" cy="5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71" name="Line 612"/>
                <p:cNvSpPr>
                  <a:spLocks noChangeShapeType="1"/>
                </p:cNvSpPr>
                <p:nvPr/>
              </p:nvSpPr>
              <p:spPr bwMode="auto">
                <a:xfrm>
                  <a:off x="4229" y="3250"/>
                  <a:ext cx="17" cy="2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72" name="Line 613"/>
                <p:cNvSpPr>
                  <a:spLocks noChangeShapeType="1"/>
                </p:cNvSpPr>
                <p:nvPr/>
              </p:nvSpPr>
              <p:spPr bwMode="auto">
                <a:xfrm>
                  <a:off x="4229" y="3269"/>
                  <a:ext cx="16" cy="2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73" name="Line 614"/>
                <p:cNvSpPr>
                  <a:spLocks noChangeShapeType="1"/>
                </p:cNvSpPr>
                <p:nvPr/>
              </p:nvSpPr>
              <p:spPr bwMode="auto">
                <a:xfrm>
                  <a:off x="4229" y="3290"/>
                  <a:ext cx="17" cy="1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74" name="Rectangle 615"/>
                <p:cNvSpPr>
                  <a:spLocks noChangeArrowheads="1"/>
                </p:cNvSpPr>
                <p:nvPr/>
              </p:nvSpPr>
              <p:spPr bwMode="auto">
                <a:xfrm>
                  <a:off x="4219" y="3346"/>
                  <a:ext cx="8" cy="16"/>
                </a:xfrm>
                <a:prstGeom prst="rect">
                  <a:avLst/>
                </a:prstGeom>
                <a:solidFill>
                  <a:srgbClr val="DFDFFF">
                    <a:alpha val="32941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75" name="Freeform 616"/>
                <p:cNvSpPr>
                  <a:spLocks/>
                </p:cNvSpPr>
                <p:nvPr/>
              </p:nvSpPr>
              <p:spPr bwMode="auto">
                <a:xfrm>
                  <a:off x="4228" y="3347"/>
                  <a:ext cx="17" cy="22"/>
                </a:xfrm>
                <a:custGeom>
                  <a:avLst/>
                  <a:gdLst>
                    <a:gd name="T0" fmla="*/ 37 w 116"/>
                    <a:gd name="T1" fmla="*/ 153 h 154"/>
                    <a:gd name="T2" fmla="*/ 37 w 116"/>
                    <a:gd name="T3" fmla="*/ 21 h 154"/>
                    <a:gd name="T4" fmla="*/ 0 w 116"/>
                    <a:gd name="T5" fmla="*/ 21 h 154"/>
                    <a:gd name="T6" fmla="*/ 0 w 116"/>
                    <a:gd name="T7" fmla="*/ 0 h 154"/>
                    <a:gd name="T8" fmla="*/ 116 w 116"/>
                    <a:gd name="T9" fmla="*/ 0 h 154"/>
                    <a:gd name="T10" fmla="*/ 116 w 116"/>
                    <a:gd name="T11" fmla="*/ 154 h 154"/>
                    <a:gd name="T12" fmla="*/ 37 w 116"/>
                    <a:gd name="T13" fmla="*/ 153 h 15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16"/>
                    <a:gd name="T22" fmla="*/ 0 h 154"/>
                    <a:gd name="T23" fmla="*/ 116 w 116"/>
                    <a:gd name="T24" fmla="*/ 154 h 15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16" h="154">
                      <a:moveTo>
                        <a:pt x="37" y="153"/>
                      </a:moveTo>
                      <a:lnTo>
                        <a:pt x="37" y="21"/>
                      </a:lnTo>
                      <a:lnTo>
                        <a:pt x="0" y="21"/>
                      </a:lnTo>
                      <a:lnTo>
                        <a:pt x="0" y="0"/>
                      </a:lnTo>
                      <a:lnTo>
                        <a:pt x="116" y="0"/>
                      </a:lnTo>
                      <a:lnTo>
                        <a:pt x="116" y="154"/>
                      </a:lnTo>
                      <a:lnTo>
                        <a:pt x="37" y="153"/>
                      </a:lnTo>
                      <a:close/>
                    </a:path>
                  </a:pathLst>
                </a:custGeom>
                <a:solidFill>
                  <a:srgbClr val="7F7F9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76" name="Freeform 617"/>
                <p:cNvSpPr>
                  <a:spLocks/>
                </p:cNvSpPr>
                <p:nvPr/>
              </p:nvSpPr>
              <p:spPr bwMode="auto">
                <a:xfrm>
                  <a:off x="4251" y="3074"/>
                  <a:ext cx="21" cy="294"/>
                </a:xfrm>
                <a:custGeom>
                  <a:avLst/>
                  <a:gdLst>
                    <a:gd name="T0" fmla="*/ 0 w 150"/>
                    <a:gd name="T1" fmla="*/ 0 h 2060"/>
                    <a:gd name="T2" fmla="*/ 150 w 150"/>
                    <a:gd name="T3" fmla="*/ 92 h 2060"/>
                    <a:gd name="T4" fmla="*/ 150 w 150"/>
                    <a:gd name="T5" fmla="*/ 2060 h 2060"/>
                    <a:gd name="T6" fmla="*/ 0 w 150"/>
                    <a:gd name="T7" fmla="*/ 2060 h 2060"/>
                    <a:gd name="T8" fmla="*/ 0 w 150"/>
                    <a:gd name="T9" fmla="*/ 0 h 20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0"/>
                    <a:gd name="T16" fmla="*/ 0 h 2060"/>
                    <a:gd name="T17" fmla="*/ 150 w 150"/>
                    <a:gd name="T18" fmla="*/ 2060 h 20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0" h="2060">
                      <a:moveTo>
                        <a:pt x="0" y="0"/>
                      </a:moveTo>
                      <a:lnTo>
                        <a:pt x="150" y="92"/>
                      </a:lnTo>
                      <a:lnTo>
                        <a:pt x="150" y="2060"/>
                      </a:lnTo>
                      <a:lnTo>
                        <a:pt x="0" y="206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FBFD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77" name="Rectangle 618"/>
                <p:cNvSpPr>
                  <a:spLocks noChangeArrowheads="1"/>
                </p:cNvSpPr>
                <p:nvPr/>
              </p:nvSpPr>
              <p:spPr bwMode="auto">
                <a:xfrm>
                  <a:off x="4243" y="3075"/>
                  <a:ext cx="1" cy="287"/>
                </a:xfrm>
                <a:prstGeom prst="rect">
                  <a:avLst/>
                </a:prstGeom>
                <a:solidFill>
                  <a:srgbClr val="7F7F9F">
                    <a:alpha val="32941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78" name="Freeform 619"/>
                <p:cNvSpPr>
                  <a:spLocks/>
                </p:cNvSpPr>
                <p:nvPr/>
              </p:nvSpPr>
              <p:spPr bwMode="auto">
                <a:xfrm>
                  <a:off x="4251" y="3080"/>
                  <a:ext cx="21" cy="235"/>
                </a:xfrm>
                <a:custGeom>
                  <a:avLst/>
                  <a:gdLst>
                    <a:gd name="T0" fmla="*/ 150 w 150"/>
                    <a:gd name="T1" fmla="*/ 95 h 1641"/>
                    <a:gd name="T2" fmla="*/ 0 w 150"/>
                    <a:gd name="T3" fmla="*/ 0 h 1641"/>
                    <a:gd name="T4" fmla="*/ 0 w 150"/>
                    <a:gd name="T5" fmla="*/ 1641 h 1641"/>
                    <a:gd name="T6" fmla="*/ 150 w 150"/>
                    <a:gd name="T7" fmla="*/ 1641 h 1641"/>
                    <a:gd name="T8" fmla="*/ 150 w 150"/>
                    <a:gd name="T9" fmla="*/ 95 h 164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0"/>
                    <a:gd name="T16" fmla="*/ 0 h 1641"/>
                    <a:gd name="T17" fmla="*/ 150 w 150"/>
                    <a:gd name="T18" fmla="*/ 1641 h 164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0" h="1641">
                      <a:moveTo>
                        <a:pt x="150" y="95"/>
                      </a:moveTo>
                      <a:lnTo>
                        <a:pt x="0" y="0"/>
                      </a:lnTo>
                      <a:lnTo>
                        <a:pt x="0" y="1641"/>
                      </a:lnTo>
                      <a:lnTo>
                        <a:pt x="150" y="1641"/>
                      </a:lnTo>
                      <a:lnTo>
                        <a:pt x="150" y="95"/>
                      </a:lnTo>
                      <a:close/>
                    </a:path>
                  </a:pathLst>
                </a:custGeom>
                <a:solidFill>
                  <a:srgbClr val="9F9FB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79" name="Freeform 620"/>
                <p:cNvSpPr>
                  <a:spLocks/>
                </p:cNvSpPr>
                <p:nvPr/>
              </p:nvSpPr>
              <p:spPr bwMode="auto">
                <a:xfrm>
                  <a:off x="4258" y="3094"/>
                  <a:ext cx="14" cy="214"/>
                </a:xfrm>
                <a:custGeom>
                  <a:avLst/>
                  <a:gdLst>
                    <a:gd name="T0" fmla="*/ 0 w 100"/>
                    <a:gd name="T1" fmla="*/ 0 h 1498"/>
                    <a:gd name="T2" fmla="*/ 0 w 100"/>
                    <a:gd name="T3" fmla="*/ 1498 h 1498"/>
                    <a:gd name="T4" fmla="*/ 100 w 100"/>
                    <a:gd name="T5" fmla="*/ 1498 h 1498"/>
                    <a:gd name="T6" fmla="*/ 100 w 100"/>
                    <a:gd name="T7" fmla="*/ 47 h 1498"/>
                    <a:gd name="T8" fmla="*/ 0 w 100"/>
                    <a:gd name="T9" fmla="*/ 0 h 149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0"/>
                    <a:gd name="T16" fmla="*/ 0 h 1498"/>
                    <a:gd name="T17" fmla="*/ 100 w 100"/>
                    <a:gd name="T18" fmla="*/ 1498 h 149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0" h="1498">
                      <a:moveTo>
                        <a:pt x="0" y="0"/>
                      </a:moveTo>
                      <a:lnTo>
                        <a:pt x="0" y="1498"/>
                      </a:lnTo>
                      <a:lnTo>
                        <a:pt x="100" y="1498"/>
                      </a:lnTo>
                      <a:lnTo>
                        <a:pt x="100" y="4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80" name="Line 621"/>
                <p:cNvSpPr>
                  <a:spLocks noChangeShapeType="1"/>
                </p:cNvSpPr>
                <p:nvPr/>
              </p:nvSpPr>
              <p:spPr bwMode="auto">
                <a:xfrm>
                  <a:off x="4258" y="3114"/>
                  <a:ext cx="14" cy="6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81" name="Line 622"/>
                <p:cNvSpPr>
                  <a:spLocks noChangeShapeType="1"/>
                </p:cNvSpPr>
                <p:nvPr/>
              </p:nvSpPr>
              <p:spPr bwMode="auto">
                <a:xfrm>
                  <a:off x="4257" y="3133"/>
                  <a:ext cx="15" cy="6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82" name="Line 623"/>
                <p:cNvSpPr>
                  <a:spLocks noChangeShapeType="1"/>
                </p:cNvSpPr>
                <p:nvPr/>
              </p:nvSpPr>
              <p:spPr bwMode="auto">
                <a:xfrm>
                  <a:off x="4257" y="3153"/>
                  <a:ext cx="16" cy="5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83" name="Line 624"/>
                <p:cNvSpPr>
                  <a:spLocks noChangeShapeType="1"/>
                </p:cNvSpPr>
                <p:nvPr/>
              </p:nvSpPr>
              <p:spPr bwMode="auto">
                <a:xfrm>
                  <a:off x="4257" y="3173"/>
                  <a:ext cx="15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84" name="Line 625"/>
                <p:cNvSpPr>
                  <a:spLocks noChangeShapeType="1"/>
                </p:cNvSpPr>
                <p:nvPr/>
              </p:nvSpPr>
              <p:spPr bwMode="auto">
                <a:xfrm>
                  <a:off x="4257" y="3191"/>
                  <a:ext cx="15" cy="5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85" name="Line 626"/>
                <p:cNvSpPr>
                  <a:spLocks noChangeShapeType="1"/>
                </p:cNvSpPr>
                <p:nvPr/>
              </p:nvSpPr>
              <p:spPr bwMode="auto">
                <a:xfrm>
                  <a:off x="4257" y="3212"/>
                  <a:ext cx="16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86" name="Line 627"/>
                <p:cNvSpPr>
                  <a:spLocks noChangeShapeType="1"/>
                </p:cNvSpPr>
                <p:nvPr/>
              </p:nvSpPr>
              <p:spPr bwMode="auto">
                <a:xfrm>
                  <a:off x="4257" y="3232"/>
                  <a:ext cx="16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87" name="Line 628"/>
                <p:cNvSpPr>
                  <a:spLocks noChangeShapeType="1"/>
                </p:cNvSpPr>
                <p:nvPr/>
              </p:nvSpPr>
              <p:spPr bwMode="auto">
                <a:xfrm>
                  <a:off x="4257" y="3252"/>
                  <a:ext cx="16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88" name="Line 629"/>
                <p:cNvSpPr>
                  <a:spLocks noChangeShapeType="1"/>
                </p:cNvSpPr>
                <p:nvPr/>
              </p:nvSpPr>
              <p:spPr bwMode="auto">
                <a:xfrm>
                  <a:off x="4257" y="3271"/>
                  <a:ext cx="15" cy="2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89" name="Line 630"/>
                <p:cNvSpPr>
                  <a:spLocks noChangeShapeType="1"/>
                </p:cNvSpPr>
                <p:nvPr/>
              </p:nvSpPr>
              <p:spPr bwMode="auto">
                <a:xfrm>
                  <a:off x="4257" y="3291"/>
                  <a:ext cx="16" cy="2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90" name="Rectangle 631"/>
                <p:cNvSpPr>
                  <a:spLocks noChangeArrowheads="1"/>
                </p:cNvSpPr>
                <p:nvPr/>
              </p:nvSpPr>
              <p:spPr bwMode="auto">
                <a:xfrm>
                  <a:off x="4251" y="3346"/>
                  <a:ext cx="8" cy="16"/>
                </a:xfrm>
                <a:prstGeom prst="rect">
                  <a:avLst/>
                </a:prstGeom>
                <a:solidFill>
                  <a:srgbClr val="DFDFFF">
                    <a:alpha val="32941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91" name="Freeform 632"/>
                <p:cNvSpPr>
                  <a:spLocks/>
                </p:cNvSpPr>
                <p:nvPr/>
              </p:nvSpPr>
              <p:spPr bwMode="auto">
                <a:xfrm>
                  <a:off x="4256" y="3347"/>
                  <a:ext cx="16" cy="21"/>
                </a:xfrm>
                <a:custGeom>
                  <a:avLst/>
                  <a:gdLst>
                    <a:gd name="T0" fmla="*/ 35 w 113"/>
                    <a:gd name="T1" fmla="*/ 149 h 149"/>
                    <a:gd name="T2" fmla="*/ 35 w 113"/>
                    <a:gd name="T3" fmla="*/ 21 h 149"/>
                    <a:gd name="T4" fmla="*/ 0 w 113"/>
                    <a:gd name="T5" fmla="*/ 21 h 149"/>
                    <a:gd name="T6" fmla="*/ 0 w 113"/>
                    <a:gd name="T7" fmla="*/ 0 h 149"/>
                    <a:gd name="T8" fmla="*/ 113 w 113"/>
                    <a:gd name="T9" fmla="*/ 0 h 149"/>
                    <a:gd name="T10" fmla="*/ 113 w 113"/>
                    <a:gd name="T11" fmla="*/ 149 h 149"/>
                    <a:gd name="T12" fmla="*/ 35 w 113"/>
                    <a:gd name="T13" fmla="*/ 149 h 14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13"/>
                    <a:gd name="T22" fmla="*/ 0 h 149"/>
                    <a:gd name="T23" fmla="*/ 113 w 113"/>
                    <a:gd name="T24" fmla="*/ 149 h 14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13" h="149">
                      <a:moveTo>
                        <a:pt x="35" y="149"/>
                      </a:moveTo>
                      <a:lnTo>
                        <a:pt x="35" y="21"/>
                      </a:lnTo>
                      <a:lnTo>
                        <a:pt x="0" y="21"/>
                      </a:lnTo>
                      <a:lnTo>
                        <a:pt x="0" y="0"/>
                      </a:lnTo>
                      <a:lnTo>
                        <a:pt x="113" y="0"/>
                      </a:lnTo>
                      <a:lnTo>
                        <a:pt x="113" y="149"/>
                      </a:lnTo>
                      <a:lnTo>
                        <a:pt x="35" y="149"/>
                      </a:lnTo>
                      <a:close/>
                    </a:path>
                  </a:pathLst>
                </a:custGeom>
                <a:solidFill>
                  <a:srgbClr val="7F7F9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92" name="Freeform 633"/>
                <p:cNvSpPr>
                  <a:spLocks/>
                </p:cNvSpPr>
                <p:nvPr/>
              </p:nvSpPr>
              <p:spPr bwMode="auto">
                <a:xfrm>
                  <a:off x="4278" y="3083"/>
                  <a:ext cx="21" cy="285"/>
                </a:xfrm>
                <a:custGeom>
                  <a:avLst/>
                  <a:gdLst>
                    <a:gd name="T0" fmla="*/ 0 w 145"/>
                    <a:gd name="T1" fmla="*/ 0 h 1995"/>
                    <a:gd name="T2" fmla="*/ 145 w 145"/>
                    <a:gd name="T3" fmla="*/ 90 h 1995"/>
                    <a:gd name="T4" fmla="*/ 145 w 145"/>
                    <a:gd name="T5" fmla="*/ 1995 h 1995"/>
                    <a:gd name="T6" fmla="*/ 0 w 145"/>
                    <a:gd name="T7" fmla="*/ 1995 h 1995"/>
                    <a:gd name="T8" fmla="*/ 0 w 145"/>
                    <a:gd name="T9" fmla="*/ 0 h 199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5"/>
                    <a:gd name="T16" fmla="*/ 0 h 1995"/>
                    <a:gd name="T17" fmla="*/ 145 w 145"/>
                    <a:gd name="T18" fmla="*/ 1995 h 199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5" h="1995">
                      <a:moveTo>
                        <a:pt x="0" y="0"/>
                      </a:moveTo>
                      <a:lnTo>
                        <a:pt x="145" y="90"/>
                      </a:lnTo>
                      <a:lnTo>
                        <a:pt x="145" y="1995"/>
                      </a:lnTo>
                      <a:lnTo>
                        <a:pt x="0" y="199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FBFD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93" name="Freeform 634"/>
                <p:cNvSpPr>
                  <a:spLocks/>
                </p:cNvSpPr>
                <p:nvPr/>
              </p:nvSpPr>
              <p:spPr bwMode="auto">
                <a:xfrm>
                  <a:off x="4278" y="3089"/>
                  <a:ext cx="21" cy="227"/>
                </a:xfrm>
                <a:custGeom>
                  <a:avLst/>
                  <a:gdLst>
                    <a:gd name="T0" fmla="*/ 145 w 145"/>
                    <a:gd name="T1" fmla="*/ 92 h 1589"/>
                    <a:gd name="T2" fmla="*/ 0 w 145"/>
                    <a:gd name="T3" fmla="*/ 0 h 1589"/>
                    <a:gd name="T4" fmla="*/ 0 w 145"/>
                    <a:gd name="T5" fmla="*/ 1589 h 1589"/>
                    <a:gd name="T6" fmla="*/ 145 w 145"/>
                    <a:gd name="T7" fmla="*/ 1589 h 1589"/>
                    <a:gd name="T8" fmla="*/ 145 w 145"/>
                    <a:gd name="T9" fmla="*/ 92 h 158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5"/>
                    <a:gd name="T16" fmla="*/ 0 h 1589"/>
                    <a:gd name="T17" fmla="*/ 145 w 145"/>
                    <a:gd name="T18" fmla="*/ 1589 h 158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5" h="1589">
                      <a:moveTo>
                        <a:pt x="145" y="92"/>
                      </a:moveTo>
                      <a:lnTo>
                        <a:pt x="0" y="0"/>
                      </a:lnTo>
                      <a:lnTo>
                        <a:pt x="0" y="1589"/>
                      </a:lnTo>
                      <a:lnTo>
                        <a:pt x="145" y="1589"/>
                      </a:lnTo>
                      <a:lnTo>
                        <a:pt x="145" y="92"/>
                      </a:lnTo>
                      <a:close/>
                    </a:path>
                  </a:pathLst>
                </a:custGeom>
                <a:solidFill>
                  <a:srgbClr val="9F9FB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94" name="Freeform 635"/>
                <p:cNvSpPr>
                  <a:spLocks/>
                </p:cNvSpPr>
                <p:nvPr/>
              </p:nvSpPr>
              <p:spPr bwMode="auto">
                <a:xfrm>
                  <a:off x="4285" y="3102"/>
                  <a:ext cx="14" cy="207"/>
                </a:xfrm>
                <a:custGeom>
                  <a:avLst/>
                  <a:gdLst>
                    <a:gd name="T0" fmla="*/ 0 w 97"/>
                    <a:gd name="T1" fmla="*/ 0 h 1451"/>
                    <a:gd name="T2" fmla="*/ 0 w 97"/>
                    <a:gd name="T3" fmla="*/ 1451 h 1451"/>
                    <a:gd name="T4" fmla="*/ 97 w 97"/>
                    <a:gd name="T5" fmla="*/ 1451 h 1451"/>
                    <a:gd name="T6" fmla="*/ 97 w 97"/>
                    <a:gd name="T7" fmla="*/ 45 h 1451"/>
                    <a:gd name="T8" fmla="*/ 0 w 97"/>
                    <a:gd name="T9" fmla="*/ 0 h 145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97"/>
                    <a:gd name="T16" fmla="*/ 0 h 1451"/>
                    <a:gd name="T17" fmla="*/ 97 w 97"/>
                    <a:gd name="T18" fmla="*/ 1451 h 145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97" h="1451">
                      <a:moveTo>
                        <a:pt x="0" y="0"/>
                      </a:moveTo>
                      <a:lnTo>
                        <a:pt x="0" y="1451"/>
                      </a:lnTo>
                      <a:lnTo>
                        <a:pt x="97" y="1451"/>
                      </a:lnTo>
                      <a:lnTo>
                        <a:pt x="97" y="4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95" name="Line 636"/>
                <p:cNvSpPr>
                  <a:spLocks noChangeShapeType="1"/>
                </p:cNvSpPr>
                <p:nvPr/>
              </p:nvSpPr>
              <p:spPr bwMode="auto">
                <a:xfrm>
                  <a:off x="4285" y="3121"/>
                  <a:ext cx="14" cy="7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96" name="Line 637"/>
                <p:cNvSpPr>
                  <a:spLocks noChangeShapeType="1"/>
                </p:cNvSpPr>
                <p:nvPr/>
              </p:nvSpPr>
              <p:spPr bwMode="auto">
                <a:xfrm>
                  <a:off x="4284" y="3141"/>
                  <a:ext cx="15" cy="5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97" name="Line 638"/>
                <p:cNvSpPr>
                  <a:spLocks noChangeShapeType="1"/>
                </p:cNvSpPr>
                <p:nvPr/>
              </p:nvSpPr>
              <p:spPr bwMode="auto">
                <a:xfrm>
                  <a:off x="4284" y="3159"/>
                  <a:ext cx="16" cy="5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98" name="Line 639"/>
                <p:cNvSpPr>
                  <a:spLocks noChangeShapeType="1"/>
                </p:cNvSpPr>
                <p:nvPr/>
              </p:nvSpPr>
              <p:spPr bwMode="auto">
                <a:xfrm>
                  <a:off x="4284" y="3179"/>
                  <a:ext cx="15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99" name="Line 640"/>
                <p:cNvSpPr>
                  <a:spLocks noChangeShapeType="1"/>
                </p:cNvSpPr>
                <p:nvPr/>
              </p:nvSpPr>
              <p:spPr bwMode="auto">
                <a:xfrm>
                  <a:off x="4284" y="3196"/>
                  <a:ext cx="15" cy="5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00" name="Line 641"/>
                <p:cNvSpPr>
                  <a:spLocks noChangeShapeType="1"/>
                </p:cNvSpPr>
                <p:nvPr/>
              </p:nvSpPr>
              <p:spPr bwMode="auto">
                <a:xfrm>
                  <a:off x="4284" y="3216"/>
                  <a:ext cx="16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01" name="Line 642"/>
                <p:cNvSpPr>
                  <a:spLocks noChangeShapeType="1"/>
                </p:cNvSpPr>
                <p:nvPr/>
              </p:nvSpPr>
              <p:spPr bwMode="auto">
                <a:xfrm>
                  <a:off x="4284" y="3236"/>
                  <a:ext cx="16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02" name="Line 643"/>
                <p:cNvSpPr>
                  <a:spLocks noChangeShapeType="1"/>
                </p:cNvSpPr>
                <p:nvPr/>
              </p:nvSpPr>
              <p:spPr bwMode="auto">
                <a:xfrm>
                  <a:off x="4284" y="3255"/>
                  <a:ext cx="16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03" name="Line 644"/>
                <p:cNvSpPr>
                  <a:spLocks noChangeShapeType="1"/>
                </p:cNvSpPr>
                <p:nvPr/>
              </p:nvSpPr>
              <p:spPr bwMode="auto">
                <a:xfrm>
                  <a:off x="4284" y="3274"/>
                  <a:ext cx="15" cy="2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04" name="Line 645"/>
                <p:cNvSpPr>
                  <a:spLocks noChangeShapeType="1"/>
                </p:cNvSpPr>
                <p:nvPr/>
              </p:nvSpPr>
              <p:spPr bwMode="auto">
                <a:xfrm>
                  <a:off x="4284" y="3293"/>
                  <a:ext cx="16" cy="2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05" name="Rectangle 646"/>
                <p:cNvSpPr>
                  <a:spLocks noChangeArrowheads="1"/>
                </p:cNvSpPr>
                <p:nvPr/>
              </p:nvSpPr>
              <p:spPr bwMode="auto">
                <a:xfrm>
                  <a:off x="4275" y="3346"/>
                  <a:ext cx="8" cy="16"/>
                </a:xfrm>
                <a:prstGeom prst="rect">
                  <a:avLst/>
                </a:prstGeom>
                <a:solidFill>
                  <a:srgbClr val="DFDFFF">
                    <a:alpha val="32941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06" name="Freeform 647"/>
                <p:cNvSpPr>
                  <a:spLocks/>
                </p:cNvSpPr>
                <p:nvPr/>
              </p:nvSpPr>
              <p:spPr bwMode="auto">
                <a:xfrm>
                  <a:off x="4283" y="3347"/>
                  <a:ext cx="16" cy="21"/>
                </a:xfrm>
                <a:custGeom>
                  <a:avLst/>
                  <a:gdLst>
                    <a:gd name="T0" fmla="*/ 34 w 110"/>
                    <a:gd name="T1" fmla="*/ 145 h 145"/>
                    <a:gd name="T2" fmla="*/ 34 w 110"/>
                    <a:gd name="T3" fmla="*/ 20 h 145"/>
                    <a:gd name="T4" fmla="*/ 0 w 110"/>
                    <a:gd name="T5" fmla="*/ 20 h 145"/>
                    <a:gd name="T6" fmla="*/ 0 w 110"/>
                    <a:gd name="T7" fmla="*/ 0 h 145"/>
                    <a:gd name="T8" fmla="*/ 110 w 110"/>
                    <a:gd name="T9" fmla="*/ 0 h 145"/>
                    <a:gd name="T10" fmla="*/ 110 w 110"/>
                    <a:gd name="T11" fmla="*/ 145 h 145"/>
                    <a:gd name="T12" fmla="*/ 34 w 110"/>
                    <a:gd name="T13" fmla="*/ 145 h 14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10"/>
                    <a:gd name="T22" fmla="*/ 0 h 145"/>
                    <a:gd name="T23" fmla="*/ 110 w 110"/>
                    <a:gd name="T24" fmla="*/ 145 h 14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10" h="145">
                      <a:moveTo>
                        <a:pt x="34" y="145"/>
                      </a:moveTo>
                      <a:lnTo>
                        <a:pt x="34" y="20"/>
                      </a:lnTo>
                      <a:lnTo>
                        <a:pt x="0" y="20"/>
                      </a:lnTo>
                      <a:lnTo>
                        <a:pt x="0" y="0"/>
                      </a:lnTo>
                      <a:lnTo>
                        <a:pt x="110" y="0"/>
                      </a:lnTo>
                      <a:lnTo>
                        <a:pt x="110" y="145"/>
                      </a:lnTo>
                      <a:lnTo>
                        <a:pt x="34" y="145"/>
                      </a:lnTo>
                      <a:close/>
                    </a:path>
                  </a:pathLst>
                </a:custGeom>
                <a:solidFill>
                  <a:srgbClr val="7F7F9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07" name="Freeform 648"/>
                <p:cNvSpPr>
                  <a:spLocks/>
                </p:cNvSpPr>
                <p:nvPr/>
              </p:nvSpPr>
              <p:spPr bwMode="auto">
                <a:xfrm>
                  <a:off x="4305" y="3092"/>
                  <a:ext cx="19" cy="276"/>
                </a:xfrm>
                <a:custGeom>
                  <a:avLst/>
                  <a:gdLst>
                    <a:gd name="T0" fmla="*/ 0 w 139"/>
                    <a:gd name="T1" fmla="*/ 0 h 1930"/>
                    <a:gd name="T2" fmla="*/ 139 w 139"/>
                    <a:gd name="T3" fmla="*/ 87 h 1930"/>
                    <a:gd name="T4" fmla="*/ 139 w 139"/>
                    <a:gd name="T5" fmla="*/ 1930 h 1930"/>
                    <a:gd name="T6" fmla="*/ 0 w 139"/>
                    <a:gd name="T7" fmla="*/ 1930 h 1930"/>
                    <a:gd name="T8" fmla="*/ 0 w 139"/>
                    <a:gd name="T9" fmla="*/ 0 h 19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9"/>
                    <a:gd name="T16" fmla="*/ 0 h 1930"/>
                    <a:gd name="T17" fmla="*/ 139 w 139"/>
                    <a:gd name="T18" fmla="*/ 1930 h 19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9" h="1930">
                      <a:moveTo>
                        <a:pt x="0" y="0"/>
                      </a:moveTo>
                      <a:lnTo>
                        <a:pt x="139" y="87"/>
                      </a:lnTo>
                      <a:lnTo>
                        <a:pt x="139" y="1930"/>
                      </a:lnTo>
                      <a:lnTo>
                        <a:pt x="0" y="19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FBFD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08" name="Rectangle 649"/>
                <p:cNvSpPr>
                  <a:spLocks noChangeArrowheads="1"/>
                </p:cNvSpPr>
                <p:nvPr/>
              </p:nvSpPr>
              <p:spPr bwMode="auto">
                <a:xfrm>
                  <a:off x="4299" y="3091"/>
                  <a:ext cx="1" cy="271"/>
                </a:xfrm>
                <a:prstGeom prst="rect">
                  <a:avLst/>
                </a:prstGeom>
                <a:solidFill>
                  <a:srgbClr val="7F7F9F">
                    <a:alpha val="32941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09" name="Freeform 650"/>
                <p:cNvSpPr>
                  <a:spLocks/>
                </p:cNvSpPr>
                <p:nvPr/>
              </p:nvSpPr>
              <p:spPr bwMode="auto">
                <a:xfrm>
                  <a:off x="4305" y="3098"/>
                  <a:ext cx="19" cy="219"/>
                </a:xfrm>
                <a:custGeom>
                  <a:avLst/>
                  <a:gdLst>
                    <a:gd name="T0" fmla="*/ 139 w 139"/>
                    <a:gd name="T1" fmla="*/ 87 h 1537"/>
                    <a:gd name="T2" fmla="*/ 0 w 139"/>
                    <a:gd name="T3" fmla="*/ 0 h 1537"/>
                    <a:gd name="T4" fmla="*/ 0 w 139"/>
                    <a:gd name="T5" fmla="*/ 1537 h 1537"/>
                    <a:gd name="T6" fmla="*/ 139 w 139"/>
                    <a:gd name="T7" fmla="*/ 1537 h 1537"/>
                    <a:gd name="T8" fmla="*/ 139 w 139"/>
                    <a:gd name="T9" fmla="*/ 87 h 15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9"/>
                    <a:gd name="T16" fmla="*/ 0 h 1537"/>
                    <a:gd name="T17" fmla="*/ 139 w 139"/>
                    <a:gd name="T18" fmla="*/ 1537 h 15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9" h="1537">
                      <a:moveTo>
                        <a:pt x="139" y="87"/>
                      </a:moveTo>
                      <a:lnTo>
                        <a:pt x="0" y="0"/>
                      </a:lnTo>
                      <a:lnTo>
                        <a:pt x="0" y="1537"/>
                      </a:lnTo>
                      <a:lnTo>
                        <a:pt x="139" y="1537"/>
                      </a:lnTo>
                      <a:lnTo>
                        <a:pt x="139" y="87"/>
                      </a:lnTo>
                      <a:close/>
                    </a:path>
                  </a:pathLst>
                </a:custGeom>
                <a:solidFill>
                  <a:srgbClr val="9F9FB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10" name="Freeform 651"/>
                <p:cNvSpPr>
                  <a:spLocks/>
                </p:cNvSpPr>
                <p:nvPr/>
              </p:nvSpPr>
              <p:spPr bwMode="auto">
                <a:xfrm>
                  <a:off x="4311" y="3110"/>
                  <a:ext cx="13" cy="201"/>
                </a:xfrm>
                <a:custGeom>
                  <a:avLst/>
                  <a:gdLst>
                    <a:gd name="T0" fmla="*/ 0 w 93"/>
                    <a:gd name="T1" fmla="*/ 0 h 1405"/>
                    <a:gd name="T2" fmla="*/ 0 w 93"/>
                    <a:gd name="T3" fmla="*/ 1405 h 1405"/>
                    <a:gd name="T4" fmla="*/ 93 w 93"/>
                    <a:gd name="T5" fmla="*/ 1405 h 1405"/>
                    <a:gd name="T6" fmla="*/ 93 w 93"/>
                    <a:gd name="T7" fmla="*/ 45 h 1405"/>
                    <a:gd name="T8" fmla="*/ 0 w 93"/>
                    <a:gd name="T9" fmla="*/ 0 h 140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93"/>
                    <a:gd name="T16" fmla="*/ 0 h 1405"/>
                    <a:gd name="T17" fmla="*/ 93 w 93"/>
                    <a:gd name="T18" fmla="*/ 1405 h 140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93" h="1405">
                      <a:moveTo>
                        <a:pt x="0" y="0"/>
                      </a:moveTo>
                      <a:lnTo>
                        <a:pt x="0" y="1405"/>
                      </a:lnTo>
                      <a:lnTo>
                        <a:pt x="93" y="1405"/>
                      </a:lnTo>
                      <a:lnTo>
                        <a:pt x="93" y="4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11" name="Line 652"/>
                <p:cNvSpPr>
                  <a:spLocks noChangeShapeType="1"/>
                </p:cNvSpPr>
                <p:nvPr/>
              </p:nvSpPr>
              <p:spPr bwMode="auto">
                <a:xfrm>
                  <a:off x="4311" y="3129"/>
                  <a:ext cx="13" cy="6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12" name="Line 653"/>
                <p:cNvSpPr>
                  <a:spLocks noChangeShapeType="1"/>
                </p:cNvSpPr>
                <p:nvPr/>
              </p:nvSpPr>
              <p:spPr bwMode="auto">
                <a:xfrm>
                  <a:off x="4310" y="3148"/>
                  <a:ext cx="15" cy="5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13" name="Line 654"/>
                <p:cNvSpPr>
                  <a:spLocks noChangeShapeType="1"/>
                </p:cNvSpPr>
                <p:nvPr/>
              </p:nvSpPr>
              <p:spPr bwMode="auto">
                <a:xfrm>
                  <a:off x="4310" y="3166"/>
                  <a:ext cx="15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14" name="Line 655"/>
                <p:cNvSpPr>
                  <a:spLocks noChangeShapeType="1"/>
                </p:cNvSpPr>
                <p:nvPr/>
              </p:nvSpPr>
              <p:spPr bwMode="auto">
                <a:xfrm>
                  <a:off x="4310" y="3185"/>
                  <a:ext cx="15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15" name="Line 656"/>
                <p:cNvSpPr>
                  <a:spLocks noChangeShapeType="1"/>
                </p:cNvSpPr>
                <p:nvPr/>
              </p:nvSpPr>
              <p:spPr bwMode="auto">
                <a:xfrm>
                  <a:off x="4310" y="3201"/>
                  <a:ext cx="14" cy="5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16" name="Line 657"/>
                <p:cNvSpPr>
                  <a:spLocks noChangeShapeType="1"/>
                </p:cNvSpPr>
                <p:nvPr/>
              </p:nvSpPr>
              <p:spPr bwMode="auto">
                <a:xfrm>
                  <a:off x="4310" y="3221"/>
                  <a:ext cx="15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17" name="Line 658"/>
                <p:cNvSpPr>
                  <a:spLocks noChangeShapeType="1"/>
                </p:cNvSpPr>
                <p:nvPr/>
              </p:nvSpPr>
              <p:spPr bwMode="auto">
                <a:xfrm>
                  <a:off x="4310" y="3239"/>
                  <a:ext cx="15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18" name="Line 659"/>
                <p:cNvSpPr>
                  <a:spLocks noChangeShapeType="1"/>
                </p:cNvSpPr>
                <p:nvPr/>
              </p:nvSpPr>
              <p:spPr bwMode="auto">
                <a:xfrm>
                  <a:off x="4310" y="3259"/>
                  <a:ext cx="15" cy="2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19" name="Line 660"/>
                <p:cNvSpPr>
                  <a:spLocks noChangeShapeType="1"/>
                </p:cNvSpPr>
                <p:nvPr/>
              </p:nvSpPr>
              <p:spPr bwMode="auto">
                <a:xfrm>
                  <a:off x="4310" y="3276"/>
                  <a:ext cx="15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20" name="Line 661"/>
                <p:cNvSpPr>
                  <a:spLocks noChangeShapeType="1"/>
                </p:cNvSpPr>
                <p:nvPr/>
              </p:nvSpPr>
              <p:spPr bwMode="auto">
                <a:xfrm>
                  <a:off x="4310" y="3295"/>
                  <a:ext cx="15" cy="2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21" name="Rectangle 662"/>
                <p:cNvSpPr>
                  <a:spLocks noChangeArrowheads="1"/>
                </p:cNvSpPr>
                <p:nvPr/>
              </p:nvSpPr>
              <p:spPr bwMode="auto">
                <a:xfrm>
                  <a:off x="4307" y="3346"/>
                  <a:ext cx="1" cy="16"/>
                </a:xfrm>
                <a:prstGeom prst="rect">
                  <a:avLst/>
                </a:prstGeom>
                <a:solidFill>
                  <a:srgbClr val="DFDFFF">
                    <a:alpha val="32941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22" name="Freeform 663"/>
                <p:cNvSpPr>
                  <a:spLocks/>
                </p:cNvSpPr>
                <p:nvPr/>
              </p:nvSpPr>
              <p:spPr bwMode="auto">
                <a:xfrm>
                  <a:off x="4309" y="3348"/>
                  <a:ext cx="15" cy="20"/>
                </a:xfrm>
                <a:custGeom>
                  <a:avLst/>
                  <a:gdLst>
                    <a:gd name="T0" fmla="*/ 32 w 105"/>
                    <a:gd name="T1" fmla="*/ 140 h 140"/>
                    <a:gd name="T2" fmla="*/ 32 w 105"/>
                    <a:gd name="T3" fmla="*/ 18 h 140"/>
                    <a:gd name="T4" fmla="*/ 0 w 105"/>
                    <a:gd name="T5" fmla="*/ 18 h 140"/>
                    <a:gd name="T6" fmla="*/ 0 w 105"/>
                    <a:gd name="T7" fmla="*/ 0 h 140"/>
                    <a:gd name="T8" fmla="*/ 105 w 105"/>
                    <a:gd name="T9" fmla="*/ 0 h 140"/>
                    <a:gd name="T10" fmla="*/ 105 w 105"/>
                    <a:gd name="T11" fmla="*/ 140 h 140"/>
                    <a:gd name="T12" fmla="*/ 32 w 105"/>
                    <a:gd name="T13" fmla="*/ 140 h 14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5"/>
                    <a:gd name="T22" fmla="*/ 0 h 140"/>
                    <a:gd name="T23" fmla="*/ 105 w 105"/>
                    <a:gd name="T24" fmla="*/ 140 h 14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5" h="140">
                      <a:moveTo>
                        <a:pt x="32" y="140"/>
                      </a:moveTo>
                      <a:lnTo>
                        <a:pt x="32" y="18"/>
                      </a:lnTo>
                      <a:lnTo>
                        <a:pt x="0" y="18"/>
                      </a:lnTo>
                      <a:lnTo>
                        <a:pt x="0" y="0"/>
                      </a:lnTo>
                      <a:lnTo>
                        <a:pt x="105" y="0"/>
                      </a:lnTo>
                      <a:lnTo>
                        <a:pt x="105" y="140"/>
                      </a:lnTo>
                      <a:lnTo>
                        <a:pt x="32" y="140"/>
                      </a:lnTo>
                      <a:close/>
                    </a:path>
                  </a:pathLst>
                </a:custGeom>
                <a:solidFill>
                  <a:srgbClr val="7F7F9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23" name="Freeform 664"/>
                <p:cNvSpPr>
                  <a:spLocks/>
                </p:cNvSpPr>
                <p:nvPr/>
              </p:nvSpPr>
              <p:spPr bwMode="auto">
                <a:xfrm>
                  <a:off x="4328" y="3099"/>
                  <a:ext cx="19" cy="268"/>
                </a:xfrm>
                <a:custGeom>
                  <a:avLst/>
                  <a:gdLst>
                    <a:gd name="T0" fmla="*/ 0 w 133"/>
                    <a:gd name="T1" fmla="*/ 0 h 1873"/>
                    <a:gd name="T2" fmla="*/ 133 w 133"/>
                    <a:gd name="T3" fmla="*/ 84 h 1873"/>
                    <a:gd name="T4" fmla="*/ 133 w 133"/>
                    <a:gd name="T5" fmla="*/ 1873 h 1873"/>
                    <a:gd name="T6" fmla="*/ 0 w 133"/>
                    <a:gd name="T7" fmla="*/ 1873 h 1873"/>
                    <a:gd name="T8" fmla="*/ 0 w 133"/>
                    <a:gd name="T9" fmla="*/ 0 h 187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3"/>
                    <a:gd name="T16" fmla="*/ 0 h 1873"/>
                    <a:gd name="T17" fmla="*/ 133 w 133"/>
                    <a:gd name="T18" fmla="*/ 1873 h 187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3" h="1873">
                      <a:moveTo>
                        <a:pt x="0" y="0"/>
                      </a:moveTo>
                      <a:lnTo>
                        <a:pt x="133" y="84"/>
                      </a:lnTo>
                      <a:lnTo>
                        <a:pt x="133" y="1873"/>
                      </a:lnTo>
                      <a:lnTo>
                        <a:pt x="0" y="187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FBFD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24" name="Rectangle 665"/>
                <p:cNvSpPr>
                  <a:spLocks noChangeArrowheads="1"/>
                </p:cNvSpPr>
                <p:nvPr/>
              </p:nvSpPr>
              <p:spPr bwMode="auto">
                <a:xfrm>
                  <a:off x="4323" y="3099"/>
                  <a:ext cx="1" cy="263"/>
                </a:xfrm>
                <a:prstGeom prst="rect">
                  <a:avLst/>
                </a:prstGeom>
                <a:solidFill>
                  <a:srgbClr val="7F7F9F">
                    <a:alpha val="32941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25" name="Freeform 666"/>
                <p:cNvSpPr>
                  <a:spLocks/>
                </p:cNvSpPr>
                <p:nvPr/>
              </p:nvSpPr>
              <p:spPr bwMode="auto">
                <a:xfrm>
                  <a:off x="4328" y="3105"/>
                  <a:ext cx="19" cy="213"/>
                </a:xfrm>
                <a:custGeom>
                  <a:avLst/>
                  <a:gdLst>
                    <a:gd name="T0" fmla="*/ 133 w 133"/>
                    <a:gd name="T1" fmla="*/ 85 h 1493"/>
                    <a:gd name="T2" fmla="*/ 0 w 133"/>
                    <a:gd name="T3" fmla="*/ 0 h 1493"/>
                    <a:gd name="T4" fmla="*/ 0 w 133"/>
                    <a:gd name="T5" fmla="*/ 1493 h 1493"/>
                    <a:gd name="T6" fmla="*/ 133 w 133"/>
                    <a:gd name="T7" fmla="*/ 1493 h 1493"/>
                    <a:gd name="T8" fmla="*/ 133 w 133"/>
                    <a:gd name="T9" fmla="*/ 85 h 149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3"/>
                    <a:gd name="T16" fmla="*/ 0 h 1493"/>
                    <a:gd name="T17" fmla="*/ 133 w 133"/>
                    <a:gd name="T18" fmla="*/ 1493 h 149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3" h="1493">
                      <a:moveTo>
                        <a:pt x="133" y="85"/>
                      </a:moveTo>
                      <a:lnTo>
                        <a:pt x="0" y="0"/>
                      </a:lnTo>
                      <a:lnTo>
                        <a:pt x="0" y="1493"/>
                      </a:lnTo>
                      <a:lnTo>
                        <a:pt x="133" y="1493"/>
                      </a:lnTo>
                      <a:lnTo>
                        <a:pt x="133" y="85"/>
                      </a:lnTo>
                      <a:close/>
                    </a:path>
                  </a:pathLst>
                </a:custGeom>
                <a:solidFill>
                  <a:srgbClr val="9F9FB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26" name="Freeform 667"/>
                <p:cNvSpPr>
                  <a:spLocks/>
                </p:cNvSpPr>
                <p:nvPr/>
              </p:nvSpPr>
              <p:spPr bwMode="auto">
                <a:xfrm>
                  <a:off x="4334" y="3117"/>
                  <a:ext cx="13" cy="195"/>
                </a:xfrm>
                <a:custGeom>
                  <a:avLst/>
                  <a:gdLst>
                    <a:gd name="T0" fmla="*/ 0 w 88"/>
                    <a:gd name="T1" fmla="*/ 0 h 1364"/>
                    <a:gd name="T2" fmla="*/ 0 w 88"/>
                    <a:gd name="T3" fmla="*/ 1364 h 1364"/>
                    <a:gd name="T4" fmla="*/ 88 w 88"/>
                    <a:gd name="T5" fmla="*/ 1364 h 1364"/>
                    <a:gd name="T6" fmla="*/ 88 w 88"/>
                    <a:gd name="T7" fmla="*/ 44 h 1364"/>
                    <a:gd name="T8" fmla="*/ 0 w 88"/>
                    <a:gd name="T9" fmla="*/ 0 h 136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8"/>
                    <a:gd name="T16" fmla="*/ 0 h 1364"/>
                    <a:gd name="T17" fmla="*/ 88 w 88"/>
                    <a:gd name="T18" fmla="*/ 1364 h 136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8" h="1364">
                      <a:moveTo>
                        <a:pt x="0" y="0"/>
                      </a:moveTo>
                      <a:lnTo>
                        <a:pt x="0" y="1364"/>
                      </a:lnTo>
                      <a:lnTo>
                        <a:pt x="88" y="1364"/>
                      </a:lnTo>
                      <a:lnTo>
                        <a:pt x="88" y="4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27" name="Line 668"/>
                <p:cNvSpPr>
                  <a:spLocks noChangeShapeType="1"/>
                </p:cNvSpPr>
                <p:nvPr/>
              </p:nvSpPr>
              <p:spPr bwMode="auto">
                <a:xfrm>
                  <a:off x="4334" y="3135"/>
                  <a:ext cx="13" cy="6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28" name="Line 669"/>
                <p:cNvSpPr>
                  <a:spLocks noChangeShapeType="1"/>
                </p:cNvSpPr>
                <p:nvPr/>
              </p:nvSpPr>
              <p:spPr bwMode="auto">
                <a:xfrm>
                  <a:off x="4333" y="3153"/>
                  <a:ext cx="14" cy="5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29" name="Line 670"/>
                <p:cNvSpPr>
                  <a:spLocks noChangeShapeType="1"/>
                </p:cNvSpPr>
                <p:nvPr/>
              </p:nvSpPr>
              <p:spPr bwMode="auto">
                <a:xfrm>
                  <a:off x="4333" y="3171"/>
                  <a:ext cx="15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30" name="Line 671"/>
                <p:cNvSpPr>
                  <a:spLocks noChangeShapeType="1"/>
                </p:cNvSpPr>
                <p:nvPr/>
              </p:nvSpPr>
              <p:spPr bwMode="auto">
                <a:xfrm>
                  <a:off x="4333" y="3189"/>
                  <a:ext cx="14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31" name="Line 672"/>
                <p:cNvSpPr>
                  <a:spLocks noChangeShapeType="1"/>
                </p:cNvSpPr>
                <p:nvPr/>
              </p:nvSpPr>
              <p:spPr bwMode="auto">
                <a:xfrm>
                  <a:off x="4333" y="3205"/>
                  <a:ext cx="14" cy="5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32" name="Line 673"/>
                <p:cNvSpPr>
                  <a:spLocks noChangeShapeType="1"/>
                </p:cNvSpPr>
                <p:nvPr/>
              </p:nvSpPr>
              <p:spPr bwMode="auto">
                <a:xfrm>
                  <a:off x="4333" y="3224"/>
                  <a:ext cx="15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33" name="Line 674"/>
                <p:cNvSpPr>
                  <a:spLocks noChangeShapeType="1"/>
                </p:cNvSpPr>
                <p:nvPr/>
              </p:nvSpPr>
              <p:spPr bwMode="auto">
                <a:xfrm>
                  <a:off x="4333" y="3242"/>
                  <a:ext cx="15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34" name="Line 675"/>
                <p:cNvSpPr>
                  <a:spLocks noChangeShapeType="1"/>
                </p:cNvSpPr>
                <p:nvPr/>
              </p:nvSpPr>
              <p:spPr bwMode="auto">
                <a:xfrm>
                  <a:off x="4333" y="3261"/>
                  <a:ext cx="15" cy="2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35" name="Line 676"/>
                <p:cNvSpPr>
                  <a:spLocks noChangeShapeType="1"/>
                </p:cNvSpPr>
                <p:nvPr/>
              </p:nvSpPr>
              <p:spPr bwMode="auto">
                <a:xfrm>
                  <a:off x="4333" y="3278"/>
                  <a:ext cx="14" cy="2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36" name="Line 677"/>
                <p:cNvSpPr>
                  <a:spLocks noChangeShapeType="1"/>
                </p:cNvSpPr>
                <p:nvPr/>
              </p:nvSpPr>
              <p:spPr bwMode="auto">
                <a:xfrm>
                  <a:off x="4333" y="3296"/>
                  <a:ext cx="15" cy="2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37" name="Rectangle 678"/>
                <p:cNvSpPr>
                  <a:spLocks noChangeArrowheads="1"/>
                </p:cNvSpPr>
                <p:nvPr/>
              </p:nvSpPr>
              <p:spPr bwMode="auto">
                <a:xfrm>
                  <a:off x="4331" y="3346"/>
                  <a:ext cx="1" cy="16"/>
                </a:xfrm>
                <a:prstGeom prst="rect">
                  <a:avLst/>
                </a:prstGeom>
                <a:solidFill>
                  <a:srgbClr val="DFDFFF">
                    <a:alpha val="32941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38" name="Freeform 679"/>
                <p:cNvSpPr>
                  <a:spLocks/>
                </p:cNvSpPr>
                <p:nvPr/>
              </p:nvSpPr>
              <p:spPr bwMode="auto">
                <a:xfrm>
                  <a:off x="4333" y="3347"/>
                  <a:ext cx="14" cy="20"/>
                </a:xfrm>
                <a:custGeom>
                  <a:avLst/>
                  <a:gdLst>
                    <a:gd name="T0" fmla="*/ 30 w 100"/>
                    <a:gd name="T1" fmla="*/ 137 h 137"/>
                    <a:gd name="T2" fmla="*/ 30 w 100"/>
                    <a:gd name="T3" fmla="*/ 18 h 137"/>
                    <a:gd name="T4" fmla="*/ 0 w 100"/>
                    <a:gd name="T5" fmla="*/ 18 h 137"/>
                    <a:gd name="T6" fmla="*/ 0 w 100"/>
                    <a:gd name="T7" fmla="*/ 0 h 137"/>
                    <a:gd name="T8" fmla="*/ 100 w 100"/>
                    <a:gd name="T9" fmla="*/ 0 h 137"/>
                    <a:gd name="T10" fmla="*/ 100 w 100"/>
                    <a:gd name="T11" fmla="*/ 137 h 137"/>
                    <a:gd name="T12" fmla="*/ 30 w 100"/>
                    <a:gd name="T13" fmla="*/ 137 h 13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0"/>
                    <a:gd name="T22" fmla="*/ 0 h 137"/>
                    <a:gd name="T23" fmla="*/ 100 w 100"/>
                    <a:gd name="T24" fmla="*/ 137 h 137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0" h="137">
                      <a:moveTo>
                        <a:pt x="30" y="137"/>
                      </a:moveTo>
                      <a:lnTo>
                        <a:pt x="30" y="18"/>
                      </a:lnTo>
                      <a:lnTo>
                        <a:pt x="0" y="18"/>
                      </a:lnTo>
                      <a:lnTo>
                        <a:pt x="0" y="0"/>
                      </a:lnTo>
                      <a:lnTo>
                        <a:pt x="100" y="0"/>
                      </a:lnTo>
                      <a:lnTo>
                        <a:pt x="100" y="137"/>
                      </a:lnTo>
                      <a:lnTo>
                        <a:pt x="30" y="137"/>
                      </a:lnTo>
                      <a:close/>
                    </a:path>
                  </a:pathLst>
                </a:custGeom>
                <a:solidFill>
                  <a:srgbClr val="7F7F9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39" name="Freeform 680"/>
                <p:cNvSpPr>
                  <a:spLocks/>
                </p:cNvSpPr>
                <p:nvPr/>
              </p:nvSpPr>
              <p:spPr bwMode="auto">
                <a:xfrm>
                  <a:off x="4352" y="3107"/>
                  <a:ext cx="18" cy="259"/>
                </a:xfrm>
                <a:custGeom>
                  <a:avLst/>
                  <a:gdLst>
                    <a:gd name="T0" fmla="*/ 0 w 127"/>
                    <a:gd name="T1" fmla="*/ 0 h 1814"/>
                    <a:gd name="T2" fmla="*/ 127 w 127"/>
                    <a:gd name="T3" fmla="*/ 81 h 1814"/>
                    <a:gd name="T4" fmla="*/ 127 w 127"/>
                    <a:gd name="T5" fmla="*/ 1814 h 1814"/>
                    <a:gd name="T6" fmla="*/ 0 w 127"/>
                    <a:gd name="T7" fmla="*/ 1814 h 1814"/>
                    <a:gd name="T8" fmla="*/ 0 w 127"/>
                    <a:gd name="T9" fmla="*/ 0 h 18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7"/>
                    <a:gd name="T16" fmla="*/ 0 h 1814"/>
                    <a:gd name="T17" fmla="*/ 127 w 127"/>
                    <a:gd name="T18" fmla="*/ 1814 h 18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7" h="1814">
                      <a:moveTo>
                        <a:pt x="0" y="0"/>
                      </a:moveTo>
                      <a:lnTo>
                        <a:pt x="127" y="81"/>
                      </a:lnTo>
                      <a:lnTo>
                        <a:pt x="127" y="1814"/>
                      </a:lnTo>
                      <a:lnTo>
                        <a:pt x="0" y="18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FBFD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40" name="Rectangle 681"/>
                <p:cNvSpPr>
                  <a:spLocks noChangeArrowheads="1"/>
                </p:cNvSpPr>
                <p:nvPr/>
              </p:nvSpPr>
              <p:spPr bwMode="auto">
                <a:xfrm>
                  <a:off x="4347" y="3107"/>
                  <a:ext cx="1" cy="255"/>
                </a:xfrm>
                <a:prstGeom prst="rect">
                  <a:avLst/>
                </a:prstGeom>
                <a:solidFill>
                  <a:srgbClr val="7F7F9F">
                    <a:alpha val="32941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41" name="Freeform 682"/>
                <p:cNvSpPr>
                  <a:spLocks/>
                </p:cNvSpPr>
                <p:nvPr/>
              </p:nvSpPr>
              <p:spPr bwMode="auto">
                <a:xfrm>
                  <a:off x="4352" y="3113"/>
                  <a:ext cx="18" cy="206"/>
                </a:xfrm>
                <a:custGeom>
                  <a:avLst/>
                  <a:gdLst>
                    <a:gd name="T0" fmla="*/ 127 w 127"/>
                    <a:gd name="T1" fmla="*/ 83 h 1445"/>
                    <a:gd name="T2" fmla="*/ 0 w 127"/>
                    <a:gd name="T3" fmla="*/ 0 h 1445"/>
                    <a:gd name="T4" fmla="*/ 0 w 127"/>
                    <a:gd name="T5" fmla="*/ 1445 h 1445"/>
                    <a:gd name="T6" fmla="*/ 127 w 127"/>
                    <a:gd name="T7" fmla="*/ 1445 h 1445"/>
                    <a:gd name="T8" fmla="*/ 127 w 127"/>
                    <a:gd name="T9" fmla="*/ 83 h 144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7"/>
                    <a:gd name="T16" fmla="*/ 0 h 1445"/>
                    <a:gd name="T17" fmla="*/ 127 w 127"/>
                    <a:gd name="T18" fmla="*/ 1445 h 144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7" h="1445">
                      <a:moveTo>
                        <a:pt x="127" y="83"/>
                      </a:moveTo>
                      <a:lnTo>
                        <a:pt x="0" y="0"/>
                      </a:lnTo>
                      <a:lnTo>
                        <a:pt x="0" y="1445"/>
                      </a:lnTo>
                      <a:lnTo>
                        <a:pt x="127" y="1445"/>
                      </a:lnTo>
                      <a:lnTo>
                        <a:pt x="127" y="83"/>
                      </a:lnTo>
                      <a:close/>
                    </a:path>
                  </a:pathLst>
                </a:custGeom>
                <a:solidFill>
                  <a:srgbClr val="9F9FB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42" name="Freeform 683"/>
                <p:cNvSpPr>
                  <a:spLocks/>
                </p:cNvSpPr>
                <p:nvPr/>
              </p:nvSpPr>
              <p:spPr bwMode="auto">
                <a:xfrm>
                  <a:off x="4358" y="3124"/>
                  <a:ext cx="12" cy="189"/>
                </a:xfrm>
                <a:custGeom>
                  <a:avLst/>
                  <a:gdLst>
                    <a:gd name="T0" fmla="*/ 0 w 84"/>
                    <a:gd name="T1" fmla="*/ 0 h 1319"/>
                    <a:gd name="T2" fmla="*/ 0 w 84"/>
                    <a:gd name="T3" fmla="*/ 1319 h 1319"/>
                    <a:gd name="T4" fmla="*/ 84 w 84"/>
                    <a:gd name="T5" fmla="*/ 1319 h 1319"/>
                    <a:gd name="T6" fmla="*/ 84 w 84"/>
                    <a:gd name="T7" fmla="*/ 42 h 1319"/>
                    <a:gd name="T8" fmla="*/ 0 w 84"/>
                    <a:gd name="T9" fmla="*/ 0 h 13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"/>
                    <a:gd name="T16" fmla="*/ 0 h 1319"/>
                    <a:gd name="T17" fmla="*/ 84 w 84"/>
                    <a:gd name="T18" fmla="*/ 1319 h 131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" h="1319">
                      <a:moveTo>
                        <a:pt x="0" y="0"/>
                      </a:moveTo>
                      <a:lnTo>
                        <a:pt x="0" y="1319"/>
                      </a:lnTo>
                      <a:lnTo>
                        <a:pt x="84" y="1319"/>
                      </a:lnTo>
                      <a:lnTo>
                        <a:pt x="84" y="4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43" name="Line 684"/>
                <p:cNvSpPr>
                  <a:spLocks noChangeShapeType="1"/>
                </p:cNvSpPr>
                <p:nvPr/>
              </p:nvSpPr>
              <p:spPr bwMode="auto">
                <a:xfrm>
                  <a:off x="4358" y="3142"/>
                  <a:ext cx="12" cy="6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44" name="Line 685"/>
                <p:cNvSpPr>
                  <a:spLocks noChangeShapeType="1"/>
                </p:cNvSpPr>
                <p:nvPr/>
              </p:nvSpPr>
              <p:spPr bwMode="auto">
                <a:xfrm>
                  <a:off x="4357" y="3159"/>
                  <a:ext cx="13" cy="5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45" name="Line 686"/>
                <p:cNvSpPr>
                  <a:spLocks noChangeShapeType="1"/>
                </p:cNvSpPr>
                <p:nvPr/>
              </p:nvSpPr>
              <p:spPr bwMode="auto">
                <a:xfrm>
                  <a:off x="4357" y="3176"/>
                  <a:ext cx="14" cy="5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46" name="Line 687"/>
                <p:cNvSpPr>
                  <a:spLocks noChangeShapeType="1"/>
                </p:cNvSpPr>
                <p:nvPr/>
              </p:nvSpPr>
              <p:spPr bwMode="auto">
                <a:xfrm>
                  <a:off x="4357" y="3194"/>
                  <a:ext cx="13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47" name="Line 688"/>
                <p:cNvSpPr>
                  <a:spLocks noChangeShapeType="1"/>
                </p:cNvSpPr>
                <p:nvPr/>
              </p:nvSpPr>
              <p:spPr bwMode="auto">
                <a:xfrm>
                  <a:off x="4357" y="3210"/>
                  <a:ext cx="13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48" name="Line 689"/>
                <p:cNvSpPr>
                  <a:spLocks noChangeShapeType="1"/>
                </p:cNvSpPr>
                <p:nvPr/>
              </p:nvSpPr>
              <p:spPr bwMode="auto">
                <a:xfrm>
                  <a:off x="4357" y="3228"/>
                  <a:ext cx="14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49" name="Line 690"/>
                <p:cNvSpPr>
                  <a:spLocks noChangeShapeType="1"/>
                </p:cNvSpPr>
                <p:nvPr/>
              </p:nvSpPr>
              <p:spPr bwMode="auto">
                <a:xfrm>
                  <a:off x="4357" y="3246"/>
                  <a:ext cx="14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50" name="Line 691"/>
                <p:cNvSpPr>
                  <a:spLocks noChangeShapeType="1"/>
                </p:cNvSpPr>
                <p:nvPr/>
              </p:nvSpPr>
              <p:spPr bwMode="auto">
                <a:xfrm>
                  <a:off x="4357" y="3264"/>
                  <a:ext cx="14" cy="2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51" name="Line 692"/>
                <p:cNvSpPr>
                  <a:spLocks noChangeShapeType="1"/>
                </p:cNvSpPr>
                <p:nvPr/>
              </p:nvSpPr>
              <p:spPr bwMode="auto">
                <a:xfrm>
                  <a:off x="4357" y="3280"/>
                  <a:ext cx="13" cy="2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52" name="Line 693"/>
                <p:cNvSpPr>
                  <a:spLocks noChangeShapeType="1"/>
                </p:cNvSpPr>
                <p:nvPr/>
              </p:nvSpPr>
              <p:spPr bwMode="auto">
                <a:xfrm>
                  <a:off x="4357" y="3298"/>
                  <a:ext cx="14" cy="1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53" name="Rectangle 694"/>
                <p:cNvSpPr>
                  <a:spLocks noChangeArrowheads="1"/>
                </p:cNvSpPr>
                <p:nvPr/>
              </p:nvSpPr>
              <p:spPr bwMode="auto">
                <a:xfrm>
                  <a:off x="4355" y="3346"/>
                  <a:ext cx="1" cy="16"/>
                </a:xfrm>
                <a:prstGeom prst="rect">
                  <a:avLst/>
                </a:prstGeom>
                <a:solidFill>
                  <a:srgbClr val="DFDFFF">
                    <a:alpha val="32941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54" name="Freeform 695"/>
                <p:cNvSpPr>
                  <a:spLocks/>
                </p:cNvSpPr>
                <p:nvPr/>
              </p:nvSpPr>
              <p:spPr bwMode="auto">
                <a:xfrm>
                  <a:off x="4356" y="3347"/>
                  <a:ext cx="14" cy="19"/>
                </a:xfrm>
                <a:custGeom>
                  <a:avLst/>
                  <a:gdLst>
                    <a:gd name="T0" fmla="*/ 30 w 96"/>
                    <a:gd name="T1" fmla="*/ 134 h 134"/>
                    <a:gd name="T2" fmla="*/ 30 w 96"/>
                    <a:gd name="T3" fmla="*/ 17 h 134"/>
                    <a:gd name="T4" fmla="*/ 0 w 96"/>
                    <a:gd name="T5" fmla="*/ 17 h 134"/>
                    <a:gd name="T6" fmla="*/ 0 w 96"/>
                    <a:gd name="T7" fmla="*/ 0 h 134"/>
                    <a:gd name="T8" fmla="*/ 96 w 96"/>
                    <a:gd name="T9" fmla="*/ 0 h 134"/>
                    <a:gd name="T10" fmla="*/ 96 w 96"/>
                    <a:gd name="T11" fmla="*/ 134 h 134"/>
                    <a:gd name="T12" fmla="*/ 30 w 96"/>
                    <a:gd name="T13" fmla="*/ 134 h 13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96"/>
                    <a:gd name="T22" fmla="*/ 0 h 134"/>
                    <a:gd name="T23" fmla="*/ 96 w 96"/>
                    <a:gd name="T24" fmla="*/ 134 h 13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96" h="134">
                      <a:moveTo>
                        <a:pt x="30" y="134"/>
                      </a:moveTo>
                      <a:lnTo>
                        <a:pt x="30" y="17"/>
                      </a:lnTo>
                      <a:lnTo>
                        <a:pt x="0" y="17"/>
                      </a:lnTo>
                      <a:lnTo>
                        <a:pt x="0" y="0"/>
                      </a:lnTo>
                      <a:lnTo>
                        <a:pt x="96" y="0"/>
                      </a:lnTo>
                      <a:lnTo>
                        <a:pt x="96" y="134"/>
                      </a:lnTo>
                      <a:lnTo>
                        <a:pt x="30" y="134"/>
                      </a:lnTo>
                      <a:close/>
                    </a:path>
                  </a:pathLst>
                </a:custGeom>
                <a:solidFill>
                  <a:srgbClr val="7F7F9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55" name="Freeform 696"/>
                <p:cNvSpPr>
                  <a:spLocks/>
                </p:cNvSpPr>
                <p:nvPr/>
              </p:nvSpPr>
              <p:spPr bwMode="auto">
                <a:xfrm>
                  <a:off x="4373" y="3115"/>
                  <a:ext cx="18" cy="251"/>
                </a:xfrm>
                <a:custGeom>
                  <a:avLst/>
                  <a:gdLst>
                    <a:gd name="T0" fmla="*/ 0 w 122"/>
                    <a:gd name="T1" fmla="*/ 0 h 1756"/>
                    <a:gd name="T2" fmla="*/ 122 w 122"/>
                    <a:gd name="T3" fmla="*/ 78 h 1756"/>
                    <a:gd name="T4" fmla="*/ 122 w 122"/>
                    <a:gd name="T5" fmla="*/ 1756 h 1756"/>
                    <a:gd name="T6" fmla="*/ 0 w 122"/>
                    <a:gd name="T7" fmla="*/ 1756 h 1756"/>
                    <a:gd name="T8" fmla="*/ 0 w 122"/>
                    <a:gd name="T9" fmla="*/ 0 h 175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2"/>
                    <a:gd name="T16" fmla="*/ 0 h 1756"/>
                    <a:gd name="T17" fmla="*/ 122 w 122"/>
                    <a:gd name="T18" fmla="*/ 1756 h 175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2" h="1756">
                      <a:moveTo>
                        <a:pt x="0" y="0"/>
                      </a:moveTo>
                      <a:lnTo>
                        <a:pt x="122" y="78"/>
                      </a:lnTo>
                      <a:lnTo>
                        <a:pt x="122" y="1756"/>
                      </a:lnTo>
                      <a:lnTo>
                        <a:pt x="0" y="175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FBFD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56" name="Freeform 697"/>
                <p:cNvSpPr>
                  <a:spLocks/>
                </p:cNvSpPr>
                <p:nvPr/>
              </p:nvSpPr>
              <p:spPr bwMode="auto">
                <a:xfrm>
                  <a:off x="4373" y="3121"/>
                  <a:ext cx="18" cy="199"/>
                </a:xfrm>
                <a:custGeom>
                  <a:avLst/>
                  <a:gdLst>
                    <a:gd name="T0" fmla="*/ 122 w 122"/>
                    <a:gd name="T1" fmla="*/ 80 h 1398"/>
                    <a:gd name="T2" fmla="*/ 0 w 122"/>
                    <a:gd name="T3" fmla="*/ 0 h 1398"/>
                    <a:gd name="T4" fmla="*/ 0 w 122"/>
                    <a:gd name="T5" fmla="*/ 1398 h 1398"/>
                    <a:gd name="T6" fmla="*/ 122 w 122"/>
                    <a:gd name="T7" fmla="*/ 1398 h 1398"/>
                    <a:gd name="T8" fmla="*/ 122 w 122"/>
                    <a:gd name="T9" fmla="*/ 80 h 139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2"/>
                    <a:gd name="T16" fmla="*/ 0 h 1398"/>
                    <a:gd name="T17" fmla="*/ 122 w 122"/>
                    <a:gd name="T18" fmla="*/ 1398 h 139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2" h="1398">
                      <a:moveTo>
                        <a:pt x="122" y="80"/>
                      </a:moveTo>
                      <a:lnTo>
                        <a:pt x="0" y="0"/>
                      </a:lnTo>
                      <a:lnTo>
                        <a:pt x="0" y="1398"/>
                      </a:lnTo>
                      <a:lnTo>
                        <a:pt x="122" y="1398"/>
                      </a:lnTo>
                      <a:lnTo>
                        <a:pt x="122" y="80"/>
                      </a:lnTo>
                      <a:close/>
                    </a:path>
                  </a:pathLst>
                </a:custGeom>
                <a:solidFill>
                  <a:srgbClr val="9F9FB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57" name="Freeform 698"/>
                <p:cNvSpPr>
                  <a:spLocks/>
                </p:cNvSpPr>
                <p:nvPr/>
              </p:nvSpPr>
              <p:spPr bwMode="auto">
                <a:xfrm>
                  <a:off x="4379" y="3132"/>
                  <a:ext cx="12" cy="183"/>
                </a:xfrm>
                <a:custGeom>
                  <a:avLst/>
                  <a:gdLst>
                    <a:gd name="T0" fmla="*/ 0 w 79"/>
                    <a:gd name="T1" fmla="*/ 0 h 1279"/>
                    <a:gd name="T2" fmla="*/ 0 w 79"/>
                    <a:gd name="T3" fmla="*/ 1279 h 1279"/>
                    <a:gd name="T4" fmla="*/ 79 w 79"/>
                    <a:gd name="T5" fmla="*/ 1279 h 1279"/>
                    <a:gd name="T6" fmla="*/ 79 w 79"/>
                    <a:gd name="T7" fmla="*/ 42 h 1279"/>
                    <a:gd name="T8" fmla="*/ 0 w 79"/>
                    <a:gd name="T9" fmla="*/ 0 h 127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9"/>
                    <a:gd name="T16" fmla="*/ 0 h 1279"/>
                    <a:gd name="T17" fmla="*/ 79 w 79"/>
                    <a:gd name="T18" fmla="*/ 1279 h 127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9" h="1279">
                      <a:moveTo>
                        <a:pt x="0" y="0"/>
                      </a:moveTo>
                      <a:lnTo>
                        <a:pt x="0" y="1279"/>
                      </a:lnTo>
                      <a:lnTo>
                        <a:pt x="79" y="1279"/>
                      </a:lnTo>
                      <a:lnTo>
                        <a:pt x="79" y="4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58" name="Line 699"/>
                <p:cNvSpPr>
                  <a:spLocks noChangeShapeType="1"/>
                </p:cNvSpPr>
                <p:nvPr/>
              </p:nvSpPr>
              <p:spPr bwMode="auto">
                <a:xfrm>
                  <a:off x="4379" y="3149"/>
                  <a:ext cx="11" cy="5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59" name="Line 700"/>
                <p:cNvSpPr>
                  <a:spLocks noChangeShapeType="1"/>
                </p:cNvSpPr>
                <p:nvPr/>
              </p:nvSpPr>
              <p:spPr bwMode="auto">
                <a:xfrm>
                  <a:off x="4378" y="3166"/>
                  <a:ext cx="13" cy="5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60" name="Line 701"/>
                <p:cNvSpPr>
                  <a:spLocks noChangeShapeType="1"/>
                </p:cNvSpPr>
                <p:nvPr/>
              </p:nvSpPr>
              <p:spPr bwMode="auto">
                <a:xfrm>
                  <a:off x="4378" y="3182"/>
                  <a:ext cx="14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61" name="Line 702"/>
                <p:cNvSpPr>
                  <a:spLocks noChangeShapeType="1"/>
                </p:cNvSpPr>
                <p:nvPr/>
              </p:nvSpPr>
              <p:spPr bwMode="auto">
                <a:xfrm>
                  <a:off x="4378" y="3200"/>
                  <a:ext cx="13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62" name="Line 703"/>
                <p:cNvSpPr>
                  <a:spLocks noChangeShapeType="1"/>
                </p:cNvSpPr>
                <p:nvPr/>
              </p:nvSpPr>
              <p:spPr bwMode="auto">
                <a:xfrm>
                  <a:off x="4378" y="3214"/>
                  <a:ext cx="13" cy="5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63" name="Line 704"/>
                <p:cNvSpPr>
                  <a:spLocks noChangeShapeType="1"/>
                </p:cNvSpPr>
                <p:nvPr/>
              </p:nvSpPr>
              <p:spPr bwMode="auto">
                <a:xfrm>
                  <a:off x="4378" y="3232"/>
                  <a:ext cx="14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64" name="Line 705"/>
                <p:cNvSpPr>
                  <a:spLocks noChangeShapeType="1"/>
                </p:cNvSpPr>
                <p:nvPr/>
              </p:nvSpPr>
              <p:spPr bwMode="auto">
                <a:xfrm>
                  <a:off x="4378" y="3249"/>
                  <a:ext cx="14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65" name="Line 706"/>
                <p:cNvSpPr>
                  <a:spLocks noChangeShapeType="1"/>
                </p:cNvSpPr>
                <p:nvPr/>
              </p:nvSpPr>
              <p:spPr bwMode="auto">
                <a:xfrm>
                  <a:off x="4378" y="3266"/>
                  <a:ext cx="14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66" name="Line 707"/>
                <p:cNvSpPr>
                  <a:spLocks noChangeShapeType="1"/>
                </p:cNvSpPr>
                <p:nvPr/>
              </p:nvSpPr>
              <p:spPr bwMode="auto">
                <a:xfrm>
                  <a:off x="4378" y="3283"/>
                  <a:ext cx="13" cy="2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67" name="Line 708"/>
                <p:cNvSpPr>
                  <a:spLocks noChangeShapeType="1"/>
                </p:cNvSpPr>
                <p:nvPr/>
              </p:nvSpPr>
              <p:spPr bwMode="auto">
                <a:xfrm>
                  <a:off x="4378" y="3300"/>
                  <a:ext cx="14" cy="1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68" name="Rectangle 709"/>
                <p:cNvSpPr>
                  <a:spLocks noChangeArrowheads="1"/>
                </p:cNvSpPr>
                <p:nvPr/>
              </p:nvSpPr>
              <p:spPr bwMode="auto">
                <a:xfrm>
                  <a:off x="4371" y="3346"/>
                  <a:ext cx="8" cy="16"/>
                </a:xfrm>
                <a:prstGeom prst="rect">
                  <a:avLst/>
                </a:prstGeom>
                <a:solidFill>
                  <a:srgbClr val="DFDFFF">
                    <a:alpha val="32941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69" name="Freeform 710"/>
                <p:cNvSpPr>
                  <a:spLocks/>
                </p:cNvSpPr>
                <p:nvPr/>
              </p:nvSpPr>
              <p:spPr bwMode="auto">
                <a:xfrm>
                  <a:off x="4378" y="3348"/>
                  <a:ext cx="13" cy="18"/>
                </a:xfrm>
                <a:custGeom>
                  <a:avLst/>
                  <a:gdLst>
                    <a:gd name="T0" fmla="*/ 29 w 92"/>
                    <a:gd name="T1" fmla="*/ 128 h 128"/>
                    <a:gd name="T2" fmla="*/ 29 w 92"/>
                    <a:gd name="T3" fmla="*/ 16 h 128"/>
                    <a:gd name="T4" fmla="*/ 0 w 92"/>
                    <a:gd name="T5" fmla="*/ 16 h 128"/>
                    <a:gd name="T6" fmla="*/ 0 w 92"/>
                    <a:gd name="T7" fmla="*/ 0 h 128"/>
                    <a:gd name="T8" fmla="*/ 92 w 92"/>
                    <a:gd name="T9" fmla="*/ 0 h 128"/>
                    <a:gd name="T10" fmla="*/ 92 w 92"/>
                    <a:gd name="T11" fmla="*/ 128 h 128"/>
                    <a:gd name="T12" fmla="*/ 29 w 92"/>
                    <a:gd name="T13" fmla="*/ 128 h 12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92"/>
                    <a:gd name="T22" fmla="*/ 0 h 128"/>
                    <a:gd name="T23" fmla="*/ 92 w 92"/>
                    <a:gd name="T24" fmla="*/ 128 h 128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92" h="128">
                      <a:moveTo>
                        <a:pt x="29" y="128"/>
                      </a:moveTo>
                      <a:lnTo>
                        <a:pt x="29" y="16"/>
                      </a:ln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92" y="0"/>
                      </a:lnTo>
                      <a:lnTo>
                        <a:pt x="92" y="128"/>
                      </a:lnTo>
                      <a:lnTo>
                        <a:pt x="29" y="128"/>
                      </a:lnTo>
                      <a:close/>
                    </a:path>
                  </a:pathLst>
                </a:custGeom>
                <a:solidFill>
                  <a:srgbClr val="7F7F9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70" name="Freeform 711"/>
                <p:cNvSpPr>
                  <a:spLocks/>
                </p:cNvSpPr>
                <p:nvPr/>
              </p:nvSpPr>
              <p:spPr bwMode="auto">
                <a:xfrm>
                  <a:off x="4396" y="3123"/>
                  <a:ext cx="17" cy="242"/>
                </a:xfrm>
                <a:custGeom>
                  <a:avLst/>
                  <a:gdLst>
                    <a:gd name="T0" fmla="*/ 0 w 118"/>
                    <a:gd name="T1" fmla="*/ 0 h 1699"/>
                    <a:gd name="T2" fmla="*/ 118 w 118"/>
                    <a:gd name="T3" fmla="*/ 75 h 1699"/>
                    <a:gd name="T4" fmla="*/ 118 w 118"/>
                    <a:gd name="T5" fmla="*/ 1699 h 1699"/>
                    <a:gd name="T6" fmla="*/ 0 w 118"/>
                    <a:gd name="T7" fmla="*/ 1699 h 1699"/>
                    <a:gd name="T8" fmla="*/ 0 w 118"/>
                    <a:gd name="T9" fmla="*/ 0 h 169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8"/>
                    <a:gd name="T16" fmla="*/ 0 h 1699"/>
                    <a:gd name="T17" fmla="*/ 118 w 118"/>
                    <a:gd name="T18" fmla="*/ 1699 h 169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8" h="1699">
                      <a:moveTo>
                        <a:pt x="0" y="0"/>
                      </a:moveTo>
                      <a:lnTo>
                        <a:pt x="118" y="75"/>
                      </a:lnTo>
                      <a:lnTo>
                        <a:pt x="118" y="1699"/>
                      </a:lnTo>
                      <a:lnTo>
                        <a:pt x="0" y="169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FBFD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71" name="Freeform 712"/>
                <p:cNvSpPr>
                  <a:spLocks/>
                </p:cNvSpPr>
                <p:nvPr/>
              </p:nvSpPr>
              <p:spPr bwMode="auto">
                <a:xfrm>
                  <a:off x="4396" y="3128"/>
                  <a:ext cx="17" cy="193"/>
                </a:xfrm>
                <a:custGeom>
                  <a:avLst/>
                  <a:gdLst>
                    <a:gd name="T0" fmla="*/ 118 w 118"/>
                    <a:gd name="T1" fmla="*/ 78 h 1354"/>
                    <a:gd name="T2" fmla="*/ 0 w 118"/>
                    <a:gd name="T3" fmla="*/ 0 h 1354"/>
                    <a:gd name="T4" fmla="*/ 0 w 118"/>
                    <a:gd name="T5" fmla="*/ 1354 h 1354"/>
                    <a:gd name="T6" fmla="*/ 118 w 118"/>
                    <a:gd name="T7" fmla="*/ 1354 h 1354"/>
                    <a:gd name="T8" fmla="*/ 118 w 118"/>
                    <a:gd name="T9" fmla="*/ 78 h 135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8"/>
                    <a:gd name="T16" fmla="*/ 0 h 1354"/>
                    <a:gd name="T17" fmla="*/ 118 w 118"/>
                    <a:gd name="T18" fmla="*/ 1354 h 135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8" h="1354">
                      <a:moveTo>
                        <a:pt x="118" y="78"/>
                      </a:moveTo>
                      <a:lnTo>
                        <a:pt x="0" y="0"/>
                      </a:lnTo>
                      <a:lnTo>
                        <a:pt x="0" y="1354"/>
                      </a:lnTo>
                      <a:lnTo>
                        <a:pt x="118" y="1354"/>
                      </a:lnTo>
                      <a:lnTo>
                        <a:pt x="118" y="78"/>
                      </a:lnTo>
                      <a:close/>
                    </a:path>
                  </a:pathLst>
                </a:custGeom>
                <a:solidFill>
                  <a:srgbClr val="9F9FB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72" name="Freeform 713"/>
                <p:cNvSpPr>
                  <a:spLocks/>
                </p:cNvSpPr>
                <p:nvPr/>
              </p:nvSpPr>
              <p:spPr bwMode="auto">
                <a:xfrm>
                  <a:off x="4402" y="3139"/>
                  <a:ext cx="11" cy="177"/>
                </a:xfrm>
                <a:custGeom>
                  <a:avLst/>
                  <a:gdLst>
                    <a:gd name="T0" fmla="*/ 0 w 77"/>
                    <a:gd name="T1" fmla="*/ 0 h 1237"/>
                    <a:gd name="T2" fmla="*/ 0 w 77"/>
                    <a:gd name="T3" fmla="*/ 1237 h 1237"/>
                    <a:gd name="T4" fmla="*/ 77 w 77"/>
                    <a:gd name="T5" fmla="*/ 1237 h 1237"/>
                    <a:gd name="T6" fmla="*/ 77 w 77"/>
                    <a:gd name="T7" fmla="*/ 40 h 1237"/>
                    <a:gd name="T8" fmla="*/ 0 w 77"/>
                    <a:gd name="T9" fmla="*/ 0 h 12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7"/>
                    <a:gd name="T16" fmla="*/ 0 h 1237"/>
                    <a:gd name="T17" fmla="*/ 77 w 77"/>
                    <a:gd name="T18" fmla="*/ 1237 h 12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7" h="1237">
                      <a:moveTo>
                        <a:pt x="0" y="0"/>
                      </a:moveTo>
                      <a:lnTo>
                        <a:pt x="0" y="1237"/>
                      </a:lnTo>
                      <a:lnTo>
                        <a:pt x="77" y="1237"/>
                      </a:lnTo>
                      <a:lnTo>
                        <a:pt x="77" y="4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73" name="Line 714"/>
                <p:cNvSpPr>
                  <a:spLocks noChangeShapeType="1"/>
                </p:cNvSpPr>
                <p:nvPr/>
              </p:nvSpPr>
              <p:spPr bwMode="auto">
                <a:xfrm>
                  <a:off x="4401" y="3155"/>
                  <a:ext cx="11" cy="5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74" name="Line 715"/>
                <p:cNvSpPr>
                  <a:spLocks noChangeShapeType="1"/>
                </p:cNvSpPr>
                <p:nvPr/>
              </p:nvSpPr>
              <p:spPr bwMode="auto">
                <a:xfrm>
                  <a:off x="4401" y="3171"/>
                  <a:ext cx="12" cy="5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75" name="Line 716"/>
                <p:cNvSpPr>
                  <a:spLocks noChangeShapeType="1"/>
                </p:cNvSpPr>
                <p:nvPr/>
              </p:nvSpPr>
              <p:spPr bwMode="auto">
                <a:xfrm>
                  <a:off x="4401" y="3187"/>
                  <a:ext cx="12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76" name="Line 717"/>
                <p:cNvSpPr>
                  <a:spLocks noChangeShapeType="1"/>
                </p:cNvSpPr>
                <p:nvPr/>
              </p:nvSpPr>
              <p:spPr bwMode="auto">
                <a:xfrm>
                  <a:off x="4401" y="3204"/>
                  <a:ext cx="12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77" name="Line 718"/>
                <p:cNvSpPr>
                  <a:spLocks noChangeShapeType="1"/>
                </p:cNvSpPr>
                <p:nvPr/>
              </p:nvSpPr>
              <p:spPr bwMode="auto">
                <a:xfrm>
                  <a:off x="4401" y="3219"/>
                  <a:ext cx="11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78" name="Line 719"/>
                <p:cNvSpPr>
                  <a:spLocks noChangeShapeType="1"/>
                </p:cNvSpPr>
                <p:nvPr/>
              </p:nvSpPr>
              <p:spPr bwMode="auto">
                <a:xfrm>
                  <a:off x="4401" y="3236"/>
                  <a:ext cx="12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79" name="Line 720"/>
                <p:cNvSpPr>
                  <a:spLocks noChangeShapeType="1"/>
                </p:cNvSpPr>
                <p:nvPr/>
              </p:nvSpPr>
              <p:spPr bwMode="auto">
                <a:xfrm>
                  <a:off x="4401" y="3252"/>
                  <a:ext cx="12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80" name="Line 721"/>
                <p:cNvSpPr>
                  <a:spLocks noChangeShapeType="1"/>
                </p:cNvSpPr>
                <p:nvPr/>
              </p:nvSpPr>
              <p:spPr bwMode="auto">
                <a:xfrm>
                  <a:off x="4401" y="3269"/>
                  <a:ext cx="12" cy="2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81" name="Line 722"/>
                <p:cNvSpPr>
                  <a:spLocks noChangeShapeType="1"/>
                </p:cNvSpPr>
                <p:nvPr/>
              </p:nvSpPr>
              <p:spPr bwMode="auto">
                <a:xfrm>
                  <a:off x="4401" y="3285"/>
                  <a:ext cx="12" cy="2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82" name="Line 723"/>
                <p:cNvSpPr>
                  <a:spLocks noChangeShapeType="1"/>
                </p:cNvSpPr>
                <p:nvPr/>
              </p:nvSpPr>
              <p:spPr bwMode="auto">
                <a:xfrm>
                  <a:off x="4401" y="3301"/>
                  <a:ext cx="12" cy="1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83" name="Rectangle 724"/>
                <p:cNvSpPr>
                  <a:spLocks noChangeArrowheads="1"/>
                </p:cNvSpPr>
                <p:nvPr/>
              </p:nvSpPr>
              <p:spPr bwMode="auto">
                <a:xfrm>
                  <a:off x="4395" y="3346"/>
                  <a:ext cx="1" cy="8"/>
                </a:xfrm>
                <a:prstGeom prst="rect">
                  <a:avLst/>
                </a:prstGeom>
                <a:solidFill>
                  <a:srgbClr val="DFDFFF">
                    <a:alpha val="32941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84" name="Freeform 725"/>
                <p:cNvSpPr>
                  <a:spLocks/>
                </p:cNvSpPr>
                <p:nvPr/>
              </p:nvSpPr>
              <p:spPr bwMode="auto">
                <a:xfrm>
                  <a:off x="4400" y="3348"/>
                  <a:ext cx="13" cy="17"/>
                </a:xfrm>
                <a:custGeom>
                  <a:avLst/>
                  <a:gdLst>
                    <a:gd name="T0" fmla="*/ 27 w 89"/>
                    <a:gd name="T1" fmla="*/ 124 h 124"/>
                    <a:gd name="T2" fmla="*/ 27 w 89"/>
                    <a:gd name="T3" fmla="*/ 16 h 124"/>
                    <a:gd name="T4" fmla="*/ 0 w 89"/>
                    <a:gd name="T5" fmla="*/ 16 h 124"/>
                    <a:gd name="T6" fmla="*/ 0 w 89"/>
                    <a:gd name="T7" fmla="*/ 0 h 124"/>
                    <a:gd name="T8" fmla="*/ 89 w 89"/>
                    <a:gd name="T9" fmla="*/ 0 h 124"/>
                    <a:gd name="T10" fmla="*/ 89 w 89"/>
                    <a:gd name="T11" fmla="*/ 124 h 124"/>
                    <a:gd name="T12" fmla="*/ 27 w 89"/>
                    <a:gd name="T13" fmla="*/ 124 h 12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89"/>
                    <a:gd name="T22" fmla="*/ 0 h 124"/>
                    <a:gd name="T23" fmla="*/ 89 w 89"/>
                    <a:gd name="T24" fmla="*/ 124 h 12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89" h="124">
                      <a:moveTo>
                        <a:pt x="27" y="124"/>
                      </a:moveTo>
                      <a:lnTo>
                        <a:pt x="27" y="16"/>
                      </a:ln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89" y="0"/>
                      </a:lnTo>
                      <a:lnTo>
                        <a:pt x="89" y="124"/>
                      </a:lnTo>
                      <a:lnTo>
                        <a:pt x="27" y="124"/>
                      </a:lnTo>
                      <a:close/>
                    </a:path>
                  </a:pathLst>
                </a:custGeom>
                <a:solidFill>
                  <a:srgbClr val="7F7F9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85" name="Freeform 726"/>
                <p:cNvSpPr>
                  <a:spLocks/>
                </p:cNvSpPr>
                <p:nvPr/>
              </p:nvSpPr>
              <p:spPr bwMode="auto">
                <a:xfrm>
                  <a:off x="4417" y="3130"/>
                  <a:ext cx="17" cy="235"/>
                </a:xfrm>
                <a:custGeom>
                  <a:avLst/>
                  <a:gdLst>
                    <a:gd name="T0" fmla="*/ 0 w 117"/>
                    <a:gd name="T1" fmla="*/ 0 h 1642"/>
                    <a:gd name="T2" fmla="*/ 117 w 117"/>
                    <a:gd name="T3" fmla="*/ 74 h 1642"/>
                    <a:gd name="T4" fmla="*/ 117 w 117"/>
                    <a:gd name="T5" fmla="*/ 1642 h 1642"/>
                    <a:gd name="T6" fmla="*/ 0 w 117"/>
                    <a:gd name="T7" fmla="*/ 1642 h 1642"/>
                    <a:gd name="T8" fmla="*/ 0 w 117"/>
                    <a:gd name="T9" fmla="*/ 0 h 16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7"/>
                    <a:gd name="T16" fmla="*/ 0 h 1642"/>
                    <a:gd name="T17" fmla="*/ 117 w 117"/>
                    <a:gd name="T18" fmla="*/ 1642 h 16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7" h="1642">
                      <a:moveTo>
                        <a:pt x="0" y="0"/>
                      </a:moveTo>
                      <a:lnTo>
                        <a:pt x="117" y="74"/>
                      </a:lnTo>
                      <a:lnTo>
                        <a:pt x="117" y="1642"/>
                      </a:lnTo>
                      <a:lnTo>
                        <a:pt x="0" y="164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FBFD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86" name="Rectangle 727"/>
                <p:cNvSpPr>
                  <a:spLocks noChangeArrowheads="1"/>
                </p:cNvSpPr>
                <p:nvPr/>
              </p:nvSpPr>
              <p:spPr bwMode="auto">
                <a:xfrm>
                  <a:off x="4411" y="3131"/>
                  <a:ext cx="1" cy="223"/>
                </a:xfrm>
                <a:prstGeom prst="rect">
                  <a:avLst/>
                </a:prstGeom>
                <a:solidFill>
                  <a:srgbClr val="7F7F9F">
                    <a:alpha val="32941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87" name="Freeform 728"/>
                <p:cNvSpPr>
                  <a:spLocks/>
                </p:cNvSpPr>
                <p:nvPr/>
              </p:nvSpPr>
              <p:spPr bwMode="auto">
                <a:xfrm>
                  <a:off x="4417" y="3135"/>
                  <a:ext cx="17" cy="187"/>
                </a:xfrm>
                <a:custGeom>
                  <a:avLst/>
                  <a:gdLst>
                    <a:gd name="T0" fmla="*/ 117 w 117"/>
                    <a:gd name="T1" fmla="*/ 77 h 1309"/>
                    <a:gd name="T2" fmla="*/ 0 w 117"/>
                    <a:gd name="T3" fmla="*/ 0 h 1309"/>
                    <a:gd name="T4" fmla="*/ 0 w 117"/>
                    <a:gd name="T5" fmla="*/ 1309 h 1309"/>
                    <a:gd name="T6" fmla="*/ 117 w 117"/>
                    <a:gd name="T7" fmla="*/ 1309 h 1309"/>
                    <a:gd name="T8" fmla="*/ 117 w 117"/>
                    <a:gd name="T9" fmla="*/ 77 h 130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7"/>
                    <a:gd name="T16" fmla="*/ 0 h 1309"/>
                    <a:gd name="T17" fmla="*/ 117 w 117"/>
                    <a:gd name="T18" fmla="*/ 1309 h 130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7" h="1309">
                      <a:moveTo>
                        <a:pt x="117" y="77"/>
                      </a:moveTo>
                      <a:lnTo>
                        <a:pt x="0" y="0"/>
                      </a:lnTo>
                      <a:lnTo>
                        <a:pt x="0" y="1309"/>
                      </a:lnTo>
                      <a:lnTo>
                        <a:pt x="117" y="1309"/>
                      </a:lnTo>
                      <a:lnTo>
                        <a:pt x="117" y="77"/>
                      </a:lnTo>
                      <a:close/>
                    </a:path>
                  </a:pathLst>
                </a:custGeom>
                <a:solidFill>
                  <a:srgbClr val="9F9FB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88" name="Freeform 729"/>
                <p:cNvSpPr>
                  <a:spLocks/>
                </p:cNvSpPr>
                <p:nvPr/>
              </p:nvSpPr>
              <p:spPr bwMode="auto">
                <a:xfrm>
                  <a:off x="4423" y="3146"/>
                  <a:ext cx="11" cy="171"/>
                </a:xfrm>
                <a:custGeom>
                  <a:avLst/>
                  <a:gdLst>
                    <a:gd name="T0" fmla="*/ 0 w 77"/>
                    <a:gd name="T1" fmla="*/ 0 h 1195"/>
                    <a:gd name="T2" fmla="*/ 0 w 77"/>
                    <a:gd name="T3" fmla="*/ 1195 h 1195"/>
                    <a:gd name="T4" fmla="*/ 77 w 77"/>
                    <a:gd name="T5" fmla="*/ 1195 h 1195"/>
                    <a:gd name="T6" fmla="*/ 77 w 77"/>
                    <a:gd name="T7" fmla="*/ 39 h 1195"/>
                    <a:gd name="T8" fmla="*/ 0 w 77"/>
                    <a:gd name="T9" fmla="*/ 0 h 119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7"/>
                    <a:gd name="T16" fmla="*/ 0 h 1195"/>
                    <a:gd name="T17" fmla="*/ 77 w 77"/>
                    <a:gd name="T18" fmla="*/ 1195 h 119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7" h="1195">
                      <a:moveTo>
                        <a:pt x="0" y="0"/>
                      </a:moveTo>
                      <a:lnTo>
                        <a:pt x="0" y="1195"/>
                      </a:lnTo>
                      <a:lnTo>
                        <a:pt x="77" y="1195"/>
                      </a:lnTo>
                      <a:lnTo>
                        <a:pt x="77" y="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89" name="Line 730"/>
                <p:cNvSpPr>
                  <a:spLocks noChangeShapeType="1"/>
                </p:cNvSpPr>
                <p:nvPr/>
              </p:nvSpPr>
              <p:spPr bwMode="auto">
                <a:xfrm>
                  <a:off x="4422" y="3161"/>
                  <a:ext cx="11" cy="5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90" name="Line 731"/>
                <p:cNvSpPr>
                  <a:spLocks noChangeShapeType="1"/>
                </p:cNvSpPr>
                <p:nvPr/>
              </p:nvSpPr>
              <p:spPr bwMode="auto">
                <a:xfrm>
                  <a:off x="4422" y="3177"/>
                  <a:ext cx="12" cy="5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91" name="Line 732"/>
                <p:cNvSpPr>
                  <a:spLocks noChangeShapeType="1"/>
                </p:cNvSpPr>
                <p:nvPr/>
              </p:nvSpPr>
              <p:spPr bwMode="auto">
                <a:xfrm>
                  <a:off x="4422" y="3192"/>
                  <a:ext cx="13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92" name="Line 733"/>
                <p:cNvSpPr>
                  <a:spLocks noChangeShapeType="1"/>
                </p:cNvSpPr>
                <p:nvPr/>
              </p:nvSpPr>
              <p:spPr bwMode="auto">
                <a:xfrm>
                  <a:off x="4422" y="3209"/>
                  <a:ext cx="12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93" name="Line 734"/>
                <p:cNvSpPr>
                  <a:spLocks noChangeShapeType="1"/>
                </p:cNvSpPr>
                <p:nvPr/>
              </p:nvSpPr>
              <p:spPr bwMode="auto">
                <a:xfrm>
                  <a:off x="4422" y="3223"/>
                  <a:ext cx="11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94" name="Line 735"/>
                <p:cNvSpPr>
                  <a:spLocks noChangeShapeType="1"/>
                </p:cNvSpPr>
                <p:nvPr/>
              </p:nvSpPr>
              <p:spPr bwMode="auto">
                <a:xfrm>
                  <a:off x="4422" y="3239"/>
                  <a:ext cx="13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95" name="Line 736"/>
                <p:cNvSpPr>
                  <a:spLocks noChangeShapeType="1"/>
                </p:cNvSpPr>
                <p:nvPr/>
              </p:nvSpPr>
              <p:spPr bwMode="auto">
                <a:xfrm>
                  <a:off x="4422" y="3256"/>
                  <a:ext cx="13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96" name="Line 737"/>
                <p:cNvSpPr>
                  <a:spLocks noChangeShapeType="1"/>
                </p:cNvSpPr>
                <p:nvPr/>
              </p:nvSpPr>
              <p:spPr bwMode="auto">
                <a:xfrm>
                  <a:off x="4422" y="3271"/>
                  <a:ext cx="13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97" name="Line 738"/>
                <p:cNvSpPr>
                  <a:spLocks noChangeShapeType="1"/>
                </p:cNvSpPr>
                <p:nvPr/>
              </p:nvSpPr>
              <p:spPr bwMode="auto">
                <a:xfrm>
                  <a:off x="4422" y="3287"/>
                  <a:ext cx="12" cy="2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98" name="Line 739"/>
                <p:cNvSpPr>
                  <a:spLocks noChangeShapeType="1"/>
                </p:cNvSpPr>
                <p:nvPr/>
              </p:nvSpPr>
              <p:spPr bwMode="auto">
                <a:xfrm>
                  <a:off x="4422" y="3303"/>
                  <a:ext cx="13" cy="1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99" name="Rectangle 740"/>
                <p:cNvSpPr>
                  <a:spLocks noChangeArrowheads="1"/>
                </p:cNvSpPr>
                <p:nvPr/>
              </p:nvSpPr>
              <p:spPr bwMode="auto">
                <a:xfrm>
                  <a:off x="4418" y="3346"/>
                  <a:ext cx="1" cy="8"/>
                </a:xfrm>
                <a:prstGeom prst="rect">
                  <a:avLst/>
                </a:prstGeom>
                <a:solidFill>
                  <a:srgbClr val="DFDFFF">
                    <a:alpha val="32941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00" name="Freeform 741"/>
                <p:cNvSpPr>
                  <a:spLocks/>
                </p:cNvSpPr>
                <p:nvPr/>
              </p:nvSpPr>
              <p:spPr bwMode="auto">
                <a:xfrm>
                  <a:off x="4421" y="3348"/>
                  <a:ext cx="13" cy="17"/>
                </a:xfrm>
                <a:custGeom>
                  <a:avLst/>
                  <a:gdLst>
                    <a:gd name="T0" fmla="*/ 26 w 88"/>
                    <a:gd name="T1" fmla="*/ 119 h 119"/>
                    <a:gd name="T2" fmla="*/ 26 w 88"/>
                    <a:gd name="T3" fmla="*/ 15 h 119"/>
                    <a:gd name="T4" fmla="*/ 0 w 88"/>
                    <a:gd name="T5" fmla="*/ 15 h 119"/>
                    <a:gd name="T6" fmla="*/ 0 w 88"/>
                    <a:gd name="T7" fmla="*/ 0 h 119"/>
                    <a:gd name="T8" fmla="*/ 88 w 88"/>
                    <a:gd name="T9" fmla="*/ 0 h 119"/>
                    <a:gd name="T10" fmla="*/ 88 w 88"/>
                    <a:gd name="T11" fmla="*/ 119 h 119"/>
                    <a:gd name="T12" fmla="*/ 26 w 88"/>
                    <a:gd name="T13" fmla="*/ 119 h 11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88"/>
                    <a:gd name="T22" fmla="*/ 0 h 119"/>
                    <a:gd name="T23" fmla="*/ 88 w 88"/>
                    <a:gd name="T24" fmla="*/ 119 h 11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88" h="119">
                      <a:moveTo>
                        <a:pt x="26" y="119"/>
                      </a:moveTo>
                      <a:lnTo>
                        <a:pt x="26" y="15"/>
                      </a:lnTo>
                      <a:lnTo>
                        <a:pt x="0" y="15"/>
                      </a:lnTo>
                      <a:lnTo>
                        <a:pt x="0" y="0"/>
                      </a:lnTo>
                      <a:lnTo>
                        <a:pt x="88" y="0"/>
                      </a:lnTo>
                      <a:lnTo>
                        <a:pt x="88" y="119"/>
                      </a:lnTo>
                      <a:lnTo>
                        <a:pt x="26" y="119"/>
                      </a:lnTo>
                      <a:close/>
                    </a:path>
                  </a:pathLst>
                </a:custGeom>
                <a:solidFill>
                  <a:srgbClr val="7F7F9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01" name="Freeform 742"/>
                <p:cNvSpPr>
                  <a:spLocks/>
                </p:cNvSpPr>
                <p:nvPr/>
              </p:nvSpPr>
              <p:spPr bwMode="auto">
                <a:xfrm>
                  <a:off x="4438" y="3138"/>
                  <a:ext cx="17" cy="226"/>
                </a:xfrm>
                <a:custGeom>
                  <a:avLst/>
                  <a:gdLst>
                    <a:gd name="T0" fmla="*/ 0 w 119"/>
                    <a:gd name="T1" fmla="*/ 0 h 1579"/>
                    <a:gd name="T2" fmla="*/ 119 w 119"/>
                    <a:gd name="T3" fmla="*/ 69 h 1579"/>
                    <a:gd name="T4" fmla="*/ 119 w 119"/>
                    <a:gd name="T5" fmla="*/ 1579 h 1579"/>
                    <a:gd name="T6" fmla="*/ 0 w 119"/>
                    <a:gd name="T7" fmla="*/ 1579 h 1579"/>
                    <a:gd name="T8" fmla="*/ 0 w 119"/>
                    <a:gd name="T9" fmla="*/ 0 h 157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9"/>
                    <a:gd name="T16" fmla="*/ 0 h 1579"/>
                    <a:gd name="T17" fmla="*/ 119 w 119"/>
                    <a:gd name="T18" fmla="*/ 1579 h 157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9" h="1579">
                      <a:moveTo>
                        <a:pt x="0" y="0"/>
                      </a:moveTo>
                      <a:lnTo>
                        <a:pt x="119" y="69"/>
                      </a:lnTo>
                      <a:lnTo>
                        <a:pt x="119" y="1579"/>
                      </a:lnTo>
                      <a:lnTo>
                        <a:pt x="0" y="157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FBFD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02" name="Freeform 743"/>
                <p:cNvSpPr>
                  <a:spLocks/>
                </p:cNvSpPr>
                <p:nvPr/>
              </p:nvSpPr>
              <p:spPr bwMode="auto">
                <a:xfrm>
                  <a:off x="4438" y="3143"/>
                  <a:ext cx="17" cy="180"/>
                </a:xfrm>
                <a:custGeom>
                  <a:avLst/>
                  <a:gdLst>
                    <a:gd name="T0" fmla="*/ 119 w 119"/>
                    <a:gd name="T1" fmla="*/ 73 h 1258"/>
                    <a:gd name="T2" fmla="*/ 0 w 119"/>
                    <a:gd name="T3" fmla="*/ 0 h 1258"/>
                    <a:gd name="T4" fmla="*/ 0 w 119"/>
                    <a:gd name="T5" fmla="*/ 1258 h 1258"/>
                    <a:gd name="T6" fmla="*/ 119 w 119"/>
                    <a:gd name="T7" fmla="*/ 1258 h 1258"/>
                    <a:gd name="T8" fmla="*/ 119 w 119"/>
                    <a:gd name="T9" fmla="*/ 73 h 125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9"/>
                    <a:gd name="T16" fmla="*/ 0 h 1258"/>
                    <a:gd name="T17" fmla="*/ 119 w 119"/>
                    <a:gd name="T18" fmla="*/ 1258 h 125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9" h="1258">
                      <a:moveTo>
                        <a:pt x="119" y="73"/>
                      </a:moveTo>
                      <a:lnTo>
                        <a:pt x="0" y="0"/>
                      </a:lnTo>
                      <a:lnTo>
                        <a:pt x="0" y="1258"/>
                      </a:lnTo>
                      <a:lnTo>
                        <a:pt x="119" y="1258"/>
                      </a:lnTo>
                      <a:lnTo>
                        <a:pt x="119" y="73"/>
                      </a:lnTo>
                      <a:close/>
                    </a:path>
                  </a:pathLst>
                </a:custGeom>
                <a:solidFill>
                  <a:srgbClr val="9F9FB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03" name="Freeform 744"/>
                <p:cNvSpPr>
                  <a:spLocks/>
                </p:cNvSpPr>
                <p:nvPr/>
              </p:nvSpPr>
              <p:spPr bwMode="auto">
                <a:xfrm>
                  <a:off x="4444" y="3153"/>
                  <a:ext cx="11" cy="165"/>
                </a:xfrm>
                <a:custGeom>
                  <a:avLst/>
                  <a:gdLst>
                    <a:gd name="T0" fmla="*/ 0 w 78"/>
                    <a:gd name="T1" fmla="*/ 0 h 1150"/>
                    <a:gd name="T2" fmla="*/ 0 w 78"/>
                    <a:gd name="T3" fmla="*/ 1150 h 1150"/>
                    <a:gd name="T4" fmla="*/ 78 w 78"/>
                    <a:gd name="T5" fmla="*/ 1150 h 1150"/>
                    <a:gd name="T6" fmla="*/ 78 w 78"/>
                    <a:gd name="T7" fmla="*/ 38 h 1150"/>
                    <a:gd name="T8" fmla="*/ 0 w 78"/>
                    <a:gd name="T9" fmla="*/ 0 h 115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8"/>
                    <a:gd name="T16" fmla="*/ 0 h 1150"/>
                    <a:gd name="T17" fmla="*/ 78 w 78"/>
                    <a:gd name="T18" fmla="*/ 1150 h 115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8" h="1150">
                      <a:moveTo>
                        <a:pt x="0" y="0"/>
                      </a:moveTo>
                      <a:lnTo>
                        <a:pt x="0" y="1150"/>
                      </a:lnTo>
                      <a:lnTo>
                        <a:pt x="78" y="1150"/>
                      </a:lnTo>
                      <a:lnTo>
                        <a:pt x="78" y="3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04" name="Line 745"/>
                <p:cNvSpPr>
                  <a:spLocks noChangeShapeType="1"/>
                </p:cNvSpPr>
                <p:nvPr/>
              </p:nvSpPr>
              <p:spPr bwMode="auto">
                <a:xfrm>
                  <a:off x="4443" y="3168"/>
                  <a:ext cx="11" cy="5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05" name="Line 746"/>
                <p:cNvSpPr>
                  <a:spLocks noChangeShapeType="1"/>
                </p:cNvSpPr>
                <p:nvPr/>
              </p:nvSpPr>
              <p:spPr bwMode="auto">
                <a:xfrm>
                  <a:off x="4443" y="3184"/>
                  <a:ext cx="12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06" name="Line 747"/>
                <p:cNvSpPr>
                  <a:spLocks noChangeShapeType="1"/>
                </p:cNvSpPr>
                <p:nvPr/>
              </p:nvSpPr>
              <p:spPr bwMode="auto">
                <a:xfrm>
                  <a:off x="4443" y="3198"/>
                  <a:ext cx="13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07" name="Line 748"/>
                <p:cNvSpPr>
                  <a:spLocks noChangeShapeType="1"/>
                </p:cNvSpPr>
                <p:nvPr/>
              </p:nvSpPr>
              <p:spPr bwMode="auto">
                <a:xfrm>
                  <a:off x="4443" y="3214"/>
                  <a:ext cx="12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08" name="Line 749"/>
                <p:cNvSpPr>
                  <a:spLocks noChangeShapeType="1"/>
                </p:cNvSpPr>
                <p:nvPr/>
              </p:nvSpPr>
              <p:spPr bwMode="auto">
                <a:xfrm>
                  <a:off x="4443" y="3227"/>
                  <a:ext cx="12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09" name="Line 750"/>
                <p:cNvSpPr>
                  <a:spLocks noChangeShapeType="1"/>
                </p:cNvSpPr>
                <p:nvPr/>
              </p:nvSpPr>
              <p:spPr bwMode="auto">
                <a:xfrm>
                  <a:off x="4443" y="3243"/>
                  <a:ext cx="13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10" name="Line 751"/>
                <p:cNvSpPr>
                  <a:spLocks noChangeShapeType="1"/>
                </p:cNvSpPr>
                <p:nvPr/>
              </p:nvSpPr>
              <p:spPr bwMode="auto">
                <a:xfrm>
                  <a:off x="4443" y="3259"/>
                  <a:ext cx="13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11" name="Line 752"/>
                <p:cNvSpPr>
                  <a:spLocks noChangeShapeType="1"/>
                </p:cNvSpPr>
                <p:nvPr/>
              </p:nvSpPr>
              <p:spPr bwMode="auto">
                <a:xfrm>
                  <a:off x="4443" y="3274"/>
                  <a:ext cx="13" cy="2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12" name="Line 753"/>
                <p:cNvSpPr>
                  <a:spLocks noChangeShapeType="1"/>
                </p:cNvSpPr>
                <p:nvPr/>
              </p:nvSpPr>
              <p:spPr bwMode="auto">
                <a:xfrm>
                  <a:off x="4443" y="3289"/>
                  <a:ext cx="12" cy="2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13" name="Line 754"/>
                <p:cNvSpPr>
                  <a:spLocks noChangeShapeType="1"/>
                </p:cNvSpPr>
                <p:nvPr/>
              </p:nvSpPr>
              <p:spPr bwMode="auto">
                <a:xfrm>
                  <a:off x="4443" y="3304"/>
                  <a:ext cx="13" cy="1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14" name="Rectangle 755"/>
                <p:cNvSpPr>
                  <a:spLocks noChangeArrowheads="1"/>
                </p:cNvSpPr>
                <p:nvPr/>
              </p:nvSpPr>
              <p:spPr bwMode="auto">
                <a:xfrm>
                  <a:off x="4434" y="3346"/>
                  <a:ext cx="8" cy="8"/>
                </a:xfrm>
                <a:prstGeom prst="rect">
                  <a:avLst/>
                </a:prstGeom>
                <a:solidFill>
                  <a:srgbClr val="DFDFFF">
                    <a:alpha val="32941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15" name="Freeform 756"/>
                <p:cNvSpPr>
                  <a:spLocks/>
                </p:cNvSpPr>
                <p:nvPr/>
              </p:nvSpPr>
              <p:spPr bwMode="auto">
                <a:xfrm>
                  <a:off x="4442" y="3347"/>
                  <a:ext cx="13" cy="17"/>
                </a:xfrm>
                <a:custGeom>
                  <a:avLst/>
                  <a:gdLst>
                    <a:gd name="T0" fmla="*/ 28 w 90"/>
                    <a:gd name="T1" fmla="*/ 118 h 118"/>
                    <a:gd name="T2" fmla="*/ 28 w 90"/>
                    <a:gd name="T3" fmla="*/ 16 h 118"/>
                    <a:gd name="T4" fmla="*/ 0 w 90"/>
                    <a:gd name="T5" fmla="*/ 16 h 118"/>
                    <a:gd name="T6" fmla="*/ 0 w 90"/>
                    <a:gd name="T7" fmla="*/ 0 h 118"/>
                    <a:gd name="T8" fmla="*/ 90 w 90"/>
                    <a:gd name="T9" fmla="*/ 0 h 118"/>
                    <a:gd name="T10" fmla="*/ 90 w 90"/>
                    <a:gd name="T11" fmla="*/ 118 h 118"/>
                    <a:gd name="T12" fmla="*/ 28 w 90"/>
                    <a:gd name="T13" fmla="*/ 118 h 11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90"/>
                    <a:gd name="T22" fmla="*/ 0 h 118"/>
                    <a:gd name="T23" fmla="*/ 90 w 90"/>
                    <a:gd name="T24" fmla="*/ 118 h 118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90" h="118">
                      <a:moveTo>
                        <a:pt x="28" y="118"/>
                      </a:moveTo>
                      <a:lnTo>
                        <a:pt x="28" y="16"/>
                      </a:ln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90" y="0"/>
                      </a:lnTo>
                      <a:lnTo>
                        <a:pt x="90" y="118"/>
                      </a:lnTo>
                      <a:lnTo>
                        <a:pt x="28" y="118"/>
                      </a:lnTo>
                      <a:close/>
                    </a:path>
                  </a:pathLst>
                </a:custGeom>
                <a:solidFill>
                  <a:srgbClr val="7F7F9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16" name="Freeform 757"/>
                <p:cNvSpPr>
                  <a:spLocks/>
                </p:cNvSpPr>
                <p:nvPr/>
              </p:nvSpPr>
              <p:spPr bwMode="auto">
                <a:xfrm>
                  <a:off x="4459" y="3145"/>
                  <a:ext cx="17" cy="218"/>
                </a:xfrm>
                <a:custGeom>
                  <a:avLst/>
                  <a:gdLst>
                    <a:gd name="T0" fmla="*/ 0 w 116"/>
                    <a:gd name="T1" fmla="*/ 0 h 1527"/>
                    <a:gd name="T2" fmla="*/ 116 w 116"/>
                    <a:gd name="T3" fmla="*/ 66 h 1527"/>
                    <a:gd name="T4" fmla="*/ 116 w 116"/>
                    <a:gd name="T5" fmla="*/ 1527 h 1527"/>
                    <a:gd name="T6" fmla="*/ 0 w 116"/>
                    <a:gd name="T7" fmla="*/ 1527 h 1527"/>
                    <a:gd name="T8" fmla="*/ 0 w 116"/>
                    <a:gd name="T9" fmla="*/ 0 h 152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6"/>
                    <a:gd name="T16" fmla="*/ 0 h 1527"/>
                    <a:gd name="T17" fmla="*/ 116 w 116"/>
                    <a:gd name="T18" fmla="*/ 1527 h 152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6" h="1527">
                      <a:moveTo>
                        <a:pt x="0" y="0"/>
                      </a:moveTo>
                      <a:lnTo>
                        <a:pt x="116" y="66"/>
                      </a:lnTo>
                      <a:lnTo>
                        <a:pt x="116" y="1527"/>
                      </a:lnTo>
                      <a:lnTo>
                        <a:pt x="0" y="15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FBFD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17" name="Rectangle 758"/>
                <p:cNvSpPr>
                  <a:spLocks noChangeArrowheads="1"/>
                </p:cNvSpPr>
                <p:nvPr/>
              </p:nvSpPr>
              <p:spPr bwMode="auto">
                <a:xfrm>
                  <a:off x="4450" y="3147"/>
                  <a:ext cx="1" cy="207"/>
                </a:xfrm>
                <a:prstGeom prst="rect">
                  <a:avLst/>
                </a:prstGeom>
                <a:solidFill>
                  <a:srgbClr val="7F7F9F">
                    <a:alpha val="32941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18" name="Freeform 759"/>
                <p:cNvSpPr>
                  <a:spLocks/>
                </p:cNvSpPr>
                <p:nvPr/>
              </p:nvSpPr>
              <p:spPr bwMode="auto">
                <a:xfrm>
                  <a:off x="4459" y="3149"/>
                  <a:ext cx="17" cy="175"/>
                </a:xfrm>
                <a:custGeom>
                  <a:avLst/>
                  <a:gdLst>
                    <a:gd name="T0" fmla="*/ 118 w 118"/>
                    <a:gd name="T1" fmla="*/ 71 h 1223"/>
                    <a:gd name="T2" fmla="*/ 0 w 118"/>
                    <a:gd name="T3" fmla="*/ 0 h 1223"/>
                    <a:gd name="T4" fmla="*/ 0 w 118"/>
                    <a:gd name="T5" fmla="*/ 1223 h 1223"/>
                    <a:gd name="T6" fmla="*/ 118 w 118"/>
                    <a:gd name="T7" fmla="*/ 1223 h 1223"/>
                    <a:gd name="T8" fmla="*/ 118 w 118"/>
                    <a:gd name="T9" fmla="*/ 71 h 122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8"/>
                    <a:gd name="T16" fmla="*/ 0 h 1223"/>
                    <a:gd name="T17" fmla="*/ 118 w 118"/>
                    <a:gd name="T18" fmla="*/ 1223 h 122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8" h="1223">
                      <a:moveTo>
                        <a:pt x="118" y="71"/>
                      </a:moveTo>
                      <a:lnTo>
                        <a:pt x="0" y="0"/>
                      </a:lnTo>
                      <a:lnTo>
                        <a:pt x="0" y="1223"/>
                      </a:lnTo>
                      <a:lnTo>
                        <a:pt x="118" y="1223"/>
                      </a:lnTo>
                      <a:lnTo>
                        <a:pt x="118" y="71"/>
                      </a:lnTo>
                      <a:close/>
                    </a:path>
                  </a:pathLst>
                </a:custGeom>
                <a:solidFill>
                  <a:srgbClr val="9F9FB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19" name="Freeform 760"/>
                <p:cNvSpPr>
                  <a:spLocks/>
                </p:cNvSpPr>
                <p:nvPr/>
              </p:nvSpPr>
              <p:spPr bwMode="auto">
                <a:xfrm>
                  <a:off x="4465" y="3159"/>
                  <a:ext cx="11" cy="160"/>
                </a:xfrm>
                <a:custGeom>
                  <a:avLst/>
                  <a:gdLst>
                    <a:gd name="T0" fmla="*/ 0 w 77"/>
                    <a:gd name="T1" fmla="*/ 0 h 1118"/>
                    <a:gd name="T2" fmla="*/ 0 w 77"/>
                    <a:gd name="T3" fmla="*/ 1118 h 1118"/>
                    <a:gd name="T4" fmla="*/ 77 w 77"/>
                    <a:gd name="T5" fmla="*/ 1118 h 1118"/>
                    <a:gd name="T6" fmla="*/ 77 w 77"/>
                    <a:gd name="T7" fmla="*/ 37 h 1118"/>
                    <a:gd name="T8" fmla="*/ 0 w 77"/>
                    <a:gd name="T9" fmla="*/ 0 h 11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7"/>
                    <a:gd name="T16" fmla="*/ 0 h 1118"/>
                    <a:gd name="T17" fmla="*/ 77 w 77"/>
                    <a:gd name="T18" fmla="*/ 1118 h 11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7" h="1118">
                      <a:moveTo>
                        <a:pt x="0" y="0"/>
                      </a:moveTo>
                      <a:lnTo>
                        <a:pt x="0" y="1118"/>
                      </a:lnTo>
                      <a:lnTo>
                        <a:pt x="77" y="1118"/>
                      </a:lnTo>
                      <a:lnTo>
                        <a:pt x="77" y="3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20" name="Line 761"/>
                <p:cNvSpPr>
                  <a:spLocks noChangeShapeType="1"/>
                </p:cNvSpPr>
                <p:nvPr/>
              </p:nvSpPr>
              <p:spPr bwMode="auto">
                <a:xfrm>
                  <a:off x="4465" y="3174"/>
                  <a:ext cx="11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21" name="Line 762"/>
                <p:cNvSpPr>
                  <a:spLocks noChangeShapeType="1"/>
                </p:cNvSpPr>
                <p:nvPr/>
              </p:nvSpPr>
              <p:spPr bwMode="auto">
                <a:xfrm>
                  <a:off x="4464" y="3189"/>
                  <a:ext cx="12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22" name="Line 763"/>
                <p:cNvSpPr>
                  <a:spLocks noChangeShapeType="1"/>
                </p:cNvSpPr>
                <p:nvPr/>
              </p:nvSpPr>
              <p:spPr bwMode="auto">
                <a:xfrm>
                  <a:off x="4464" y="3203"/>
                  <a:ext cx="13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23" name="Line 764"/>
                <p:cNvSpPr>
                  <a:spLocks noChangeShapeType="1"/>
                </p:cNvSpPr>
                <p:nvPr/>
              </p:nvSpPr>
              <p:spPr bwMode="auto">
                <a:xfrm>
                  <a:off x="4464" y="3218"/>
                  <a:ext cx="12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24" name="Line 765"/>
                <p:cNvSpPr>
                  <a:spLocks noChangeShapeType="1"/>
                </p:cNvSpPr>
                <p:nvPr/>
              </p:nvSpPr>
              <p:spPr bwMode="auto">
                <a:xfrm>
                  <a:off x="4464" y="3231"/>
                  <a:ext cx="12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25" name="Line 766"/>
                <p:cNvSpPr>
                  <a:spLocks noChangeShapeType="1"/>
                </p:cNvSpPr>
                <p:nvPr/>
              </p:nvSpPr>
              <p:spPr bwMode="auto">
                <a:xfrm>
                  <a:off x="4464" y="3247"/>
                  <a:ext cx="13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26" name="Line 767"/>
                <p:cNvSpPr>
                  <a:spLocks noChangeShapeType="1"/>
                </p:cNvSpPr>
                <p:nvPr/>
              </p:nvSpPr>
              <p:spPr bwMode="auto">
                <a:xfrm>
                  <a:off x="4464" y="3262"/>
                  <a:ext cx="13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27" name="Line 768"/>
                <p:cNvSpPr>
                  <a:spLocks noChangeShapeType="1"/>
                </p:cNvSpPr>
                <p:nvPr/>
              </p:nvSpPr>
              <p:spPr bwMode="auto">
                <a:xfrm>
                  <a:off x="4464" y="3276"/>
                  <a:ext cx="13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28" name="Line 769"/>
                <p:cNvSpPr>
                  <a:spLocks noChangeShapeType="1"/>
                </p:cNvSpPr>
                <p:nvPr/>
              </p:nvSpPr>
              <p:spPr bwMode="auto">
                <a:xfrm>
                  <a:off x="4464" y="3291"/>
                  <a:ext cx="12" cy="2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29" name="Line 770"/>
                <p:cNvSpPr>
                  <a:spLocks noChangeShapeType="1"/>
                </p:cNvSpPr>
                <p:nvPr/>
              </p:nvSpPr>
              <p:spPr bwMode="auto">
                <a:xfrm>
                  <a:off x="4464" y="3306"/>
                  <a:ext cx="13" cy="1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30" name="Freeform 771"/>
                <p:cNvSpPr>
                  <a:spLocks/>
                </p:cNvSpPr>
                <p:nvPr/>
              </p:nvSpPr>
              <p:spPr bwMode="auto">
                <a:xfrm>
                  <a:off x="4479" y="3151"/>
                  <a:ext cx="12" cy="211"/>
                </a:xfrm>
                <a:custGeom>
                  <a:avLst/>
                  <a:gdLst>
                    <a:gd name="T0" fmla="*/ 0 w 84"/>
                    <a:gd name="T1" fmla="*/ 0 h 1476"/>
                    <a:gd name="T2" fmla="*/ 84 w 84"/>
                    <a:gd name="T3" fmla="*/ 64 h 1476"/>
                    <a:gd name="T4" fmla="*/ 84 w 84"/>
                    <a:gd name="T5" fmla="*/ 1476 h 1476"/>
                    <a:gd name="T6" fmla="*/ 0 w 84"/>
                    <a:gd name="T7" fmla="*/ 1476 h 1476"/>
                    <a:gd name="T8" fmla="*/ 0 w 84"/>
                    <a:gd name="T9" fmla="*/ 0 h 147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"/>
                    <a:gd name="T16" fmla="*/ 0 h 1476"/>
                    <a:gd name="T17" fmla="*/ 84 w 84"/>
                    <a:gd name="T18" fmla="*/ 1476 h 147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" h="1476">
                      <a:moveTo>
                        <a:pt x="0" y="0"/>
                      </a:moveTo>
                      <a:lnTo>
                        <a:pt x="84" y="64"/>
                      </a:lnTo>
                      <a:lnTo>
                        <a:pt x="84" y="1476"/>
                      </a:lnTo>
                      <a:lnTo>
                        <a:pt x="0" y="147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FBFD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31" name="Rectangle 772"/>
                <p:cNvSpPr>
                  <a:spLocks noChangeArrowheads="1"/>
                </p:cNvSpPr>
                <p:nvPr/>
              </p:nvSpPr>
              <p:spPr bwMode="auto">
                <a:xfrm>
                  <a:off x="4474" y="3147"/>
                  <a:ext cx="1" cy="207"/>
                </a:xfrm>
                <a:prstGeom prst="rect">
                  <a:avLst/>
                </a:prstGeom>
                <a:solidFill>
                  <a:srgbClr val="7F7F9F">
                    <a:alpha val="32941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32" name="Freeform 773"/>
                <p:cNvSpPr>
                  <a:spLocks/>
                </p:cNvSpPr>
                <p:nvPr/>
              </p:nvSpPr>
              <p:spPr bwMode="auto">
                <a:xfrm>
                  <a:off x="4479" y="3155"/>
                  <a:ext cx="12" cy="168"/>
                </a:xfrm>
                <a:custGeom>
                  <a:avLst/>
                  <a:gdLst>
                    <a:gd name="T0" fmla="*/ 84 w 84"/>
                    <a:gd name="T1" fmla="*/ 69 h 1178"/>
                    <a:gd name="T2" fmla="*/ 0 w 84"/>
                    <a:gd name="T3" fmla="*/ 0 h 1178"/>
                    <a:gd name="T4" fmla="*/ 0 w 84"/>
                    <a:gd name="T5" fmla="*/ 1178 h 1178"/>
                    <a:gd name="T6" fmla="*/ 84 w 84"/>
                    <a:gd name="T7" fmla="*/ 1178 h 1178"/>
                    <a:gd name="T8" fmla="*/ 84 w 84"/>
                    <a:gd name="T9" fmla="*/ 69 h 117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"/>
                    <a:gd name="T16" fmla="*/ 0 h 1178"/>
                    <a:gd name="T17" fmla="*/ 84 w 84"/>
                    <a:gd name="T18" fmla="*/ 1178 h 117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" h="1178">
                      <a:moveTo>
                        <a:pt x="84" y="69"/>
                      </a:moveTo>
                      <a:lnTo>
                        <a:pt x="0" y="0"/>
                      </a:lnTo>
                      <a:lnTo>
                        <a:pt x="0" y="1178"/>
                      </a:lnTo>
                      <a:lnTo>
                        <a:pt x="84" y="1178"/>
                      </a:lnTo>
                      <a:lnTo>
                        <a:pt x="84" y="69"/>
                      </a:lnTo>
                      <a:close/>
                    </a:path>
                  </a:pathLst>
                </a:custGeom>
                <a:solidFill>
                  <a:srgbClr val="9F9FB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33" name="Freeform 774"/>
                <p:cNvSpPr>
                  <a:spLocks/>
                </p:cNvSpPr>
                <p:nvPr/>
              </p:nvSpPr>
              <p:spPr bwMode="auto">
                <a:xfrm>
                  <a:off x="4483" y="3164"/>
                  <a:ext cx="8" cy="154"/>
                </a:xfrm>
                <a:custGeom>
                  <a:avLst/>
                  <a:gdLst>
                    <a:gd name="T0" fmla="*/ 0 w 55"/>
                    <a:gd name="T1" fmla="*/ 0 h 1076"/>
                    <a:gd name="T2" fmla="*/ 0 w 55"/>
                    <a:gd name="T3" fmla="*/ 1076 h 1076"/>
                    <a:gd name="T4" fmla="*/ 55 w 55"/>
                    <a:gd name="T5" fmla="*/ 1076 h 1076"/>
                    <a:gd name="T6" fmla="*/ 55 w 55"/>
                    <a:gd name="T7" fmla="*/ 35 h 1076"/>
                    <a:gd name="T8" fmla="*/ 0 w 55"/>
                    <a:gd name="T9" fmla="*/ 0 h 107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5"/>
                    <a:gd name="T16" fmla="*/ 0 h 1076"/>
                    <a:gd name="T17" fmla="*/ 55 w 55"/>
                    <a:gd name="T18" fmla="*/ 1076 h 107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5" h="1076">
                      <a:moveTo>
                        <a:pt x="0" y="0"/>
                      </a:moveTo>
                      <a:lnTo>
                        <a:pt x="0" y="1076"/>
                      </a:lnTo>
                      <a:lnTo>
                        <a:pt x="55" y="1076"/>
                      </a:lnTo>
                      <a:lnTo>
                        <a:pt x="55" y="3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34" name="Line 775"/>
                <p:cNvSpPr>
                  <a:spLocks noChangeShapeType="1"/>
                </p:cNvSpPr>
                <p:nvPr/>
              </p:nvSpPr>
              <p:spPr bwMode="auto">
                <a:xfrm>
                  <a:off x="4482" y="3179"/>
                  <a:ext cx="8" cy="5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35" name="Line 776"/>
                <p:cNvSpPr>
                  <a:spLocks noChangeShapeType="1"/>
                </p:cNvSpPr>
                <p:nvPr/>
              </p:nvSpPr>
              <p:spPr bwMode="auto">
                <a:xfrm>
                  <a:off x="4481" y="3194"/>
                  <a:ext cx="9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36" name="Line 777"/>
                <p:cNvSpPr>
                  <a:spLocks noChangeShapeType="1"/>
                </p:cNvSpPr>
                <p:nvPr/>
              </p:nvSpPr>
              <p:spPr bwMode="auto">
                <a:xfrm>
                  <a:off x="4480" y="3207"/>
                  <a:ext cx="10" cy="4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37" name="Line 778"/>
                <p:cNvSpPr>
                  <a:spLocks noChangeShapeType="1"/>
                </p:cNvSpPr>
                <p:nvPr/>
              </p:nvSpPr>
              <p:spPr bwMode="auto">
                <a:xfrm>
                  <a:off x="4481" y="3222"/>
                  <a:ext cx="9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38" name="Line 779"/>
                <p:cNvSpPr>
                  <a:spLocks noChangeShapeType="1"/>
                </p:cNvSpPr>
                <p:nvPr/>
              </p:nvSpPr>
              <p:spPr bwMode="auto">
                <a:xfrm>
                  <a:off x="4482" y="3235"/>
                  <a:ext cx="8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39" name="Line 780"/>
                <p:cNvSpPr>
                  <a:spLocks noChangeShapeType="1"/>
                </p:cNvSpPr>
                <p:nvPr/>
              </p:nvSpPr>
              <p:spPr bwMode="auto">
                <a:xfrm>
                  <a:off x="4480" y="3250"/>
                  <a:ext cx="10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40" name="Line 781"/>
                <p:cNvSpPr>
                  <a:spLocks noChangeShapeType="1"/>
                </p:cNvSpPr>
                <p:nvPr/>
              </p:nvSpPr>
              <p:spPr bwMode="auto">
                <a:xfrm>
                  <a:off x="4480" y="3264"/>
                  <a:ext cx="10" cy="3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41" name="Line 782"/>
                <p:cNvSpPr>
                  <a:spLocks noChangeShapeType="1"/>
                </p:cNvSpPr>
                <p:nvPr/>
              </p:nvSpPr>
              <p:spPr bwMode="auto">
                <a:xfrm>
                  <a:off x="4480" y="3279"/>
                  <a:ext cx="10" cy="2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42" name="Line 783"/>
                <p:cNvSpPr>
                  <a:spLocks noChangeShapeType="1"/>
                </p:cNvSpPr>
                <p:nvPr/>
              </p:nvSpPr>
              <p:spPr bwMode="auto">
                <a:xfrm>
                  <a:off x="4481" y="3293"/>
                  <a:ext cx="9" cy="2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43" name="Line 784"/>
                <p:cNvSpPr>
                  <a:spLocks noChangeShapeType="1"/>
                </p:cNvSpPr>
                <p:nvPr/>
              </p:nvSpPr>
              <p:spPr bwMode="auto">
                <a:xfrm>
                  <a:off x="4482" y="3307"/>
                  <a:ext cx="8" cy="1"/>
                </a:xfrm>
                <a:prstGeom prst="line">
                  <a:avLst/>
                </a:prstGeom>
                <a:noFill/>
                <a:ln w="0">
                  <a:solidFill>
                    <a:srgbClr val="9F9FB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144" name="Freeform 785"/>
                <p:cNvSpPr>
                  <a:spLocks/>
                </p:cNvSpPr>
                <p:nvPr/>
              </p:nvSpPr>
              <p:spPr bwMode="auto">
                <a:xfrm>
                  <a:off x="4149" y="3051"/>
                  <a:ext cx="37" cy="318"/>
                </a:xfrm>
                <a:custGeom>
                  <a:avLst/>
                  <a:gdLst>
                    <a:gd name="T0" fmla="*/ 257 w 257"/>
                    <a:gd name="T1" fmla="*/ 0 h 2225"/>
                    <a:gd name="T2" fmla="*/ 257 w 257"/>
                    <a:gd name="T3" fmla="*/ 2225 h 2225"/>
                    <a:gd name="T4" fmla="*/ 0 w 257"/>
                    <a:gd name="T5" fmla="*/ 2225 h 2225"/>
                    <a:gd name="T6" fmla="*/ 0 w 257"/>
                    <a:gd name="T7" fmla="*/ 163 h 2225"/>
                    <a:gd name="T8" fmla="*/ 257 w 257"/>
                    <a:gd name="T9" fmla="*/ 0 h 222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7"/>
                    <a:gd name="T16" fmla="*/ 0 h 2225"/>
                    <a:gd name="T17" fmla="*/ 257 w 257"/>
                    <a:gd name="T18" fmla="*/ 2225 h 222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7" h="2225">
                      <a:moveTo>
                        <a:pt x="257" y="0"/>
                      </a:moveTo>
                      <a:lnTo>
                        <a:pt x="257" y="2225"/>
                      </a:lnTo>
                      <a:lnTo>
                        <a:pt x="0" y="2225"/>
                      </a:lnTo>
                      <a:lnTo>
                        <a:pt x="0" y="163"/>
                      </a:lnTo>
                      <a:lnTo>
                        <a:pt x="257" y="0"/>
                      </a:lnTo>
                      <a:close/>
                    </a:path>
                  </a:pathLst>
                </a:custGeom>
                <a:solidFill>
                  <a:srgbClr val="5F5F7F">
                    <a:alpha val="32941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908" name="Freeform 786"/>
              <p:cNvSpPr>
                <a:spLocks/>
              </p:cNvSpPr>
              <p:nvPr/>
            </p:nvSpPr>
            <p:spPr bwMode="auto">
              <a:xfrm>
                <a:off x="4105" y="3075"/>
                <a:ext cx="15" cy="253"/>
              </a:xfrm>
              <a:custGeom>
                <a:avLst/>
                <a:gdLst>
                  <a:gd name="T0" fmla="*/ 104 w 104"/>
                  <a:gd name="T1" fmla="*/ 0 h 1772"/>
                  <a:gd name="T2" fmla="*/ 104 w 104"/>
                  <a:gd name="T3" fmla="*/ 1772 h 1772"/>
                  <a:gd name="T4" fmla="*/ 0 w 104"/>
                  <a:gd name="T5" fmla="*/ 1772 h 1772"/>
                  <a:gd name="T6" fmla="*/ 0 w 104"/>
                  <a:gd name="T7" fmla="*/ 82 h 1772"/>
                  <a:gd name="T8" fmla="*/ 104 w 104"/>
                  <a:gd name="T9" fmla="*/ 0 h 17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4"/>
                  <a:gd name="T16" fmla="*/ 0 h 1772"/>
                  <a:gd name="T17" fmla="*/ 104 w 104"/>
                  <a:gd name="T18" fmla="*/ 1772 h 17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4" h="1772">
                    <a:moveTo>
                      <a:pt x="104" y="0"/>
                    </a:moveTo>
                    <a:lnTo>
                      <a:pt x="104" y="1772"/>
                    </a:lnTo>
                    <a:lnTo>
                      <a:pt x="0" y="1772"/>
                    </a:lnTo>
                    <a:lnTo>
                      <a:pt x="0" y="82"/>
                    </a:lnTo>
                    <a:lnTo>
                      <a:pt x="104" y="0"/>
                    </a:lnTo>
                    <a:close/>
                  </a:path>
                </a:pathLst>
              </a:custGeom>
              <a:solidFill>
                <a:srgbClr val="7F7F9F">
                  <a:alpha val="32941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09" name="Freeform 787"/>
              <p:cNvSpPr>
                <a:spLocks/>
              </p:cNvSpPr>
              <p:nvPr/>
            </p:nvSpPr>
            <p:spPr bwMode="auto">
              <a:xfrm>
                <a:off x="3995" y="3075"/>
                <a:ext cx="154" cy="294"/>
              </a:xfrm>
              <a:custGeom>
                <a:avLst/>
                <a:gdLst>
                  <a:gd name="T0" fmla="*/ 1083 w 1083"/>
                  <a:gd name="T1" fmla="*/ 0 h 2058"/>
                  <a:gd name="T2" fmla="*/ 1083 w 1083"/>
                  <a:gd name="T3" fmla="*/ 2058 h 2058"/>
                  <a:gd name="T4" fmla="*/ 0 w 1083"/>
                  <a:gd name="T5" fmla="*/ 2058 h 2058"/>
                  <a:gd name="T6" fmla="*/ 0 w 1083"/>
                  <a:gd name="T7" fmla="*/ 1772 h 2058"/>
                  <a:gd name="T8" fmla="*/ 876 w 1083"/>
                  <a:gd name="T9" fmla="*/ 1772 h 2058"/>
                  <a:gd name="T10" fmla="*/ 876 w 1083"/>
                  <a:gd name="T11" fmla="*/ 0 h 2058"/>
                  <a:gd name="T12" fmla="*/ 1083 w 1083"/>
                  <a:gd name="T13" fmla="*/ 0 h 205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83"/>
                  <a:gd name="T22" fmla="*/ 0 h 2058"/>
                  <a:gd name="T23" fmla="*/ 1083 w 1083"/>
                  <a:gd name="T24" fmla="*/ 2058 h 205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83" h="2058">
                    <a:moveTo>
                      <a:pt x="1083" y="0"/>
                    </a:moveTo>
                    <a:lnTo>
                      <a:pt x="1083" y="2058"/>
                    </a:lnTo>
                    <a:lnTo>
                      <a:pt x="0" y="2058"/>
                    </a:lnTo>
                    <a:lnTo>
                      <a:pt x="0" y="1772"/>
                    </a:lnTo>
                    <a:lnTo>
                      <a:pt x="876" y="1772"/>
                    </a:lnTo>
                    <a:lnTo>
                      <a:pt x="876" y="0"/>
                    </a:lnTo>
                    <a:lnTo>
                      <a:pt x="1083" y="0"/>
                    </a:lnTo>
                    <a:close/>
                  </a:path>
                </a:pathLst>
              </a:custGeom>
              <a:solidFill>
                <a:srgbClr val="9F9FBF">
                  <a:alpha val="32941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10" name="Freeform 788"/>
              <p:cNvSpPr>
                <a:spLocks/>
              </p:cNvSpPr>
              <p:nvPr/>
            </p:nvSpPr>
            <p:spPr bwMode="auto">
              <a:xfrm>
                <a:off x="4121" y="3314"/>
                <a:ext cx="27" cy="12"/>
              </a:xfrm>
              <a:custGeom>
                <a:avLst/>
                <a:gdLst>
                  <a:gd name="T0" fmla="*/ 186 w 186"/>
                  <a:gd name="T1" fmla="*/ 0 h 81"/>
                  <a:gd name="T2" fmla="*/ 132 w 186"/>
                  <a:gd name="T3" fmla="*/ 81 h 81"/>
                  <a:gd name="T4" fmla="*/ 53 w 186"/>
                  <a:gd name="T5" fmla="*/ 81 h 81"/>
                  <a:gd name="T6" fmla="*/ 0 w 186"/>
                  <a:gd name="T7" fmla="*/ 0 h 81"/>
                  <a:gd name="T8" fmla="*/ 186 w 186"/>
                  <a:gd name="T9" fmla="*/ 0 h 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"/>
                  <a:gd name="T16" fmla="*/ 0 h 81"/>
                  <a:gd name="T17" fmla="*/ 186 w 186"/>
                  <a:gd name="T18" fmla="*/ 81 h 8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" h="81">
                    <a:moveTo>
                      <a:pt x="186" y="0"/>
                    </a:moveTo>
                    <a:lnTo>
                      <a:pt x="132" y="81"/>
                    </a:lnTo>
                    <a:lnTo>
                      <a:pt x="53" y="81"/>
                    </a:lnTo>
                    <a:lnTo>
                      <a:pt x="0" y="0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000000">
                  <a:alpha val="32941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11" name="Freeform 789"/>
              <p:cNvSpPr>
                <a:spLocks/>
              </p:cNvSpPr>
              <p:nvPr/>
            </p:nvSpPr>
            <p:spPr bwMode="auto">
              <a:xfrm>
                <a:off x="4121" y="3297"/>
                <a:ext cx="27" cy="12"/>
              </a:xfrm>
              <a:custGeom>
                <a:avLst/>
                <a:gdLst>
                  <a:gd name="T0" fmla="*/ 186 w 186"/>
                  <a:gd name="T1" fmla="*/ 0 h 82"/>
                  <a:gd name="T2" fmla="*/ 132 w 186"/>
                  <a:gd name="T3" fmla="*/ 82 h 82"/>
                  <a:gd name="T4" fmla="*/ 53 w 186"/>
                  <a:gd name="T5" fmla="*/ 82 h 82"/>
                  <a:gd name="T6" fmla="*/ 0 w 186"/>
                  <a:gd name="T7" fmla="*/ 0 h 82"/>
                  <a:gd name="T8" fmla="*/ 186 w 186"/>
                  <a:gd name="T9" fmla="*/ 0 h 8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"/>
                  <a:gd name="T16" fmla="*/ 0 h 82"/>
                  <a:gd name="T17" fmla="*/ 186 w 186"/>
                  <a:gd name="T18" fmla="*/ 82 h 8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" h="82">
                    <a:moveTo>
                      <a:pt x="186" y="0"/>
                    </a:moveTo>
                    <a:lnTo>
                      <a:pt x="132" y="82"/>
                    </a:lnTo>
                    <a:lnTo>
                      <a:pt x="53" y="82"/>
                    </a:lnTo>
                    <a:lnTo>
                      <a:pt x="0" y="0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000000">
                  <a:alpha val="32941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12" name="Freeform 790"/>
              <p:cNvSpPr>
                <a:spLocks/>
              </p:cNvSpPr>
              <p:nvPr/>
            </p:nvSpPr>
            <p:spPr bwMode="auto">
              <a:xfrm>
                <a:off x="4121" y="3279"/>
                <a:ext cx="27" cy="11"/>
              </a:xfrm>
              <a:custGeom>
                <a:avLst/>
                <a:gdLst>
                  <a:gd name="T0" fmla="*/ 186 w 186"/>
                  <a:gd name="T1" fmla="*/ 0 h 81"/>
                  <a:gd name="T2" fmla="*/ 132 w 186"/>
                  <a:gd name="T3" fmla="*/ 81 h 81"/>
                  <a:gd name="T4" fmla="*/ 53 w 186"/>
                  <a:gd name="T5" fmla="*/ 81 h 81"/>
                  <a:gd name="T6" fmla="*/ 0 w 186"/>
                  <a:gd name="T7" fmla="*/ 0 h 81"/>
                  <a:gd name="T8" fmla="*/ 186 w 186"/>
                  <a:gd name="T9" fmla="*/ 0 h 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"/>
                  <a:gd name="T16" fmla="*/ 0 h 81"/>
                  <a:gd name="T17" fmla="*/ 186 w 186"/>
                  <a:gd name="T18" fmla="*/ 81 h 8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" h="81">
                    <a:moveTo>
                      <a:pt x="186" y="0"/>
                    </a:moveTo>
                    <a:lnTo>
                      <a:pt x="132" y="81"/>
                    </a:lnTo>
                    <a:lnTo>
                      <a:pt x="53" y="81"/>
                    </a:lnTo>
                    <a:lnTo>
                      <a:pt x="0" y="0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000000">
                  <a:alpha val="32941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13" name="Freeform 791"/>
              <p:cNvSpPr>
                <a:spLocks/>
              </p:cNvSpPr>
              <p:nvPr/>
            </p:nvSpPr>
            <p:spPr bwMode="auto">
              <a:xfrm>
                <a:off x="4121" y="3262"/>
                <a:ext cx="27" cy="11"/>
              </a:xfrm>
              <a:custGeom>
                <a:avLst/>
                <a:gdLst>
                  <a:gd name="T0" fmla="*/ 186 w 186"/>
                  <a:gd name="T1" fmla="*/ 0 h 81"/>
                  <a:gd name="T2" fmla="*/ 132 w 186"/>
                  <a:gd name="T3" fmla="*/ 81 h 81"/>
                  <a:gd name="T4" fmla="*/ 53 w 186"/>
                  <a:gd name="T5" fmla="*/ 81 h 81"/>
                  <a:gd name="T6" fmla="*/ 0 w 186"/>
                  <a:gd name="T7" fmla="*/ 0 h 81"/>
                  <a:gd name="T8" fmla="*/ 186 w 186"/>
                  <a:gd name="T9" fmla="*/ 0 h 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"/>
                  <a:gd name="T16" fmla="*/ 0 h 81"/>
                  <a:gd name="T17" fmla="*/ 186 w 186"/>
                  <a:gd name="T18" fmla="*/ 81 h 8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" h="81">
                    <a:moveTo>
                      <a:pt x="186" y="0"/>
                    </a:moveTo>
                    <a:lnTo>
                      <a:pt x="132" y="81"/>
                    </a:lnTo>
                    <a:lnTo>
                      <a:pt x="53" y="81"/>
                    </a:lnTo>
                    <a:lnTo>
                      <a:pt x="0" y="0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000000">
                  <a:alpha val="32941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14" name="Freeform 792"/>
              <p:cNvSpPr>
                <a:spLocks/>
              </p:cNvSpPr>
              <p:nvPr/>
            </p:nvSpPr>
            <p:spPr bwMode="auto">
              <a:xfrm>
                <a:off x="4121" y="3244"/>
                <a:ext cx="27" cy="11"/>
              </a:xfrm>
              <a:custGeom>
                <a:avLst/>
                <a:gdLst>
                  <a:gd name="T0" fmla="*/ 186 w 186"/>
                  <a:gd name="T1" fmla="*/ 0 h 81"/>
                  <a:gd name="T2" fmla="*/ 132 w 186"/>
                  <a:gd name="T3" fmla="*/ 81 h 81"/>
                  <a:gd name="T4" fmla="*/ 53 w 186"/>
                  <a:gd name="T5" fmla="*/ 81 h 81"/>
                  <a:gd name="T6" fmla="*/ 0 w 186"/>
                  <a:gd name="T7" fmla="*/ 0 h 81"/>
                  <a:gd name="T8" fmla="*/ 186 w 186"/>
                  <a:gd name="T9" fmla="*/ 0 h 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"/>
                  <a:gd name="T16" fmla="*/ 0 h 81"/>
                  <a:gd name="T17" fmla="*/ 186 w 186"/>
                  <a:gd name="T18" fmla="*/ 81 h 8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" h="81">
                    <a:moveTo>
                      <a:pt x="186" y="0"/>
                    </a:moveTo>
                    <a:lnTo>
                      <a:pt x="132" y="81"/>
                    </a:lnTo>
                    <a:lnTo>
                      <a:pt x="53" y="81"/>
                    </a:lnTo>
                    <a:lnTo>
                      <a:pt x="0" y="0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000000">
                  <a:alpha val="32941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15" name="Freeform 793"/>
              <p:cNvSpPr>
                <a:spLocks/>
              </p:cNvSpPr>
              <p:nvPr/>
            </p:nvSpPr>
            <p:spPr bwMode="auto">
              <a:xfrm>
                <a:off x="4121" y="3226"/>
                <a:ext cx="27" cy="12"/>
              </a:xfrm>
              <a:custGeom>
                <a:avLst/>
                <a:gdLst>
                  <a:gd name="T0" fmla="*/ 186 w 186"/>
                  <a:gd name="T1" fmla="*/ 0 h 81"/>
                  <a:gd name="T2" fmla="*/ 132 w 186"/>
                  <a:gd name="T3" fmla="*/ 81 h 81"/>
                  <a:gd name="T4" fmla="*/ 53 w 186"/>
                  <a:gd name="T5" fmla="*/ 81 h 81"/>
                  <a:gd name="T6" fmla="*/ 0 w 186"/>
                  <a:gd name="T7" fmla="*/ 0 h 81"/>
                  <a:gd name="T8" fmla="*/ 186 w 186"/>
                  <a:gd name="T9" fmla="*/ 0 h 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"/>
                  <a:gd name="T16" fmla="*/ 0 h 81"/>
                  <a:gd name="T17" fmla="*/ 186 w 186"/>
                  <a:gd name="T18" fmla="*/ 81 h 8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" h="81">
                    <a:moveTo>
                      <a:pt x="186" y="0"/>
                    </a:moveTo>
                    <a:lnTo>
                      <a:pt x="132" y="81"/>
                    </a:lnTo>
                    <a:lnTo>
                      <a:pt x="53" y="81"/>
                    </a:lnTo>
                    <a:lnTo>
                      <a:pt x="0" y="0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000000">
                  <a:alpha val="32941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16" name="Freeform 794"/>
              <p:cNvSpPr>
                <a:spLocks/>
              </p:cNvSpPr>
              <p:nvPr/>
            </p:nvSpPr>
            <p:spPr bwMode="auto">
              <a:xfrm>
                <a:off x="4121" y="3208"/>
                <a:ext cx="27" cy="12"/>
              </a:xfrm>
              <a:custGeom>
                <a:avLst/>
                <a:gdLst>
                  <a:gd name="T0" fmla="*/ 186 w 186"/>
                  <a:gd name="T1" fmla="*/ 0 h 81"/>
                  <a:gd name="T2" fmla="*/ 132 w 186"/>
                  <a:gd name="T3" fmla="*/ 81 h 81"/>
                  <a:gd name="T4" fmla="*/ 53 w 186"/>
                  <a:gd name="T5" fmla="*/ 81 h 81"/>
                  <a:gd name="T6" fmla="*/ 0 w 186"/>
                  <a:gd name="T7" fmla="*/ 0 h 81"/>
                  <a:gd name="T8" fmla="*/ 186 w 186"/>
                  <a:gd name="T9" fmla="*/ 0 h 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"/>
                  <a:gd name="T16" fmla="*/ 0 h 81"/>
                  <a:gd name="T17" fmla="*/ 186 w 186"/>
                  <a:gd name="T18" fmla="*/ 81 h 8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" h="81">
                    <a:moveTo>
                      <a:pt x="186" y="0"/>
                    </a:moveTo>
                    <a:lnTo>
                      <a:pt x="132" y="81"/>
                    </a:lnTo>
                    <a:lnTo>
                      <a:pt x="53" y="81"/>
                    </a:lnTo>
                    <a:lnTo>
                      <a:pt x="0" y="0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000000">
                  <a:alpha val="32941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17" name="Freeform 795"/>
              <p:cNvSpPr>
                <a:spLocks/>
              </p:cNvSpPr>
              <p:nvPr/>
            </p:nvSpPr>
            <p:spPr bwMode="auto">
              <a:xfrm>
                <a:off x="4121" y="3191"/>
                <a:ext cx="27" cy="12"/>
              </a:xfrm>
              <a:custGeom>
                <a:avLst/>
                <a:gdLst>
                  <a:gd name="T0" fmla="*/ 186 w 186"/>
                  <a:gd name="T1" fmla="*/ 0 h 81"/>
                  <a:gd name="T2" fmla="*/ 132 w 186"/>
                  <a:gd name="T3" fmla="*/ 81 h 81"/>
                  <a:gd name="T4" fmla="*/ 53 w 186"/>
                  <a:gd name="T5" fmla="*/ 81 h 81"/>
                  <a:gd name="T6" fmla="*/ 0 w 186"/>
                  <a:gd name="T7" fmla="*/ 0 h 81"/>
                  <a:gd name="T8" fmla="*/ 186 w 186"/>
                  <a:gd name="T9" fmla="*/ 0 h 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"/>
                  <a:gd name="T16" fmla="*/ 0 h 81"/>
                  <a:gd name="T17" fmla="*/ 186 w 186"/>
                  <a:gd name="T18" fmla="*/ 81 h 8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" h="81">
                    <a:moveTo>
                      <a:pt x="186" y="0"/>
                    </a:moveTo>
                    <a:lnTo>
                      <a:pt x="132" y="81"/>
                    </a:lnTo>
                    <a:lnTo>
                      <a:pt x="53" y="81"/>
                    </a:lnTo>
                    <a:lnTo>
                      <a:pt x="0" y="0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000000">
                  <a:alpha val="32941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18" name="Freeform 796"/>
              <p:cNvSpPr>
                <a:spLocks/>
              </p:cNvSpPr>
              <p:nvPr/>
            </p:nvSpPr>
            <p:spPr bwMode="auto">
              <a:xfrm>
                <a:off x="4121" y="3173"/>
                <a:ext cx="27" cy="12"/>
              </a:xfrm>
              <a:custGeom>
                <a:avLst/>
                <a:gdLst>
                  <a:gd name="T0" fmla="*/ 186 w 186"/>
                  <a:gd name="T1" fmla="*/ 0 h 82"/>
                  <a:gd name="T2" fmla="*/ 132 w 186"/>
                  <a:gd name="T3" fmla="*/ 82 h 82"/>
                  <a:gd name="T4" fmla="*/ 53 w 186"/>
                  <a:gd name="T5" fmla="*/ 82 h 82"/>
                  <a:gd name="T6" fmla="*/ 0 w 186"/>
                  <a:gd name="T7" fmla="*/ 0 h 82"/>
                  <a:gd name="T8" fmla="*/ 186 w 186"/>
                  <a:gd name="T9" fmla="*/ 0 h 8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"/>
                  <a:gd name="T16" fmla="*/ 0 h 82"/>
                  <a:gd name="T17" fmla="*/ 186 w 186"/>
                  <a:gd name="T18" fmla="*/ 82 h 8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" h="82">
                    <a:moveTo>
                      <a:pt x="186" y="0"/>
                    </a:moveTo>
                    <a:lnTo>
                      <a:pt x="132" y="82"/>
                    </a:lnTo>
                    <a:lnTo>
                      <a:pt x="53" y="82"/>
                    </a:lnTo>
                    <a:lnTo>
                      <a:pt x="0" y="0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000000">
                  <a:alpha val="32941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19" name="Freeform 797"/>
              <p:cNvSpPr>
                <a:spLocks/>
              </p:cNvSpPr>
              <p:nvPr/>
            </p:nvSpPr>
            <p:spPr bwMode="auto">
              <a:xfrm>
                <a:off x="4121" y="3156"/>
                <a:ext cx="27" cy="12"/>
              </a:xfrm>
              <a:custGeom>
                <a:avLst/>
                <a:gdLst>
                  <a:gd name="T0" fmla="*/ 186 w 186"/>
                  <a:gd name="T1" fmla="*/ 0 h 81"/>
                  <a:gd name="T2" fmla="*/ 132 w 186"/>
                  <a:gd name="T3" fmla="*/ 81 h 81"/>
                  <a:gd name="T4" fmla="*/ 53 w 186"/>
                  <a:gd name="T5" fmla="*/ 81 h 81"/>
                  <a:gd name="T6" fmla="*/ 0 w 186"/>
                  <a:gd name="T7" fmla="*/ 0 h 81"/>
                  <a:gd name="T8" fmla="*/ 186 w 186"/>
                  <a:gd name="T9" fmla="*/ 0 h 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"/>
                  <a:gd name="T16" fmla="*/ 0 h 81"/>
                  <a:gd name="T17" fmla="*/ 186 w 186"/>
                  <a:gd name="T18" fmla="*/ 81 h 8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" h="81">
                    <a:moveTo>
                      <a:pt x="186" y="0"/>
                    </a:moveTo>
                    <a:lnTo>
                      <a:pt x="132" y="81"/>
                    </a:lnTo>
                    <a:lnTo>
                      <a:pt x="53" y="81"/>
                    </a:lnTo>
                    <a:lnTo>
                      <a:pt x="0" y="0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000000">
                  <a:alpha val="32941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0" name="Freeform 798"/>
              <p:cNvSpPr>
                <a:spLocks/>
              </p:cNvSpPr>
              <p:nvPr/>
            </p:nvSpPr>
            <p:spPr bwMode="auto">
              <a:xfrm>
                <a:off x="4121" y="3138"/>
                <a:ext cx="27" cy="12"/>
              </a:xfrm>
              <a:custGeom>
                <a:avLst/>
                <a:gdLst>
                  <a:gd name="T0" fmla="*/ 186 w 186"/>
                  <a:gd name="T1" fmla="*/ 0 h 81"/>
                  <a:gd name="T2" fmla="*/ 132 w 186"/>
                  <a:gd name="T3" fmla="*/ 81 h 81"/>
                  <a:gd name="T4" fmla="*/ 53 w 186"/>
                  <a:gd name="T5" fmla="*/ 81 h 81"/>
                  <a:gd name="T6" fmla="*/ 0 w 186"/>
                  <a:gd name="T7" fmla="*/ 0 h 81"/>
                  <a:gd name="T8" fmla="*/ 186 w 186"/>
                  <a:gd name="T9" fmla="*/ 0 h 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"/>
                  <a:gd name="T16" fmla="*/ 0 h 81"/>
                  <a:gd name="T17" fmla="*/ 186 w 186"/>
                  <a:gd name="T18" fmla="*/ 81 h 8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" h="81">
                    <a:moveTo>
                      <a:pt x="186" y="0"/>
                    </a:moveTo>
                    <a:lnTo>
                      <a:pt x="132" y="81"/>
                    </a:lnTo>
                    <a:lnTo>
                      <a:pt x="53" y="81"/>
                    </a:lnTo>
                    <a:lnTo>
                      <a:pt x="0" y="0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000000">
                  <a:alpha val="32941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1" name="Freeform 799"/>
              <p:cNvSpPr>
                <a:spLocks/>
              </p:cNvSpPr>
              <p:nvPr/>
            </p:nvSpPr>
            <p:spPr bwMode="auto">
              <a:xfrm>
                <a:off x="4121" y="3121"/>
                <a:ext cx="27" cy="11"/>
              </a:xfrm>
              <a:custGeom>
                <a:avLst/>
                <a:gdLst>
                  <a:gd name="T0" fmla="*/ 186 w 186"/>
                  <a:gd name="T1" fmla="*/ 0 h 81"/>
                  <a:gd name="T2" fmla="*/ 132 w 186"/>
                  <a:gd name="T3" fmla="*/ 81 h 81"/>
                  <a:gd name="T4" fmla="*/ 53 w 186"/>
                  <a:gd name="T5" fmla="*/ 81 h 81"/>
                  <a:gd name="T6" fmla="*/ 0 w 186"/>
                  <a:gd name="T7" fmla="*/ 0 h 81"/>
                  <a:gd name="T8" fmla="*/ 186 w 186"/>
                  <a:gd name="T9" fmla="*/ 0 h 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"/>
                  <a:gd name="T16" fmla="*/ 0 h 81"/>
                  <a:gd name="T17" fmla="*/ 186 w 186"/>
                  <a:gd name="T18" fmla="*/ 81 h 8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" h="81">
                    <a:moveTo>
                      <a:pt x="186" y="0"/>
                    </a:moveTo>
                    <a:lnTo>
                      <a:pt x="132" y="81"/>
                    </a:lnTo>
                    <a:lnTo>
                      <a:pt x="53" y="81"/>
                    </a:lnTo>
                    <a:lnTo>
                      <a:pt x="0" y="0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000000">
                  <a:alpha val="32941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2" name="Freeform 800"/>
              <p:cNvSpPr>
                <a:spLocks/>
              </p:cNvSpPr>
              <p:nvPr/>
            </p:nvSpPr>
            <p:spPr bwMode="auto">
              <a:xfrm>
                <a:off x="4121" y="3103"/>
                <a:ext cx="27" cy="11"/>
              </a:xfrm>
              <a:custGeom>
                <a:avLst/>
                <a:gdLst>
                  <a:gd name="T0" fmla="*/ 186 w 186"/>
                  <a:gd name="T1" fmla="*/ 0 h 81"/>
                  <a:gd name="T2" fmla="*/ 132 w 186"/>
                  <a:gd name="T3" fmla="*/ 81 h 81"/>
                  <a:gd name="T4" fmla="*/ 53 w 186"/>
                  <a:gd name="T5" fmla="*/ 81 h 81"/>
                  <a:gd name="T6" fmla="*/ 0 w 186"/>
                  <a:gd name="T7" fmla="*/ 0 h 81"/>
                  <a:gd name="T8" fmla="*/ 186 w 186"/>
                  <a:gd name="T9" fmla="*/ 0 h 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"/>
                  <a:gd name="T16" fmla="*/ 0 h 81"/>
                  <a:gd name="T17" fmla="*/ 186 w 186"/>
                  <a:gd name="T18" fmla="*/ 81 h 8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" h="81">
                    <a:moveTo>
                      <a:pt x="186" y="0"/>
                    </a:moveTo>
                    <a:lnTo>
                      <a:pt x="132" y="81"/>
                    </a:lnTo>
                    <a:lnTo>
                      <a:pt x="53" y="81"/>
                    </a:lnTo>
                    <a:lnTo>
                      <a:pt x="0" y="0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000000">
                  <a:alpha val="32941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3" name="Freeform 801"/>
              <p:cNvSpPr>
                <a:spLocks/>
              </p:cNvSpPr>
              <p:nvPr/>
            </p:nvSpPr>
            <p:spPr bwMode="auto">
              <a:xfrm>
                <a:off x="4121" y="3085"/>
                <a:ext cx="27" cy="12"/>
              </a:xfrm>
              <a:custGeom>
                <a:avLst/>
                <a:gdLst>
                  <a:gd name="T0" fmla="*/ 186 w 186"/>
                  <a:gd name="T1" fmla="*/ 0 h 82"/>
                  <a:gd name="T2" fmla="*/ 132 w 186"/>
                  <a:gd name="T3" fmla="*/ 82 h 82"/>
                  <a:gd name="T4" fmla="*/ 53 w 186"/>
                  <a:gd name="T5" fmla="*/ 82 h 82"/>
                  <a:gd name="T6" fmla="*/ 0 w 186"/>
                  <a:gd name="T7" fmla="*/ 0 h 82"/>
                  <a:gd name="T8" fmla="*/ 186 w 186"/>
                  <a:gd name="T9" fmla="*/ 0 h 8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"/>
                  <a:gd name="T16" fmla="*/ 0 h 82"/>
                  <a:gd name="T17" fmla="*/ 186 w 186"/>
                  <a:gd name="T18" fmla="*/ 82 h 8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" h="82">
                    <a:moveTo>
                      <a:pt x="186" y="0"/>
                    </a:moveTo>
                    <a:lnTo>
                      <a:pt x="132" y="82"/>
                    </a:lnTo>
                    <a:lnTo>
                      <a:pt x="53" y="82"/>
                    </a:lnTo>
                    <a:lnTo>
                      <a:pt x="0" y="0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000000">
                  <a:alpha val="32941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4" name="Freeform 802"/>
              <p:cNvSpPr>
                <a:spLocks/>
              </p:cNvSpPr>
              <p:nvPr/>
            </p:nvSpPr>
            <p:spPr bwMode="auto">
              <a:xfrm>
                <a:off x="3980" y="3328"/>
                <a:ext cx="15" cy="41"/>
              </a:xfrm>
              <a:custGeom>
                <a:avLst/>
                <a:gdLst>
                  <a:gd name="T0" fmla="*/ 103 w 103"/>
                  <a:gd name="T1" fmla="*/ 0 h 283"/>
                  <a:gd name="T2" fmla="*/ 103 w 103"/>
                  <a:gd name="T3" fmla="*/ 283 h 283"/>
                  <a:gd name="T4" fmla="*/ 0 w 103"/>
                  <a:gd name="T5" fmla="*/ 283 h 283"/>
                  <a:gd name="T6" fmla="*/ 0 w 103"/>
                  <a:gd name="T7" fmla="*/ 50 h 283"/>
                  <a:gd name="T8" fmla="*/ 103 w 103"/>
                  <a:gd name="T9" fmla="*/ 0 h 28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3"/>
                  <a:gd name="T16" fmla="*/ 0 h 283"/>
                  <a:gd name="T17" fmla="*/ 103 w 103"/>
                  <a:gd name="T18" fmla="*/ 283 h 28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3" h="283">
                    <a:moveTo>
                      <a:pt x="103" y="0"/>
                    </a:moveTo>
                    <a:lnTo>
                      <a:pt x="103" y="283"/>
                    </a:lnTo>
                    <a:lnTo>
                      <a:pt x="0" y="283"/>
                    </a:lnTo>
                    <a:lnTo>
                      <a:pt x="0" y="50"/>
                    </a:lnTo>
                    <a:lnTo>
                      <a:pt x="103" y="0"/>
                    </a:lnTo>
                    <a:close/>
                  </a:path>
                </a:pathLst>
              </a:custGeom>
              <a:solidFill>
                <a:srgbClr val="7F7F9F">
                  <a:alpha val="32941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5" name="Rectangle 803"/>
              <p:cNvSpPr>
                <a:spLocks noChangeArrowheads="1"/>
              </p:cNvSpPr>
              <p:nvPr/>
            </p:nvSpPr>
            <p:spPr bwMode="auto">
              <a:xfrm>
                <a:off x="4116" y="3330"/>
                <a:ext cx="1" cy="32"/>
              </a:xfrm>
              <a:prstGeom prst="rect">
                <a:avLst/>
              </a:prstGeom>
              <a:solidFill>
                <a:srgbClr val="000000">
                  <a:alpha val="32941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6" name="Rectangle 804"/>
              <p:cNvSpPr>
                <a:spLocks noChangeArrowheads="1"/>
              </p:cNvSpPr>
              <p:nvPr/>
            </p:nvSpPr>
            <p:spPr bwMode="auto">
              <a:xfrm>
                <a:off x="4100" y="3330"/>
                <a:ext cx="1" cy="32"/>
              </a:xfrm>
              <a:prstGeom prst="rect">
                <a:avLst/>
              </a:prstGeom>
              <a:solidFill>
                <a:srgbClr val="000000">
                  <a:alpha val="32941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7" name="Rectangle 805"/>
              <p:cNvSpPr>
                <a:spLocks noChangeArrowheads="1"/>
              </p:cNvSpPr>
              <p:nvPr/>
            </p:nvSpPr>
            <p:spPr bwMode="auto">
              <a:xfrm>
                <a:off x="4092" y="3330"/>
                <a:ext cx="1" cy="32"/>
              </a:xfrm>
              <a:prstGeom prst="rect">
                <a:avLst/>
              </a:prstGeom>
              <a:solidFill>
                <a:srgbClr val="000000">
                  <a:alpha val="32941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8" name="Rectangle 806"/>
              <p:cNvSpPr>
                <a:spLocks noChangeArrowheads="1"/>
              </p:cNvSpPr>
              <p:nvPr/>
            </p:nvSpPr>
            <p:spPr bwMode="auto">
              <a:xfrm>
                <a:off x="4044" y="3330"/>
                <a:ext cx="1" cy="32"/>
              </a:xfrm>
              <a:prstGeom prst="rect">
                <a:avLst/>
              </a:prstGeom>
              <a:solidFill>
                <a:srgbClr val="000000">
                  <a:alpha val="32941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29" name="Rectangle 807"/>
              <p:cNvSpPr>
                <a:spLocks noChangeArrowheads="1"/>
              </p:cNvSpPr>
              <p:nvPr/>
            </p:nvSpPr>
            <p:spPr bwMode="auto">
              <a:xfrm>
                <a:off x="4036" y="3330"/>
                <a:ext cx="1" cy="32"/>
              </a:xfrm>
              <a:prstGeom prst="rect">
                <a:avLst/>
              </a:prstGeom>
              <a:solidFill>
                <a:srgbClr val="000000">
                  <a:alpha val="32941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30" name="Rectangle 808"/>
              <p:cNvSpPr>
                <a:spLocks noChangeArrowheads="1"/>
              </p:cNvSpPr>
              <p:nvPr/>
            </p:nvSpPr>
            <p:spPr bwMode="auto">
              <a:xfrm>
                <a:off x="4020" y="3330"/>
                <a:ext cx="1" cy="32"/>
              </a:xfrm>
              <a:prstGeom prst="rect">
                <a:avLst/>
              </a:prstGeom>
              <a:solidFill>
                <a:srgbClr val="000000">
                  <a:alpha val="32941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31" name="Rectangle 809"/>
              <p:cNvSpPr>
                <a:spLocks noChangeArrowheads="1"/>
              </p:cNvSpPr>
              <p:nvPr/>
            </p:nvSpPr>
            <p:spPr bwMode="auto">
              <a:xfrm>
                <a:off x="4012" y="3330"/>
                <a:ext cx="1" cy="32"/>
              </a:xfrm>
              <a:prstGeom prst="rect">
                <a:avLst/>
              </a:prstGeom>
              <a:solidFill>
                <a:srgbClr val="000000">
                  <a:alpha val="32941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32" name="Rectangle 810"/>
              <p:cNvSpPr>
                <a:spLocks noChangeArrowheads="1"/>
              </p:cNvSpPr>
              <p:nvPr/>
            </p:nvSpPr>
            <p:spPr bwMode="auto">
              <a:xfrm>
                <a:off x="3996" y="3330"/>
                <a:ext cx="1" cy="32"/>
              </a:xfrm>
              <a:prstGeom prst="rect">
                <a:avLst/>
              </a:prstGeom>
              <a:solidFill>
                <a:srgbClr val="000000">
                  <a:alpha val="32941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33" name="Rectangle 811"/>
              <p:cNvSpPr>
                <a:spLocks noChangeArrowheads="1"/>
              </p:cNvSpPr>
              <p:nvPr/>
            </p:nvSpPr>
            <p:spPr bwMode="auto">
              <a:xfrm>
                <a:off x="4076" y="3330"/>
                <a:ext cx="1" cy="32"/>
              </a:xfrm>
              <a:prstGeom prst="rect">
                <a:avLst/>
              </a:prstGeom>
              <a:solidFill>
                <a:srgbClr val="000000">
                  <a:alpha val="32941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34" name="Rectangle 812"/>
              <p:cNvSpPr>
                <a:spLocks noChangeArrowheads="1"/>
              </p:cNvSpPr>
              <p:nvPr/>
            </p:nvSpPr>
            <p:spPr bwMode="auto">
              <a:xfrm>
                <a:off x="4068" y="3330"/>
                <a:ext cx="1" cy="32"/>
              </a:xfrm>
              <a:prstGeom prst="rect">
                <a:avLst/>
              </a:prstGeom>
              <a:solidFill>
                <a:srgbClr val="000000">
                  <a:alpha val="32941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35" name="Rectangle 813"/>
              <p:cNvSpPr>
                <a:spLocks noChangeArrowheads="1"/>
              </p:cNvSpPr>
              <p:nvPr/>
            </p:nvSpPr>
            <p:spPr bwMode="auto">
              <a:xfrm>
                <a:off x="4060" y="3330"/>
                <a:ext cx="1" cy="32"/>
              </a:xfrm>
              <a:prstGeom prst="rect">
                <a:avLst/>
              </a:prstGeom>
              <a:solidFill>
                <a:srgbClr val="000000">
                  <a:alpha val="32941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36" name="Rectangle 814"/>
              <p:cNvSpPr>
                <a:spLocks noChangeArrowheads="1"/>
              </p:cNvSpPr>
              <p:nvPr/>
            </p:nvSpPr>
            <p:spPr bwMode="auto">
              <a:xfrm>
                <a:off x="4123" y="3346"/>
                <a:ext cx="16" cy="16"/>
              </a:xfrm>
              <a:prstGeom prst="rect">
                <a:avLst/>
              </a:prstGeom>
              <a:solidFill>
                <a:srgbClr val="000000">
                  <a:alpha val="32941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37" name="Rectangle 815"/>
              <p:cNvSpPr>
                <a:spLocks noChangeArrowheads="1"/>
              </p:cNvSpPr>
              <p:nvPr/>
            </p:nvSpPr>
            <p:spPr bwMode="auto">
              <a:xfrm>
                <a:off x="4123" y="3330"/>
                <a:ext cx="9" cy="1"/>
              </a:xfrm>
              <a:prstGeom prst="rect">
                <a:avLst/>
              </a:prstGeom>
              <a:solidFill>
                <a:srgbClr val="000000">
                  <a:alpha val="32941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38" name="Rectangle 816"/>
              <p:cNvSpPr>
                <a:spLocks noChangeArrowheads="1"/>
              </p:cNvSpPr>
              <p:nvPr/>
            </p:nvSpPr>
            <p:spPr bwMode="auto">
              <a:xfrm>
                <a:off x="4474" y="3147"/>
                <a:ext cx="1" cy="199"/>
              </a:xfrm>
              <a:prstGeom prst="rect">
                <a:avLst/>
              </a:prstGeom>
              <a:solidFill>
                <a:srgbClr val="FFFFFF">
                  <a:alpha val="32941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39" name="Rectangle 817"/>
              <p:cNvSpPr>
                <a:spLocks noChangeArrowheads="1"/>
              </p:cNvSpPr>
              <p:nvPr/>
            </p:nvSpPr>
            <p:spPr bwMode="auto">
              <a:xfrm>
                <a:off x="4347" y="3107"/>
                <a:ext cx="1" cy="255"/>
              </a:xfrm>
              <a:prstGeom prst="rect">
                <a:avLst/>
              </a:prstGeom>
              <a:solidFill>
                <a:srgbClr val="FFFFFF">
                  <a:alpha val="32941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40" name="Freeform 818"/>
              <p:cNvSpPr>
                <a:spLocks/>
              </p:cNvSpPr>
              <p:nvPr/>
            </p:nvSpPr>
            <p:spPr bwMode="auto">
              <a:xfrm>
                <a:off x="3995" y="3361"/>
                <a:ext cx="536" cy="41"/>
              </a:xfrm>
              <a:custGeom>
                <a:avLst/>
                <a:gdLst>
                  <a:gd name="T0" fmla="*/ 0 w 3755"/>
                  <a:gd name="T1" fmla="*/ 48 h 284"/>
                  <a:gd name="T2" fmla="*/ 1336 w 3755"/>
                  <a:gd name="T3" fmla="*/ 46 h 284"/>
                  <a:gd name="T4" fmla="*/ 3472 w 3755"/>
                  <a:gd name="T5" fmla="*/ 0 h 284"/>
                  <a:gd name="T6" fmla="*/ 3755 w 3755"/>
                  <a:gd name="T7" fmla="*/ 284 h 284"/>
                  <a:gd name="T8" fmla="*/ 3480 w 3755"/>
                  <a:gd name="T9" fmla="*/ 281 h 284"/>
                  <a:gd name="T10" fmla="*/ 3294 w 3755"/>
                  <a:gd name="T11" fmla="*/ 98 h 284"/>
                  <a:gd name="T12" fmla="*/ 1336 w 3755"/>
                  <a:gd name="T13" fmla="*/ 137 h 284"/>
                  <a:gd name="T14" fmla="*/ 100 w 3755"/>
                  <a:gd name="T15" fmla="*/ 137 h 284"/>
                  <a:gd name="T16" fmla="*/ 0 w 3755"/>
                  <a:gd name="T17" fmla="*/ 48 h 28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755"/>
                  <a:gd name="T28" fmla="*/ 0 h 284"/>
                  <a:gd name="T29" fmla="*/ 3755 w 3755"/>
                  <a:gd name="T30" fmla="*/ 284 h 28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755" h="284">
                    <a:moveTo>
                      <a:pt x="0" y="48"/>
                    </a:moveTo>
                    <a:lnTo>
                      <a:pt x="1336" y="46"/>
                    </a:lnTo>
                    <a:lnTo>
                      <a:pt x="3472" y="0"/>
                    </a:lnTo>
                    <a:lnTo>
                      <a:pt x="3755" y="284"/>
                    </a:lnTo>
                    <a:lnTo>
                      <a:pt x="3480" y="281"/>
                    </a:lnTo>
                    <a:lnTo>
                      <a:pt x="3294" y="98"/>
                    </a:lnTo>
                    <a:lnTo>
                      <a:pt x="1336" y="137"/>
                    </a:lnTo>
                    <a:lnTo>
                      <a:pt x="100" y="137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808080">
                  <a:alpha val="32941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41" name="Rectangle 819"/>
              <p:cNvSpPr>
                <a:spLocks noChangeArrowheads="1"/>
              </p:cNvSpPr>
              <p:nvPr/>
            </p:nvSpPr>
            <p:spPr bwMode="auto">
              <a:xfrm>
                <a:off x="4466" y="3338"/>
                <a:ext cx="16" cy="24"/>
              </a:xfrm>
              <a:prstGeom prst="rect">
                <a:avLst/>
              </a:prstGeom>
              <a:solidFill>
                <a:srgbClr val="5F5F7F">
                  <a:alpha val="32941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42" name="Freeform 820"/>
              <p:cNvSpPr>
                <a:spLocks/>
              </p:cNvSpPr>
              <p:nvPr/>
            </p:nvSpPr>
            <p:spPr bwMode="auto">
              <a:xfrm>
                <a:off x="4468" y="3337"/>
                <a:ext cx="18" cy="23"/>
              </a:xfrm>
              <a:custGeom>
                <a:avLst/>
                <a:gdLst>
                  <a:gd name="T0" fmla="*/ 128 w 128"/>
                  <a:gd name="T1" fmla="*/ 0 h 160"/>
                  <a:gd name="T2" fmla="*/ 127 w 128"/>
                  <a:gd name="T3" fmla="*/ 76 h 160"/>
                  <a:gd name="T4" fmla="*/ 77 w 128"/>
                  <a:gd name="T5" fmla="*/ 76 h 160"/>
                  <a:gd name="T6" fmla="*/ 0 w 128"/>
                  <a:gd name="T7" fmla="*/ 160 h 160"/>
                  <a:gd name="T8" fmla="*/ 0 w 128"/>
                  <a:gd name="T9" fmla="*/ 0 h 160"/>
                  <a:gd name="T10" fmla="*/ 128 w 128"/>
                  <a:gd name="T11" fmla="*/ 0 h 1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8"/>
                  <a:gd name="T19" fmla="*/ 0 h 160"/>
                  <a:gd name="T20" fmla="*/ 128 w 128"/>
                  <a:gd name="T21" fmla="*/ 160 h 16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8" h="160">
                    <a:moveTo>
                      <a:pt x="128" y="0"/>
                    </a:moveTo>
                    <a:lnTo>
                      <a:pt x="127" y="76"/>
                    </a:lnTo>
                    <a:lnTo>
                      <a:pt x="77" y="76"/>
                    </a:lnTo>
                    <a:lnTo>
                      <a:pt x="0" y="160"/>
                    </a:lnTo>
                    <a:lnTo>
                      <a:pt x="0" y="0"/>
                    </a:lnTo>
                    <a:lnTo>
                      <a:pt x="128" y="0"/>
                    </a:lnTo>
                    <a:close/>
                  </a:path>
                </a:pathLst>
              </a:custGeom>
              <a:solidFill>
                <a:srgbClr val="000000">
                  <a:alpha val="32941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43" name="Freeform 821"/>
              <p:cNvSpPr>
                <a:spLocks/>
              </p:cNvSpPr>
              <p:nvPr/>
            </p:nvSpPr>
            <p:spPr bwMode="auto">
              <a:xfrm>
                <a:off x="4359" y="3329"/>
                <a:ext cx="179" cy="9"/>
              </a:xfrm>
              <a:custGeom>
                <a:avLst/>
                <a:gdLst>
                  <a:gd name="T0" fmla="*/ 0 w 1251"/>
                  <a:gd name="T1" fmla="*/ 3 h 64"/>
                  <a:gd name="T2" fmla="*/ 700 w 1251"/>
                  <a:gd name="T3" fmla="*/ 0 h 64"/>
                  <a:gd name="T4" fmla="*/ 1251 w 1251"/>
                  <a:gd name="T5" fmla="*/ 26 h 64"/>
                  <a:gd name="T6" fmla="*/ 1251 w 1251"/>
                  <a:gd name="T7" fmla="*/ 64 h 64"/>
                  <a:gd name="T8" fmla="*/ 636 w 1251"/>
                  <a:gd name="T9" fmla="*/ 64 h 64"/>
                  <a:gd name="T10" fmla="*/ 0 w 1251"/>
                  <a:gd name="T11" fmla="*/ 61 h 64"/>
                  <a:gd name="T12" fmla="*/ 0 w 1251"/>
                  <a:gd name="T13" fmla="*/ 3 h 6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51"/>
                  <a:gd name="T22" fmla="*/ 0 h 64"/>
                  <a:gd name="T23" fmla="*/ 1251 w 1251"/>
                  <a:gd name="T24" fmla="*/ 64 h 6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51" h="64">
                    <a:moveTo>
                      <a:pt x="0" y="3"/>
                    </a:moveTo>
                    <a:lnTo>
                      <a:pt x="700" y="0"/>
                    </a:lnTo>
                    <a:lnTo>
                      <a:pt x="1251" y="26"/>
                    </a:lnTo>
                    <a:lnTo>
                      <a:pt x="1251" y="64"/>
                    </a:lnTo>
                    <a:lnTo>
                      <a:pt x="636" y="64"/>
                    </a:lnTo>
                    <a:lnTo>
                      <a:pt x="0" y="61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>
                  <a:alpha val="32941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44" name="Freeform 822"/>
              <p:cNvSpPr>
                <a:spLocks/>
              </p:cNvSpPr>
              <p:nvPr/>
            </p:nvSpPr>
            <p:spPr bwMode="auto">
              <a:xfrm>
                <a:off x="4459" y="3330"/>
                <a:ext cx="79" cy="8"/>
              </a:xfrm>
              <a:custGeom>
                <a:avLst/>
                <a:gdLst>
                  <a:gd name="T0" fmla="*/ 0 w 552"/>
                  <a:gd name="T1" fmla="*/ 0 h 57"/>
                  <a:gd name="T2" fmla="*/ 0 w 552"/>
                  <a:gd name="T3" fmla="*/ 57 h 57"/>
                  <a:gd name="T4" fmla="*/ 552 w 552"/>
                  <a:gd name="T5" fmla="*/ 57 h 57"/>
                  <a:gd name="T6" fmla="*/ 552 w 552"/>
                  <a:gd name="T7" fmla="*/ 26 h 57"/>
                  <a:gd name="T8" fmla="*/ 0 w 552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52"/>
                  <a:gd name="T16" fmla="*/ 0 h 57"/>
                  <a:gd name="T17" fmla="*/ 552 w 552"/>
                  <a:gd name="T18" fmla="*/ 57 h 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52" h="57">
                    <a:moveTo>
                      <a:pt x="0" y="0"/>
                    </a:moveTo>
                    <a:lnTo>
                      <a:pt x="0" y="57"/>
                    </a:lnTo>
                    <a:lnTo>
                      <a:pt x="552" y="57"/>
                    </a:lnTo>
                    <a:lnTo>
                      <a:pt x="552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F5F7F">
                  <a:alpha val="32941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6" name="TextBox 5"/>
          <p:cNvSpPr txBox="1"/>
          <p:nvPr/>
        </p:nvSpPr>
        <p:spPr>
          <a:xfrm>
            <a:off x="135586" y="1093735"/>
            <a:ext cx="21798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Hierarchical, nodal representation of power flow in grid</a:t>
            </a:r>
            <a:endParaRPr lang="en-US" dirty="0"/>
          </a:p>
        </p:txBody>
      </p:sp>
      <p:sp>
        <p:nvSpPr>
          <p:cNvPr id="1283" name="TextBox 1282"/>
          <p:cNvSpPr txBox="1"/>
          <p:nvPr/>
        </p:nvSpPr>
        <p:spPr>
          <a:xfrm>
            <a:off x="2574388" y="1092558"/>
            <a:ext cx="27350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Transactive nodes </a:t>
            </a:r>
            <a:r>
              <a:rPr lang="en-US" dirty="0"/>
              <a:t>localize </a:t>
            </a:r>
            <a:r>
              <a:rPr lang="en-US" dirty="0" smtClean="0"/>
              <a:t>price/incentive </a:t>
            </a:r>
            <a:br>
              <a:rPr lang="en-US" dirty="0" smtClean="0"/>
            </a:br>
            <a:r>
              <a:rPr lang="en-US" dirty="0" smtClean="0"/>
              <a:t>to manage flow of power 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58858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18654" y="328905"/>
            <a:ext cx="7038110" cy="769441"/>
          </a:xfrm>
        </p:spPr>
        <p:txBody>
          <a:bodyPr/>
          <a:lstStyle/>
          <a:p>
            <a:r>
              <a:rPr lang="en-US" dirty="0" smtClean="0"/>
              <a:t>But Important Policy Issues Must be Resolved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387927" y="1191487"/>
            <a:ext cx="8200663" cy="5509200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dirty="0" smtClean="0"/>
              <a:t>Proper solutions offer customers a rare opportunity to “do the right thing”, “be green by being flexible” – and get paid for it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Designed to continually and automatically reduce operational costs </a:t>
            </a:r>
            <a:r>
              <a:rPr lang="en-US" u="sng" dirty="0" smtClean="0"/>
              <a:t>and</a:t>
            </a:r>
            <a:r>
              <a:rPr lang="en-US" dirty="0" smtClean="0"/>
              <a:t> need for generation, transmission, &amp; distribution infrastructure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Displaced rate of return (</a:t>
            </a:r>
            <a:r>
              <a:rPr lang="en-US" dirty="0" err="1" smtClean="0"/>
              <a:t>RoR</a:t>
            </a:r>
            <a:r>
              <a:rPr lang="en-US" dirty="0" smtClean="0"/>
              <a:t>) on infrastructure can be replaced by </a:t>
            </a:r>
            <a:r>
              <a:rPr lang="en-US" dirty="0" err="1" smtClean="0"/>
              <a:t>RoR</a:t>
            </a:r>
            <a:r>
              <a:rPr lang="en-US" dirty="0" smtClean="0"/>
              <a:t> on smart grid investment, to extent it is equivalent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May be required to gain whole-hearted adoption by IOUs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Interval metering and 2-way communication is required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Rate designs/incentive mechanisms that transparently reflect actual displaced costs, and are differentiated by time &amp; location, are needed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Incentives on top of flat rates </a:t>
            </a:r>
            <a:r>
              <a:rPr lang="en-US" u="sng" dirty="0" smtClean="0"/>
              <a:t>may</a:t>
            </a:r>
            <a:r>
              <a:rPr lang="en-US" dirty="0" smtClean="0"/>
              <a:t> be preferable, but require a solution to the </a:t>
            </a:r>
            <a:r>
              <a:rPr lang="en-US" u="sng" dirty="0" smtClean="0"/>
              <a:t>baseline problem</a:t>
            </a:r>
            <a:endParaRPr lang="en-US" dirty="0" smtClean="0"/>
          </a:p>
          <a:p>
            <a:pPr lvl="1">
              <a:spcBef>
                <a:spcPts val="1200"/>
              </a:spcBef>
            </a:pPr>
            <a:r>
              <a:rPr lang="en-US" dirty="0" smtClean="0"/>
              <a:t>Transparent &amp; </a:t>
            </a:r>
            <a:r>
              <a:rPr lang="en-US" dirty="0"/>
              <a:t>equitable </a:t>
            </a:r>
            <a:r>
              <a:rPr lang="en-US" dirty="0" smtClean="0"/>
              <a:t>estimate of what a customer would have consumed is an unsolved technical challenge, especially when responding continually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3C8CB-43D8-CE4B-9FBA-0A4A4D7DDC27}" type="datetime4">
              <a:rPr lang="en-US" smtClean="0"/>
              <a:pPr/>
              <a:t>May 21, 2014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722D57-58D6-9447-A6D5-A97F6C35A8FB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926068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NNL Silver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6_PNNL_PowerPoint_Template">
  <a:themeElements>
    <a:clrScheme name="6_PNNL_PowerPoint_Template 11">
      <a:dk1>
        <a:srgbClr val="000000"/>
      </a:dk1>
      <a:lt1>
        <a:srgbClr val="FFFFFF"/>
      </a:lt1>
      <a:dk2>
        <a:srgbClr val="CB7023"/>
      </a:dk2>
      <a:lt2>
        <a:srgbClr val="333333"/>
      </a:lt2>
      <a:accent1>
        <a:srgbClr val="DDDDDD"/>
      </a:accent1>
      <a:accent2>
        <a:srgbClr val="808080"/>
      </a:accent2>
      <a:accent3>
        <a:srgbClr val="FFFFFF"/>
      </a:accent3>
      <a:accent4>
        <a:srgbClr val="000000"/>
      </a:accent4>
      <a:accent5>
        <a:srgbClr val="EBEBEB"/>
      </a:accent5>
      <a:accent6>
        <a:srgbClr val="737373"/>
      </a:accent6>
      <a:hlink>
        <a:srgbClr val="4D4D4D"/>
      </a:hlink>
      <a:folHlink>
        <a:srgbClr val="EAEAEA"/>
      </a:folHlink>
    </a:clrScheme>
    <a:fontScheme name="6_PNNL_PowerPoint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6_PNNL_PowerPoint_Templat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PNNL_PowerPoint_Templat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PNNL_PowerPoint_Templat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PNNL_PowerPoint_Templat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PNNL_PowerPoint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PNNL_PowerPoint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PNNL_PowerPoint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PNNL_PowerPoint_Template 8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0000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E7B900"/>
        </a:accent6>
        <a:hlink>
          <a:srgbClr val="CC3300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PNNL_PowerPoint_Template 9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0000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E7B900"/>
        </a:accent6>
        <a:hlink>
          <a:srgbClr val="0066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PNNL_PowerPoint_Template 10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3366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DB8CA"/>
        </a:accent5>
        <a:accent6>
          <a:srgbClr val="E7B900"/>
        </a:accent6>
        <a:hlink>
          <a:srgbClr val="008080"/>
        </a:hlink>
        <a:folHlink>
          <a:srgbClr val="9900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PNNL_PowerPoint_Template 11">
        <a:dk1>
          <a:srgbClr val="000000"/>
        </a:dk1>
        <a:lt1>
          <a:srgbClr val="FFFFFF"/>
        </a:lt1>
        <a:dk2>
          <a:srgbClr val="CB7023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7_PNNL_PowerPoint_Template">
  <a:themeElements>
    <a:clrScheme name="7_PNNL_PowerPoint_Template 11">
      <a:dk1>
        <a:srgbClr val="000000"/>
      </a:dk1>
      <a:lt1>
        <a:srgbClr val="FFFFFF"/>
      </a:lt1>
      <a:dk2>
        <a:srgbClr val="CB7023"/>
      </a:dk2>
      <a:lt2>
        <a:srgbClr val="333333"/>
      </a:lt2>
      <a:accent1>
        <a:srgbClr val="DDDDDD"/>
      </a:accent1>
      <a:accent2>
        <a:srgbClr val="808080"/>
      </a:accent2>
      <a:accent3>
        <a:srgbClr val="FFFFFF"/>
      </a:accent3>
      <a:accent4>
        <a:srgbClr val="000000"/>
      </a:accent4>
      <a:accent5>
        <a:srgbClr val="EBEBEB"/>
      </a:accent5>
      <a:accent6>
        <a:srgbClr val="737373"/>
      </a:accent6>
      <a:hlink>
        <a:srgbClr val="4D4D4D"/>
      </a:hlink>
      <a:folHlink>
        <a:srgbClr val="EAEAEA"/>
      </a:folHlink>
    </a:clrScheme>
    <a:fontScheme name="7_PNNL_PowerPoint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7_PNNL_PowerPoint_Templat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PNNL_PowerPoint_Templat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PNNL_PowerPoint_Templat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PNNL_PowerPoint_Templat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PNNL_PowerPoint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PNNL_PowerPoint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PNNL_PowerPoint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PNNL_PowerPoint_Template 8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0000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E7B900"/>
        </a:accent6>
        <a:hlink>
          <a:srgbClr val="CC3300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PNNL_PowerPoint_Template 9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0000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E7B900"/>
        </a:accent6>
        <a:hlink>
          <a:srgbClr val="0066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PNNL_PowerPoint_Template 10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3366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DB8CA"/>
        </a:accent5>
        <a:accent6>
          <a:srgbClr val="E7B900"/>
        </a:accent6>
        <a:hlink>
          <a:srgbClr val="008080"/>
        </a:hlink>
        <a:folHlink>
          <a:srgbClr val="9900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PNNL_PowerPoint_Template 11">
        <a:dk1>
          <a:srgbClr val="000000"/>
        </a:dk1>
        <a:lt1>
          <a:srgbClr val="FFFFFF"/>
        </a:lt1>
        <a:dk2>
          <a:srgbClr val="CB7023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8_PNNL_PowerPoint_Template">
  <a:themeElements>
    <a:clrScheme name="8_PNNL_PowerPoint_Template 11">
      <a:dk1>
        <a:srgbClr val="000000"/>
      </a:dk1>
      <a:lt1>
        <a:srgbClr val="FFFFFF"/>
      </a:lt1>
      <a:dk2>
        <a:srgbClr val="CB7023"/>
      </a:dk2>
      <a:lt2>
        <a:srgbClr val="333333"/>
      </a:lt2>
      <a:accent1>
        <a:srgbClr val="DDDDDD"/>
      </a:accent1>
      <a:accent2>
        <a:srgbClr val="808080"/>
      </a:accent2>
      <a:accent3>
        <a:srgbClr val="FFFFFF"/>
      </a:accent3>
      <a:accent4>
        <a:srgbClr val="000000"/>
      </a:accent4>
      <a:accent5>
        <a:srgbClr val="EBEBEB"/>
      </a:accent5>
      <a:accent6>
        <a:srgbClr val="737373"/>
      </a:accent6>
      <a:hlink>
        <a:srgbClr val="4D4D4D"/>
      </a:hlink>
      <a:folHlink>
        <a:srgbClr val="EAEAEA"/>
      </a:folHlink>
    </a:clrScheme>
    <a:fontScheme name="8_PNNL_PowerPoint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8_PNNL_PowerPoint_Templat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PNNL_PowerPoint_Templat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PNNL_PowerPoint_Templat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PNNL_PowerPoint_Templat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PNNL_PowerPoint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PNNL_PowerPoint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PNNL_PowerPoint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PNNL_PowerPoint_Template 8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0000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E7B900"/>
        </a:accent6>
        <a:hlink>
          <a:srgbClr val="CC3300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PNNL_PowerPoint_Template 9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0000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E7B900"/>
        </a:accent6>
        <a:hlink>
          <a:srgbClr val="0066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PNNL_PowerPoint_Template 10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3366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DB8CA"/>
        </a:accent5>
        <a:accent6>
          <a:srgbClr val="E7B900"/>
        </a:accent6>
        <a:hlink>
          <a:srgbClr val="008080"/>
        </a:hlink>
        <a:folHlink>
          <a:srgbClr val="9900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PNNL_PowerPoint_Template 11">
        <a:dk1>
          <a:srgbClr val="000000"/>
        </a:dk1>
        <a:lt1>
          <a:srgbClr val="FFFFFF"/>
        </a:lt1>
        <a:dk2>
          <a:srgbClr val="CB7023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GridLAB-D V2">
  <a:themeElements>
    <a:clrScheme name="GridLAB-D V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GridLAB-D V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GridLAB-D V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idLAB-D V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idLAB-D V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idLAB-D V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idLAB-D V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idLAB-D V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idLAB-D V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idLAB-D V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idLAB-D V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idLAB-D V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idLAB-D V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idLAB-D V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9_PNNL_PowerPoint_Template">
  <a:themeElements>
    <a:clrScheme name="1_PNNL_PowerPoint_Template 11">
      <a:dk1>
        <a:srgbClr val="000000"/>
      </a:dk1>
      <a:lt1>
        <a:srgbClr val="FFFFFF"/>
      </a:lt1>
      <a:dk2>
        <a:srgbClr val="CB7023"/>
      </a:dk2>
      <a:lt2>
        <a:srgbClr val="333333"/>
      </a:lt2>
      <a:accent1>
        <a:srgbClr val="DDDDDD"/>
      </a:accent1>
      <a:accent2>
        <a:srgbClr val="808080"/>
      </a:accent2>
      <a:accent3>
        <a:srgbClr val="FFFFFF"/>
      </a:accent3>
      <a:accent4>
        <a:srgbClr val="000000"/>
      </a:accent4>
      <a:accent5>
        <a:srgbClr val="EBEBEB"/>
      </a:accent5>
      <a:accent6>
        <a:srgbClr val="737373"/>
      </a:accent6>
      <a:hlink>
        <a:srgbClr val="4D4D4D"/>
      </a:hlink>
      <a:folHlink>
        <a:srgbClr val="EAEAEA"/>
      </a:folHlink>
    </a:clrScheme>
    <a:fontScheme name="1_PNNL_PowerPoint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PNNL_PowerPoint_Templat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NNL_PowerPoint_Templat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NNL_PowerPoint_Templat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NNL_PowerPoint_Templat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NNL_PowerPoint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NNL_PowerPoint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NNL_PowerPoint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NNL_PowerPoint_Template 8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0000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E7B900"/>
        </a:accent6>
        <a:hlink>
          <a:srgbClr val="CC3300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NNL_PowerPoint_Template 9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0000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E7B900"/>
        </a:accent6>
        <a:hlink>
          <a:srgbClr val="0066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NNL_PowerPoint_Template 10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3366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DB8CA"/>
        </a:accent5>
        <a:accent6>
          <a:srgbClr val="E7B900"/>
        </a:accent6>
        <a:hlink>
          <a:srgbClr val="008080"/>
        </a:hlink>
        <a:folHlink>
          <a:srgbClr val="9900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NNL_PowerPoint_Template 11">
        <a:dk1>
          <a:srgbClr val="000000"/>
        </a:dk1>
        <a:lt1>
          <a:srgbClr val="FFFFFF"/>
        </a:lt1>
        <a:dk2>
          <a:srgbClr val="CB7023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0_PNNL_PowerPoint_Template">
  <a:themeElements>
    <a:clrScheme name="4_PNNL_PowerPoint_Template 11">
      <a:dk1>
        <a:srgbClr val="000000"/>
      </a:dk1>
      <a:lt1>
        <a:srgbClr val="FFFFFF"/>
      </a:lt1>
      <a:dk2>
        <a:srgbClr val="CB7023"/>
      </a:dk2>
      <a:lt2>
        <a:srgbClr val="333333"/>
      </a:lt2>
      <a:accent1>
        <a:srgbClr val="DDDDDD"/>
      </a:accent1>
      <a:accent2>
        <a:srgbClr val="808080"/>
      </a:accent2>
      <a:accent3>
        <a:srgbClr val="FFFFFF"/>
      </a:accent3>
      <a:accent4>
        <a:srgbClr val="000000"/>
      </a:accent4>
      <a:accent5>
        <a:srgbClr val="EBEBEB"/>
      </a:accent5>
      <a:accent6>
        <a:srgbClr val="737373"/>
      </a:accent6>
      <a:hlink>
        <a:srgbClr val="4D4D4D"/>
      </a:hlink>
      <a:folHlink>
        <a:srgbClr val="EAEAEA"/>
      </a:folHlink>
    </a:clrScheme>
    <a:fontScheme name="4_PNNL_PowerPoint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4_PNNL_PowerPoint_Templat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PNNL_PowerPoint_Templat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8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0000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E7B900"/>
        </a:accent6>
        <a:hlink>
          <a:srgbClr val="CC3300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9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0000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E7B900"/>
        </a:accent6>
        <a:hlink>
          <a:srgbClr val="0066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10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3366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DB8CA"/>
        </a:accent5>
        <a:accent6>
          <a:srgbClr val="E7B900"/>
        </a:accent6>
        <a:hlink>
          <a:srgbClr val="008080"/>
        </a:hlink>
        <a:folHlink>
          <a:srgbClr val="9900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11">
        <a:dk1>
          <a:srgbClr val="000000"/>
        </a:dk1>
        <a:lt1>
          <a:srgbClr val="FFFFFF"/>
        </a:lt1>
        <a:dk2>
          <a:srgbClr val="CB7023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1_PNNL_PowerPoint_Template">
  <a:themeElements>
    <a:clrScheme name="4_PNNL_PowerPoint_Template 11">
      <a:dk1>
        <a:srgbClr val="000000"/>
      </a:dk1>
      <a:lt1>
        <a:srgbClr val="FFFFFF"/>
      </a:lt1>
      <a:dk2>
        <a:srgbClr val="CB7023"/>
      </a:dk2>
      <a:lt2>
        <a:srgbClr val="333333"/>
      </a:lt2>
      <a:accent1>
        <a:srgbClr val="DDDDDD"/>
      </a:accent1>
      <a:accent2>
        <a:srgbClr val="808080"/>
      </a:accent2>
      <a:accent3>
        <a:srgbClr val="FFFFFF"/>
      </a:accent3>
      <a:accent4>
        <a:srgbClr val="000000"/>
      </a:accent4>
      <a:accent5>
        <a:srgbClr val="EBEBEB"/>
      </a:accent5>
      <a:accent6>
        <a:srgbClr val="737373"/>
      </a:accent6>
      <a:hlink>
        <a:srgbClr val="4D4D4D"/>
      </a:hlink>
      <a:folHlink>
        <a:srgbClr val="EAEAEA"/>
      </a:folHlink>
    </a:clrScheme>
    <a:fontScheme name="4_PNNL_PowerPoint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4_PNNL_PowerPoint_Templat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PNNL_PowerPoint_Templat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8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0000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E7B900"/>
        </a:accent6>
        <a:hlink>
          <a:srgbClr val="CC3300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9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0000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E7B900"/>
        </a:accent6>
        <a:hlink>
          <a:srgbClr val="0066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10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3366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DB8CA"/>
        </a:accent5>
        <a:accent6>
          <a:srgbClr val="E7B900"/>
        </a:accent6>
        <a:hlink>
          <a:srgbClr val="008080"/>
        </a:hlink>
        <a:folHlink>
          <a:srgbClr val="9900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11">
        <a:dk1>
          <a:srgbClr val="000000"/>
        </a:dk1>
        <a:lt1>
          <a:srgbClr val="FFFFFF"/>
        </a:lt1>
        <a:dk2>
          <a:srgbClr val="CB7023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2_PNNL_PowerPoint_Template">
  <a:themeElements>
    <a:clrScheme name="1_PNNL_PowerPoint_Template 11">
      <a:dk1>
        <a:srgbClr val="000000"/>
      </a:dk1>
      <a:lt1>
        <a:srgbClr val="FFFFFF"/>
      </a:lt1>
      <a:dk2>
        <a:srgbClr val="CB7023"/>
      </a:dk2>
      <a:lt2>
        <a:srgbClr val="333333"/>
      </a:lt2>
      <a:accent1>
        <a:srgbClr val="DDDDDD"/>
      </a:accent1>
      <a:accent2>
        <a:srgbClr val="808080"/>
      </a:accent2>
      <a:accent3>
        <a:srgbClr val="FFFFFF"/>
      </a:accent3>
      <a:accent4>
        <a:srgbClr val="000000"/>
      </a:accent4>
      <a:accent5>
        <a:srgbClr val="EBEBEB"/>
      </a:accent5>
      <a:accent6>
        <a:srgbClr val="737373"/>
      </a:accent6>
      <a:hlink>
        <a:srgbClr val="4D4D4D"/>
      </a:hlink>
      <a:folHlink>
        <a:srgbClr val="EAEAEA"/>
      </a:folHlink>
    </a:clrScheme>
    <a:fontScheme name="1_PNNL_PowerPoint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PNNL_PowerPoint_Templat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NNL_PowerPoint_Templat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NNL_PowerPoint_Templat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NNL_PowerPoint_Templat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NNL_PowerPoint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NNL_PowerPoint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NNL_PowerPoint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NNL_PowerPoint_Template 8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0000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E7B900"/>
        </a:accent6>
        <a:hlink>
          <a:srgbClr val="CC3300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NNL_PowerPoint_Template 9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0000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E7B900"/>
        </a:accent6>
        <a:hlink>
          <a:srgbClr val="0066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NNL_PowerPoint_Template 10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3366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DB8CA"/>
        </a:accent5>
        <a:accent6>
          <a:srgbClr val="E7B900"/>
        </a:accent6>
        <a:hlink>
          <a:srgbClr val="008080"/>
        </a:hlink>
        <a:folHlink>
          <a:srgbClr val="9900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NNL_PowerPoint_Template 11">
        <a:dk1>
          <a:srgbClr val="000000"/>
        </a:dk1>
        <a:lt1>
          <a:srgbClr val="FFFFFF"/>
        </a:lt1>
        <a:dk2>
          <a:srgbClr val="CB7023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3_PNNL_PowerPoint_Template">
  <a:themeElements>
    <a:clrScheme name="4_PNNL_PowerPoint_Template 11">
      <a:dk1>
        <a:srgbClr val="000000"/>
      </a:dk1>
      <a:lt1>
        <a:srgbClr val="FFFFFF"/>
      </a:lt1>
      <a:dk2>
        <a:srgbClr val="CB7023"/>
      </a:dk2>
      <a:lt2>
        <a:srgbClr val="333333"/>
      </a:lt2>
      <a:accent1>
        <a:srgbClr val="DDDDDD"/>
      </a:accent1>
      <a:accent2>
        <a:srgbClr val="808080"/>
      </a:accent2>
      <a:accent3>
        <a:srgbClr val="FFFFFF"/>
      </a:accent3>
      <a:accent4>
        <a:srgbClr val="000000"/>
      </a:accent4>
      <a:accent5>
        <a:srgbClr val="EBEBEB"/>
      </a:accent5>
      <a:accent6>
        <a:srgbClr val="737373"/>
      </a:accent6>
      <a:hlink>
        <a:srgbClr val="4D4D4D"/>
      </a:hlink>
      <a:folHlink>
        <a:srgbClr val="EAEAEA"/>
      </a:folHlink>
    </a:clrScheme>
    <a:fontScheme name="4_PNNL_PowerPoint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4_PNNL_PowerPoint_Templat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PNNL_PowerPoint_Templat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8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0000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E7B900"/>
        </a:accent6>
        <a:hlink>
          <a:srgbClr val="CC3300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9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0000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E7B900"/>
        </a:accent6>
        <a:hlink>
          <a:srgbClr val="0066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10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3366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DB8CA"/>
        </a:accent5>
        <a:accent6>
          <a:srgbClr val="E7B900"/>
        </a:accent6>
        <a:hlink>
          <a:srgbClr val="008080"/>
        </a:hlink>
        <a:folHlink>
          <a:srgbClr val="9900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11">
        <a:dk1>
          <a:srgbClr val="000000"/>
        </a:dk1>
        <a:lt1>
          <a:srgbClr val="FFFFFF"/>
        </a:lt1>
        <a:dk2>
          <a:srgbClr val="CB7023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4_PNNL_PowerPoint_Template">
  <a:themeElements>
    <a:clrScheme name="4_PNNL_PowerPoint_Template 11">
      <a:dk1>
        <a:srgbClr val="000000"/>
      </a:dk1>
      <a:lt1>
        <a:srgbClr val="FFFFFF"/>
      </a:lt1>
      <a:dk2>
        <a:srgbClr val="CB7023"/>
      </a:dk2>
      <a:lt2>
        <a:srgbClr val="333333"/>
      </a:lt2>
      <a:accent1>
        <a:srgbClr val="DDDDDD"/>
      </a:accent1>
      <a:accent2>
        <a:srgbClr val="808080"/>
      </a:accent2>
      <a:accent3>
        <a:srgbClr val="FFFFFF"/>
      </a:accent3>
      <a:accent4>
        <a:srgbClr val="000000"/>
      </a:accent4>
      <a:accent5>
        <a:srgbClr val="EBEBEB"/>
      </a:accent5>
      <a:accent6>
        <a:srgbClr val="737373"/>
      </a:accent6>
      <a:hlink>
        <a:srgbClr val="4D4D4D"/>
      </a:hlink>
      <a:folHlink>
        <a:srgbClr val="EAEAEA"/>
      </a:folHlink>
    </a:clrScheme>
    <a:fontScheme name="4_PNNL_PowerPoint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4_PNNL_PowerPoint_Templat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PNNL_PowerPoint_Templat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8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0000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E7B900"/>
        </a:accent6>
        <a:hlink>
          <a:srgbClr val="CC3300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9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0000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E7B900"/>
        </a:accent6>
        <a:hlink>
          <a:srgbClr val="0066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10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3366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DB8CA"/>
        </a:accent5>
        <a:accent6>
          <a:srgbClr val="E7B900"/>
        </a:accent6>
        <a:hlink>
          <a:srgbClr val="008080"/>
        </a:hlink>
        <a:folHlink>
          <a:srgbClr val="9900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11">
        <a:dk1>
          <a:srgbClr val="000000"/>
        </a:dk1>
        <a:lt1>
          <a:srgbClr val="FFFFFF"/>
        </a:lt1>
        <a:dk2>
          <a:srgbClr val="CB7023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GwacPresentationTemplate">
  <a:themeElements>
    <a:clrScheme name="GwacPresentationTemplat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GwacPresentation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GwacPresentation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wacPresentation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wacPresentation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wacPresentation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wacPresentation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wacPresentation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wacPresentation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wacPresentation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wacPresentation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wacPresentation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wacPresentation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wacPresentation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5_PNNL_PowerPoint_Template">
  <a:themeElements>
    <a:clrScheme name="4_PNNL_PowerPoint_Template 11">
      <a:dk1>
        <a:srgbClr val="000000"/>
      </a:dk1>
      <a:lt1>
        <a:srgbClr val="FFFFFF"/>
      </a:lt1>
      <a:dk2>
        <a:srgbClr val="CB7023"/>
      </a:dk2>
      <a:lt2>
        <a:srgbClr val="333333"/>
      </a:lt2>
      <a:accent1>
        <a:srgbClr val="DDDDDD"/>
      </a:accent1>
      <a:accent2>
        <a:srgbClr val="808080"/>
      </a:accent2>
      <a:accent3>
        <a:srgbClr val="FFFFFF"/>
      </a:accent3>
      <a:accent4>
        <a:srgbClr val="000000"/>
      </a:accent4>
      <a:accent5>
        <a:srgbClr val="EBEBEB"/>
      </a:accent5>
      <a:accent6>
        <a:srgbClr val="737373"/>
      </a:accent6>
      <a:hlink>
        <a:srgbClr val="4D4D4D"/>
      </a:hlink>
      <a:folHlink>
        <a:srgbClr val="EAEAEA"/>
      </a:folHlink>
    </a:clrScheme>
    <a:fontScheme name="4_PNNL_PowerPoint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ctr" anchorCtr="0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8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4_PNNL_PowerPoint_Templat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PNNL_PowerPoint_Templat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8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0000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E7B900"/>
        </a:accent6>
        <a:hlink>
          <a:srgbClr val="CC3300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9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0000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E7B900"/>
        </a:accent6>
        <a:hlink>
          <a:srgbClr val="0066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10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3366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DB8CA"/>
        </a:accent5>
        <a:accent6>
          <a:srgbClr val="E7B900"/>
        </a:accent6>
        <a:hlink>
          <a:srgbClr val="008080"/>
        </a:hlink>
        <a:folHlink>
          <a:srgbClr val="9900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11">
        <a:dk1>
          <a:srgbClr val="000000"/>
        </a:dk1>
        <a:lt1>
          <a:srgbClr val="FFFFFF"/>
        </a:lt1>
        <a:dk2>
          <a:srgbClr val="CB7023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1_GwacPresentationTemplate">
  <a:themeElements>
    <a:clrScheme name="GwacPresentationTemplat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GwacPresentation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GwacPresentation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wacPresentation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wacPresentation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wacPresentation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wacPresentation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wacPresentation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wacPresentation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wacPresentation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wacPresentation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wacPresentation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wacPresentation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wacPresentation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18_PNNL_PowerPoint_Template">
  <a:themeElements>
    <a:clrScheme name="1_PNNL_PowerPoint_Template 11">
      <a:dk1>
        <a:srgbClr val="000000"/>
      </a:dk1>
      <a:lt1>
        <a:srgbClr val="FFFFFF"/>
      </a:lt1>
      <a:dk2>
        <a:srgbClr val="CB7023"/>
      </a:dk2>
      <a:lt2>
        <a:srgbClr val="333333"/>
      </a:lt2>
      <a:accent1>
        <a:srgbClr val="DDDDDD"/>
      </a:accent1>
      <a:accent2>
        <a:srgbClr val="808080"/>
      </a:accent2>
      <a:accent3>
        <a:srgbClr val="FFFFFF"/>
      </a:accent3>
      <a:accent4>
        <a:srgbClr val="000000"/>
      </a:accent4>
      <a:accent5>
        <a:srgbClr val="EBEBEB"/>
      </a:accent5>
      <a:accent6>
        <a:srgbClr val="737373"/>
      </a:accent6>
      <a:hlink>
        <a:srgbClr val="4D4D4D"/>
      </a:hlink>
      <a:folHlink>
        <a:srgbClr val="EAEAEA"/>
      </a:folHlink>
    </a:clrScheme>
    <a:fontScheme name="1_PNNL_PowerPoint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PNNL_PowerPoint_Templat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NNL_PowerPoint_Templat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NNL_PowerPoint_Templat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NNL_PowerPoint_Templat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NNL_PowerPoint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NNL_PowerPoint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NNL_PowerPoint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NNL_PowerPoint_Template 8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0000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E7B900"/>
        </a:accent6>
        <a:hlink>
          <a:srgbClr val="CC3300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NNL_PowerPoint_Template 9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0000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E7B900"/>
        </a:accent6>
        <a:hlink>
          <a:srgbClr val="0066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NNL_PowerPoint_Template 10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3366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DB8CA"/>
        </a:accent5>
        <a:accent6>
          <a:srgbClr val="E7B900"/>
        </a:accent6>
        <a:hlink>
          <a:srgbClr val="008080"/>
        </a:hlink>
        <a:folHlink>
          <a:srgbClr val="9900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NNL_PowerPoint_Template 11">
        <a:dk1>
          <a:srgbClr val="000000"/>
        </a:dk1>
        <a:lt1>
          <a:srgbClr val="FFFFFF"/>
        </a:lt1>
        <a:dk2>
          <a:srgbClr val="CB7023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19_PNNL_PowerPoint_Template">
  <a:themeElements>
    <a:clrScheme name="4_PNNL_PowerPoint_Template 11">
      <a:dk1>
        <a:srgbClr val="000000"/>
      </a:dk1>
      <a:lt1>
        <a:srgbClr val="FFFFFF"/>
      </a:lt1>
      <a:dk2>
        <a:srgbClr val="CB7023"/>
      </a:dk2>
      <a:lt2>
        <a:srgbClr val="333333"/>
      </a:lt2>
      <a:accent1>
        <a:srgbClr val="DDDDDD"/>
      </a:accent1>
      <a:accent2>
        <a:srgbClr val="808080"/>
      </a:accent2>
      <a:accent3>
        <a:srgbClr val="FFFFFF"/>
      </a:accent3>
      <a:accent4>
        <a:srgbClr val="000000"/>
      </a:accent4>
      <a:accent5>
        <a:srgbClr val="EBEBEB"/>
      </a:accent5>
      <a:accent6>
        <a:srgbClr val="737373"/>
      </a:accent6>
      <a:hlink>
        <a:srgbClr val="4D4D4D"/>
      </a:hlink>
      <a:folHlink>
        <a:srgbClr val="EAEAEA"/>
      </a:folHlink>
    </a:clrScheme>
    <a:fontScheme name="4_PNNL_PowerPoint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4_PNNL_PowerPoint_Templat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PNNL_PowerPoint_Templat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8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0000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E7B900"/>
        </a:accent6>
        <a:hlink>
          <a:srgbClr val="CC3300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9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0000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E7B900"/>
        </a:accent6>
        <a:hlink>
          <a:srgbClr val="0066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10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3366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DB8CA"/>
        </a:accent5>
        <a:accent6>
          <a:srgbClr val="E7B900"/>
        </a:accent6>
        <a:hlink>
          <a:srgbClr val="008080"/>
        </a:hlink>
        <a:folHlink>
          <a:srgbClr val="9900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11">
        <a:dk1>
          <a:srgbClr val="000000"/>
        </a:dk1>
        <a:lt1>
          <a:srgbClr val="FFFFFF"/>
        </a:lt1>
        <a:dk2>
          <a:srgbClr val="CB7023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17_PNNL_PowerPoint_Template">
  <a:themeElements>
    <a:clrScheme name="4_PNNL_PowerPoint_Template 11">
      <a:dk1>
        <a:srgbClr val="000000"/>
      </a:dk1>
      <a:lt1>
        <a:srgbClr val="FFFFFF"/>
      </a:lt1>
      <a:dk2>
        <a:srgbClr val="CB7023"/>
      </a:dk2>
      <a:lt2>
        <a:srgbClr val="333333"/>
      </a:lt2>
      <a:accent1>
        <a:srgbClr val="DDDDDD"/>
      </a:accent1>
      <a:accent2>
        <a:srgbClr val="808080"/>
      </a:accent2>
      <a:accent3>
        <a:srgbClr val="FFFFFF"/>
      </a:accent3>
      <a:accent4>
        <a:srgbClr val="000000"/>
      </a:accent4>
      <a:accent5>
        <a:srgbClr val="EBEBEB"/>
      </a:accent5>
      <a:accent6>
        <a:srgbClr val="737373"/>
      </a:accent6>
      <a:hlink>
        <a:srgbClr val="4D4D4D"/>
      </a:hlink>
      <a:folHlink>
        <a:srgbClr val="EAEAEA"/>
      </a:folHlink>
    </a:clrScheme>
    <a:fontScheme name="4_PNNL_PowerPoint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4_PNNL_PowerPoint_Templat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PNNL_PowerPoint_Templat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8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0000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E7B900"/>
        </a:accent6>
        <a:hlink>
          <a:srgbClr val="CC3300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9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0000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E7B900"/>
        </a:accent6>
        <a:hlink>
          <a:srgbClr val="0066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10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3366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DB8CA"/>
        </a:accent5>
        <a:accent6>
          <a:srgbClr val="E7B900"/>
        </a:accent6>
        <a:hlink>
          <a:srgbClr val="008080"/>
        </a:hlink>
        <a:folHlink>
          <a:srgbClr val="9900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11">
        <a:dk1>
          <a:srgbClr val="000000"/>
        </a:dk1>
        <a:lt1>
          <a:srgbClr val="FFFFFF"/>
        </a:lt1>
        <a:dk2>
          <a:srgbClr val="CB7023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16_PNNL_PowerPoint_Template">
  <a:themeElements>
    <a:clrScheme name="1_PNNL_PowerPoint_Template 11">
      <a:dk1>
        <a:srgbClr val="000000"/>
      </a:dk1>
      <a:lt1>
        <a:srgbClr val="FFFFFF"/>
      </a:lt1>
      <a:dk2>
        <a:srgbClr val="CB7023"/>
      </a:dk2>
      <a:lt2>
        <a:srgbClr val="333333"/>
      </a:lt2>
      <a:accent1>
        <a:srgbClr val="DDDDDD"/>
      </a:accent1>
      <a:accent2>
        <a:srgbClr val="808080"/>
      </a:accent2>
      <a:accent3>
        <a:srgbClr val="FFFFFF"/>
      </a:accent3>
      <a:accent4>
        <a:srgbClr val="000000"/>
      </a:accent4>
      <a:accent5>
        <a:srgbClr val="EBEBEB"/>
      </a:accent5>
      <a:accent6>
        <a:srgbClr val="737373"/>
      </a:accent6>
      <a:hlink>
        <a:srgbClr val="4D4D4D"/>
      </a:hlink>
      <a:folHlink>
        <a:srgbClr val="EAEAEA"/>
      </a:folHlink>
    </a:clrScheme>
    <a:fontScheme name="1_PNNL_PowerPoint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PNNL_PowerPoint_Templat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NNL_PowerPoint_Templat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NNL_PowerPoint_Templat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NNL_PowerPoint_Templat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NNL_PowerPoint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NNL_PowerPoint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NNL_PowerPoint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NNL_PowerPoint_Template 8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0000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E7B900"/>
        </a:accent6>
        <a:hlink>
          <a:srgbClr val="CC3300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NNL_PowerPoint_Template 9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0000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E7B900"/>
        </a:accent6>
        <a:hlink>
          <a:srgbClr val="0066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NNL_PowerPoint_Template 10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3366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DB8CA"/>
        </a:accent5>
        <a:accent6>
          <a:srgbClr val="E7B900"/>
        </a:accent6>
        <a:hlink>
          <a:srgbClr val="008080"/>
        </a:hlink>
        <a:folHlink>
          <a:srgbClr val="9900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NNL_PowerPoint_Template 11">
        <a:dk1>
          <a:srgbClr val="000000"/>
        </a:dk1>
        <a:lt1>
          <a:srgbClr val="FFFFFF"/>
        </a:lt1>
        <a:dk2>
          <a:srgbClr val="CB7023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20_PNNL_PowerPoint_Template">
  <a:themeElements>
    <a:clrScheme name="4_PNNL_PowerPoint_Template 11">
      <a:dk1>
        <a:srgbClr val="000000"/>
      </a:dk1>
      <a:lt1>
        <a:srgbClr val="FFFFFF"/>
      </a:lt1>
      <a:dk2>
        <a:srgbClr val="CB7023"/>
      </a:dk2>
      <a:lt2>
        <a:srgbClr val="333333"/>
      </a:lt2>
      <a:accent1>
        <a:srgbClr val="DDDDDD"/>
      </a:accent1>
      <a:accent2>
        <a:srgbClr val="808080"/>
      </a:accent2>
      <a:accent3>
        <a:srgbClr val="FFFFFF"/>
      </a:accent3>
      <a:accent4>
        <a:srgbClr val="000000"/>
      </a:accent4>
      <a:accent5>
        <a:srgbClr val="EBEBEB"/>
      </a:accent5>
      <a:accent6>
        <a:srgbClr val="737373"/>
      </a:accent6>
      <a:hlink>
        <a:srgbClr val="4D4D4D"/>
      </a:hlink>
      <a:folHlink>
        <a:srgbClr val="EAEAEA"/>
      </a:folHlink>
    </a:clrScheme>
    <a:fontScheme name="4_PNNL_PowerPoint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4_PNNL_PowerPoint_Templat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PNNL_PowerPoint_Templat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8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0000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E7B900"/>
        </a:accent6>
        <a:hlink>
          <a:srgbClr val="CC3300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9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0000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E7B900"/>
        </a:accent6>
        <a:hlink>
          <a:srgbClr val="0066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10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3366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DB8CA"/>
        </a:accent5>
        <a:accent6>
          <a:srgbClr val="E7B900"/>
        </a:accent6>
        <a:hlink>
          <a:srgbClr val="008080"/>
        </a:hlink>
        <a:folHlink>
          <a:srgbClr val="9900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11">
        <a:dk1>
          <a:srgbClr val="000000"/>
        </a:dk1>
        <a:lt1>
          <a:srgbClr val="FFFFFF"/>
        </a:lt1>
        <a:dk2>
          <a:srgbClr val="CB7023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PNNL Platinum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8.xml><?xml version="1.0" encoding="utf-8"?>
<a:theme xmlns:a="http://schemas.openxmlformats.org/drawingml/2006/main" name="1_PNNL Silver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9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Gwac">
  <a:themeElements>
    <a:clrScheme name="Gwac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Gwac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Gwac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wac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wac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wac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wac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wac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wac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wac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wac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wac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wac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wac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PNNL_PowerPoint_Template">
  <a:themeElements>
    <a:clrScheme name="1_PNNL_PowerPoint_Template 11">
      <a:dk1>
        <a:srgbClr val="000000"/>
      </a:dk1>
      <a:lt1>
        <a:srgbClr val="FFFFFF"/>
      </a:lt1>
      <a:dk2>
        <a:srgbClr val="CB7023"/>
      </a:dk2>
      <a:lt2>
        <a:srgbClr val="333333"/>
      </a:lt2>
      <a:accent1>
        <a:srgbClr val="DDDDDD"/>
      </a:accent1>
      <a:accent2>
        <a:srgbClr val="808080"/>
      </a:accent2>
      <a:accent3>
        <a:srgbClr val="FFFFFF"/>
      </a:accent3>
      <a:accent4>
        <a:srgbClr val="000000"/>
      </a:accent4>
      <a:accent5>
        <a:srgbClr val="EBEBEB"/>
      </a:accent5>
      <a:accent6>
        <a:srgbClr val="737373"/>
      </a:accent6>
      <a:hlink>
        <a:srgbClr val="4D4D4D"/>
      </a:hlink>
      <a:folHlink>
        <a:srgbClr val="EAEAEA"/>
      </a:folHlink>
    </a:clrScheme>
    <a:fontScheme name="1_PNNL_PowerPoint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PNNL_PowerPoint_Templat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NNL_PowerPoint_Templat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NNL_PowerPoint_Templat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NNL_PowerPoint_Templat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NNL_PowerPoint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NNL_PowerPoint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NNL_PowerPoint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NNL_PowerPoint_Template 8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0000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E7B900"/>
        </a:accent6>
        <a:hlink>
          <a:srgbClr val="CC3300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NNL_PowerPoint_Template 9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0000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E7B900"/>
        </a:accent6>
        <a:hlink>
          <a:srgbClr val="0066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NNL_PowerPoint_Template 10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3366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DB8CA"/>
        </a:accent5>
        <a:accent6>
          <a:srgbClr val="E7B900"/>
        </a:accent6>
        <a:hlink>
          <a:srgbClr val="008080"/>
        </a:hlink>
        <a:folHlink>
          <a:srgbClr val="9900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NNL_PowerPoint_Template 11">
        <a:dk1>
          <a:srgbClr val="000000"/>
        </a:dk1>
        <a:lt1>
          <a:srgbClr val="FFFFFF"/>
        </a:lt1>
        <a:dk2>
          <a:srgbClr val="CB7023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PNNL_PowerPoint_Template">
  <a:themeElements>
    <a:clrScheme name="PNNL_PowerPoint_Template 11">
      <a:dk1>
        <a:srgbClr val="000000"/>
      </a:dk1>
      <a:lt1>
        <a:srgbClr val="FFFFFF"/>
      </a:lt1>
      <a:dk2>
        <a:srgbClr val="CB7023"/>
      </a:dk2>
      <a:lt2>
        <a:srgbClr val="333333"/>
      </a:lt2>
      <a:accent1>
        <a:srgbClr val="DDDDDD"/>
      </a:accent1>
      <a:accent2>
        <a:srgbClr val="808080"/>
      </a:accent2>
      <a:accent3>
        <a:srgbClr val="FFFFFF"/>
      </a:accent3>
      <a:accent4>
        <a:srgbClr val="000000"/>
      </a:accent4>
      <a:accent5>
        <a:srgbClr val="EBEBEB"/>
      </a:accent5>
      <a:accent6>
        <a:srgbClr val="737373"/>
      </a:accent6>
      <a:hlink>
        <a:srgbClr val="4D4D4D"/>
      </a:hlink>
      <a:folHlink>
        <a:srgbClr val="EAEAEA"/>
      </a:folHlink>
    </a:clrScheme>
    <a:fontScheme name="PNNL_PowerPoint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NNL_PowerPoint_Templat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NNL_PowerPoint_Templat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NNL_PowerPoint_Templat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NNL_PowerPoint_Templat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NNL_PowerPoint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NNL_PowerPoint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NNL_PowerPoint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NNL_PowerPoint_Template 8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0000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E7B900"/>
        </a:accent6>
        <a:hlink>
          <a:srgbClr val="CC3300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NNL_PowerPoint_Template 9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0000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E7B900"/>
        </a:accent6>
        <a:hlink>
          <a:srgbClr val="0066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NNL_PowerPoint_Template 10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3366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DB8CA"/>
        </a:accent5>
        <a:accent6>
          <a:srgbClr val="E7B900"/>
        </a:accent6>
        <a:hlink>
          <a:srgbClr val="008080"/>
        </a:hlink>
        <a:folHlink>
          <a:srgbClr val="9900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NNL_PowerPoint_Template 11">
        <a:dk1>
          <a:srgbClr val="000000"/>
        </a:dk1>
        <a:lt1>
          <a:srgbClr val="FFFFFF"/>
        </a:lt1>
        <a:dk2>
          <a:srgbClr val="CB7023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PNNL_PowerPoint_Template">
  <a:themeElements>
    <a:clrScheme name="2_PNNL_PowerPoint_Template 11">
      <a:dk1>
        <a:srgbClr val="000000"/>
      </a:dk1>
      <a:lt1>
        <a:srgbClr val="FFFFFF"/>
      </a:lt1>
      <a:dk2>
        <a:srgbClr val="CB7023"/>
      </a:dk2>
      <a:lt2>
        <a:srgbClr val="333333"/>
      </a:lt2>
      <a:accent1>
        <a:srgbClr val="DDDDDD"/>
      </a:accent1>
      <a:accent2>
        <a:srgbClr val="808080"/>
      </a:accent2>
      <a:accent3>
        <a:srgbClr val="FFFFFF"/>
      </a:accent3>
      <a:accent4>
        <a:srgbClr val="000000"/>
      </a:accent4>
      <a:accent5>
        <a:srgbClr val="EBEBEB"/>
      </a:accent5>
      <a:accent6>
        <a:srgbClr val="737373"/>
      </a:accent6>
      <a:hlink>
        <a:srgbClr val="4D4D4D"/>
      </a:hlink>
      <a:folHlink>
        <a:srgbClr val="EAEAEA"/>
      </a:folHlink>
    </a:clrScheme>
    <a:fontScheme name="2_PNNL_PowerPoint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2_PNNL_PowerPoint_Templat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PNNL_PowerPoint_Templat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PNNL_PowerPoint_Templat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PNNL_PowerPoint_Templat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PNNL_PowerPoint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PNNL_PowerPoint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PNNL_PowerPoint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PNNL_PowerPoint_Template 8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0000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E7B900"/>
        </a:accent6>
        <a:hlink>
          <a:srgbClr val="CC3300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PNNL_PowerPoint_Template 9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0000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E7B900"/>
        </a:accent6>
        <a:hlink>
          <a:srgbClr val="0066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PNNL_PowerPoint_Template 10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3366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DB8CA"/>
        </a:accent5>
        <a:accent6>
          <a:srgbClr val="E7B900"/>
        </a:accent6>
        <a:hlink>
          <a:srgbClr val="008080"/>
        </a:hlink>
        <a:folHlink>
          <a:srgbClr val="9900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PNNL_PowerPoint_Template 11">
        <a:dk1>
          <a:srgbClr val="000000"/>
        </a:dk1>
        <a:lt1>
          <a:srgbClr val="FFFFFF"/>
        </a:lt1>
        <a:dk2>
          <a:srgbClr val="CB7023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3_PNNL_PowerPoint_Template">
  <a:themeElements>
    <a:clrScheme name="3_PNNL_PowerPoint_Template 11">
      <a:dk1>
        <a:srgbClr val="000000"/>
      </a:dk1>
      <a:lt1>
        <a:srgbClr val="FFFFFF"/>
      </a:lt1>
      <a:dk2>
        <a:srgbClr val="CB7023"/>
      </a:dk2>
      <a:lt2>
        <a:srgbClr val="333333"/>
      </a:lt2>
      <a:accent1>
        <a:srgbClr val="DDDDDD"/>
      </a:accent1>
      <a:accent2>
        <a:srgbClr val="808080"/>
      </a:accent2>
      <a:accent3>
        <a:srgbClr val="FFFFFF"/>
      </a:accent3>
      <a:accent4>
        <a:srgbClr val="000000"/>
      </a:accent4>
      <a:accent5>
        <a:srgbClr val="EBEBEB"/>
      </a:accent5>
      <a:accent6>
        <a:srgbClr val="737373"/>
      </a:accent6>
      <a:hlink>
        <a:srgbClr val="4D4D4D"/>
      </a:hlink>
      <a:folHlink>
        <a:srgbClr val="EAEAEA"/>
      </a:folHlink>
    </a:clrScheme>
    <a:fontScheme name="3_PNNL_PowerPoint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3_PNNL_PowerPoint_Templat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PNNL_PowerPoint_Templat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PNNL_PowerPoint_Templat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PNNL_PowerPoint_Templat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PNNL_PowerPoint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PNNL_PowerPoint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PNNL_PowerPoint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PNNL_PowerPoint_Template 8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0000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E7B900"/>
        </a:accent6>
        <a:hlink>
          <a:srgbClr val="CC3300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PNNL_PowerPoint_Template 9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0000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E7B900"/>
        </a:accent6>
        <a:hlink>
          <a:srgbClr val="0066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PNNL_PowerPoint_Template 10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3366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DB8CA"/>
        </a:accent5>
        <a:accent6>
          <a:srgbClr val="E7B900"/>
        </a:accent6>
        <a:hlink>
          <a:srgbClr val="008080"/>
        </a:hlink>
        <a:folHlink>
          <a:srgbClr val="9900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PNNL_PowerPoint_Template 11">
        <a:dk1>
          <a:srgbClr val="000000"/>
        </a:dk1>
        <a:lt1>
          <a:srgbClr val="FFFFFF"/>
        </a:lt1>
        <a:dk2>
          <a:srgbClr val="CB7023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4_PNNL_PowerPoint_Template">
  <a:themeElements>
    <a:clrScheme name="4_PNNL_PowerPoint_Template 11">
      <a:dk1>
        <a:srgbClr val="000000"/>
      </a:dk1>
      <a:lt1>
        <a:srgbClr val="FFFFFF"/>
      </a:lt1>
      <a:dk2>
        <a:srgbClr val="CB7023"/>
      </a:dk2>
      <a:lt2>
        <a:srgbClr val="333333"/>
      </a:lt2>
      <a:accent1>
        <a:srgbClr val="DDDDDD"/>
      </a:accent1>
      <a:accent2>
        <a:srgbClr val="808080"/>
      </a:accent2>
      <a:accent3>
        <a:srgbClr val="FFFFFF"/>
      </a:accent3>
      <a:accent4>
        <a:srgbClr val="000000"/>
      </a:accent4>
      <a:accent5>
        <a:srgbClr val="EBEBEB"/>
      </a:accent5>
      <a:accent6>
        <a:srgbClr val="737373"/>
      </a:accent6>
      <a:hlink>
        <a:srgbClr val="4D4D4D"/>
      </a:hlink>
      <a:folHlink>
        <a:srgbClr val="EAEAEA"/>
      </a:folHlink>
    </a:clrScheme>
    <a:fontScheme name="4_PNNL_PowerPoint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4_PNNL_PowerPoint_Templat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PNNL_PowerPoint_Templat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8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0000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E7B900"/>
        </a:accent6>
        <a:hlink>
          <a:srgbClr val="CC3300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9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0000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E7B900"/>
        </a:accent6>
        <a:hlink>
          <a:srgbClr val="0066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10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3366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DB8CA"/>
        </a:accent5>
        <a:accent6>
          <a:srgbClr val="E7B900"/>
        </a:accent6>
        <a:hlink>
          <a:srgbClr val="008080"/>
        </a:hlink>
        <a:folHlink>
          <a:srgbClr val="9900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PNNL_PowerPoint_Template 11">
        <a:dk1>
          <a:srgbClr val="000000"/>
        </a:dk1>
        <a:lt1>
          <a:srgbClr val="FFFFFF"/>
        </a:lt1>
        <a:dk2>
          <a:srgbClr val="CB7023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5_PNNL_PowerPoint_Template">
  <a:themeElements>
    <a:clrScheme name="5_PNNL_PowerPoint_Template 11">
      <a:dk1>
        <a:srgbClr val="000000"/>
      </a:dk1>
      <a:lt1>
        <a:srgbClr val="FFFFFF"/>
      </a:lt1>
      <a:dk2>
        <a:srgbClr val="CB7023"/>
      </a:dk2>
      <a:lt2>
        <a:srgbClr val="333333"/>
      </a:lt2>
      <a:accent1>
        <a:srgbClr val="DDDDDD"/>
      </a:accent1>
      <a:accent2>
        <a:srgbClr val="808080"/>
      </a:accent2>
      <a:accent3>
        <a:srgbClr val="FFFFFF"/>
      </a:accent3>
      <a:accent4>
        <a:srgbClr val="000000"/>
      </a:accent4>
      <a:accent5>
        <a:srgbClr val="EBEBEB"/>
      </a:accent5>
      <a:accent6>
        <a:srgbClr val="737373"/>
      </a:accent6>
      <a:hlink>
        <a:srgbClr val="4D4D4D"/>
      </a:hlink>
      <a:folHlink>
        <a:srgbClr val="EAEAEA"/>
      </a:folHlink>
    </a:clrScheme>
    <a:fontScheme name="5_PNNL_PowerPoint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5_PNNL_PowerPoint_Templat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NNL_PowerPoint_Templat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NNL_PowerPoint_Templat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NNL_PowerPoint_Templat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NNL_PowerPoint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NNL_PowerPoint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NNL_PowerPoint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NNL_PowerPoint_Template 8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0000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E7B900"/>
        </a:accent6>
        <a:hlink>
          <a:srgbClr val="CC3300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NNL_PowerPoint_Template 9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0000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AAACA"/>
        </a:accent5>
        <a:accent6>
          <a:srgbClr val="E7B900"/>
        </a:accent6>
        <a:hlink>
          <a:srgbClr val="0066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NNL_PowerPoint_Template 10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336699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ADB8CA"/>
        </a:accent5>
        <a:accent6>
          <a:srgbClr val="E7B900"/>
        </a:accent6>
        <a:hlink>
          <a:srgbClr val="008080"/>
        </a:hlink>
        <a:folHlink>
          <a:srgbClr val="9900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NNL_PowerPoint_Template 11">
        <a:dk1>
          <a:srgbClr val="000000"/>
        </a:dk1>
        <a:lt1>
          <a:srgbClr val="FFFFFF"/>
        </a:lt1>
        <a:dk2>
          <a:srgbClr val="CB7023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GwacPresentationTemplate</Template>
  <TotalTime>14554</TotalTime>
  <Words>707</Words>
  <Application>Microsoft Office PowerPoint</Application>
  <PresentationFormat>On-screen Show (4:3)</PresentationFormat>
  <Paragraphs>132</Paragraphs>
  <Slides>6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28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35" baseType="lpstr">
      <vt:lpstr>PNNL Silver Theme</vt:lpstr>
      <vt:lpstr>GwacPresentationTemplate</vt:lpstr>
      <vt:lpstr>Gwac</vt:lpstr>
      <vt:lpstr>1_PNNL_PowerPoint_Template</vt:lpstr>
      <vt:lpstr>PNNL_PowerPoint_Template</vt:lpstr>
      <vt:lpstr>2_PNNL_PowerPoint_Template</vt:lpstr>
      <vt:lpstr>3_PNNL_PowerPoint_Template</vt:lpstr>
      <vt:lpstr>4_PNNL_PowerPoint_Template</vt:lpstr>
      <vt:lpstr>5_PNNL_PowerPoint_Template</vt:lpstr>
      <vt:lpstr>6_PNNL_PowerPoint_Template</vt:lpstr>
      <vt:lpstr>7_PNNL_PowerPoint_Template</vt:lpstr>
      <vt:lpstr>8_PNNL_PowerPoint_Template</vt:lpstr>
      <vt:lpstr>GridLAB-D V2</vt:lpstr>
      <vt:lpstr>9_PNNL_PowerPoint_Template</vt:lpstr>
      <vt:lpstr>10_PNNL_PowerPoint_Template</vt:lpstr>
      <vt:lpstr>11_PNNL_PowerPoint_Template</vt:lpstr>
      <vt:lpstr>12_PNNL_PowerPoint_Template</vt:lpstr>
      <vt:lpstr>13_PNNL_PowerPoint_Template</vt:lpstr>
      <vt:lpstr>14_PNNL_PowerPoint_Template</vt:lpstr>
      <vt:lpstr>15_PNNL_PowerPoint_Template</vt:lpstr>
      <vt:lpstr>1_GwacPresentationTemplate</vt:lpstr>
      <vt:lpstr>18_PNNL_PowerPoint_Template</vt:lpstr>
      <vt:lpstr>19_PNNL_PowerPoint_Template</vt:lpstr>
      <vt:lpstr>17_PNNL_PowerPoint_Template</vt:lpstr>
      <vt:lpstr>16_PNNL_PowerPoint_Template</vt:lpstr>
      <vt:lpstr>20_PNNL_PowerPoint_Template</vt:lpstr>
      <vt:lpstr>PNNL Platinum Theme</vt:lpstr>
      <vt:lpstr>1_PNNL Silver Theme</vt:lpstr>
      <vt:lpstr>Clip</vt:lpstr>
      <vt:lpstr>Transactive Control &amp; Coordination: Automated Economic Dispatch of Distributed Smart Grid Assets for Tomorrow’s Grid</vt:lpstr>
      <vt:lpstr>Transactive Control &amp; Coordination:   an Operating System for Smart Grids</vt:lpstr>
      <vt:lpstr>Coordinating Assets for Multiple Objectives is Key to Smart Grid Cost Effectiveness</vt:lpstr>
      <vt:lpstr>How Transactive Control &amp; Coordination Works:   An Illustrated Example</vt:lpstr>
      <vt:lpstr>Hierarchical Network of Transactive Nodes Parallels the Grid Infrastructure</vt:lpstr>
      <vt:lpstr>But Important Policy Issues Must be Resolved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GridWise Architecture Council</dc:title>
  <dc:creator>Pratt, Robert G</dc:creator>
  <cp:lastModifiedBy>admin-jjg</cp:lastModifiedBy>
  <cp:revision>817</cp:revision>
  <cp:lastPrinted>2012-09-17T22:42:54Z</cp:lastPrinted>
  <dcterms:created xsi:type="dcterms:W3CDTF">2004-05-24T18:15:18Z</dcterms:created>
  <dcterms:modified xsi:type="dcterms:W3CDTF">2014-05-21T20:04:07Z</dcterms:modified>
</cp:coreProperties>
</file>