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notesMasterIdLst>
    <p:notesMasterId r:id="rId15"/>
  </p:notesMasterIdLst>
  <p:sldIdLst>
    <p:sldId id="274" r:id="rId3"/>
    <p:sldId id="275" r:id="rId4"/>
    <p:sldId id="277" r:id="rId5"/>
    <p:sldId id="287" r:id="rId6"/>
    <p:sldId id="285" r:id="rId7"/>
    <p:sldId id="280" r:id="rId8"/>
    <p:sldId id="278" r:id="rId9"/>
    <p:sldId id="283" r:id="rId10"/>
    <p:sldId id="284" r:id="rId11"/>
    <p:sldId id="273" r:id="rId12"/>
    <p:sldId id="281" r:id="rId13"/>
    <p:sldId id="282" r:id="rId14"/>
  </p:sldIdLst>
  <p:sldSz cx="12192000" cy="6858000"/>
  <p:notesSz cx="6918325" cy="92233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bank, David A (NYSERDA)" initials="SDA(" lastIdx="4" clrIdx="0">
    <p:extLst>
      <p:ext uri="{19B8F6BF-5375-455C-9EA6-DF929625EA0E}">
        <p15:presenceInfo xmlns:p15="http://schemas.microsoft.com/office/powerpoint/2012/main" userId="S-1-5-21-776561741-839522115-1202660629-31932" providerId="AD"/>
      </p:ext>
    </p:extLst>
  </p:cmAuthor>
  <p:cmAuthor id="2" name="Polsinello, Leslie N (NYSERDA)" initials="PLN(" lastIdx="4" clrIdx="1">
    <p:extLst>
      <p:ext uri="{19B8F6BF-5375-455C-9EA6-DF929625EA0E}">
        <p15:presenceInfo xmlns:p15="http://schemas.microsoft.com/office/powerpoint/2012/main" userId="S-1-5-21-776561741-839522115-1202660629-8717" providerId="AD"/>
      </p:ext>
    </p:extLst>
  </p:cmAuthor>
  <p:cmAuthor id="3" name="Mace, Frank W (NYSERDA)" initials="MFW(" lastIdx="5" clrIdx="2">
    <p:extLst>
      <p:ext uri="{19B8F6BF-5375-455C-9EA6-DF929625EA0E}">
        <p15:presenceInfo xmlns:p15="http://schemas.microsoft.com/office/powerpoint/2012/main" userId="S-1-5-21-776561741-839522115-1202660629-46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7941" cy="462771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18783" y="0"/>
            <a:ext cx="2997941" cy="462771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BDE1CDF9-95D6-43C5-9D24-88974CB44EF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2150" y="1152525"/>
            <a:ext cx="5534025" cy="3113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1833" y="4438749"/>
            <a:ext cx="5534660" cy="3631704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6"/>
            <a:ext cx="2997941" cy="462770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18783" y="8760606"/>
            <a:ext cx="2997941" cy="462770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F925A008-884E-4722-9ABE-9A0A032500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63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1485"/>
            <a:ext cx="10363200" cy="1468967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Autofit/>
          </a:bodyPr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771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B208-CC11-4286-B821-3DEB2BCB08E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201B8-5294-4AFA-89E1-D00498867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B208-CC11-4286-B821-3DEB2BCB08E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201B8-5294-4AFA-89E1-D00498867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37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B208-CC11-4286-B821-3DEB2BCB08E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201B8-5294-4AFA-89E1-D00498867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34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B208-CC11-4286-B821-3DEB2BCB08E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201B8-5294-4AFA-89E1-D00498867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25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B208-CC11-4286-B821-3DEB2BCB08E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201B8-5294-4AFA-89E1-D00498867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844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B208-CC11-4286-B821-3DEB2BCB08E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201B8-5294-4AFA-89E1-D00498867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042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B208-CC11-4286-B821-3DEB2BCB08E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201B8-5294-4AFA-89E1-D00498867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266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B208-CC11-4286-B821-3DEB2BCB08E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201B8-5294-4AFA-89E1-D00498867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099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B208-CC11-4286-B821-3DEB2BCB08E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201B8-5294-4AFA-89E1-D00498867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43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B208-CC11-4286-B821-3DEB2BCB08E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201B8-5294-4AFA-89E1-D00498867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44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24933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49967"/>
            <a:ext cx="10972800" cy="422063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95703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B208-CC11-4286-B821-3DEB2BCB08E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201B8-5294-4AFA-89E1-D00498867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384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24933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49967"/>
            <a:ext cx="5384800" cy="4220633"/>
          </a:xfrm>
        </p:spPr>
        <p:txBody>
          <a:bodyPr>
            <a:noAutofit/>
          </a:bodyPr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49967"/>
            <a:ext cx="5384800" cy="4220633"/>
          </a:xfrm>
        </p:spPr>
        <p:txBody>
          <a:bodyPr>
            <a:noAutofit/>
          </a:bodyPr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9304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24933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84351"/>
            <a:ext cx="5386917" cy="641349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25701"/>
            <a:ext cx="5386917" cy="3340100"/>
          </a:xfrm>
        </p:spPr>
        <p:txBody>
          <a:bodyPr>
            <a:noAutofit/>
          </a:bodyPr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18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84351"/>
            <a:ext cx="5389033" cy="641349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25701"/>
            <a:ext cx="5389033" cy="3340100"/>
          </a:xfrm>
        </p:spPr>
        <p:txBody>
          <a:bodyPr>
            <a:noAutofit/>
          </a:bodyPr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18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22918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5880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30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609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148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22818"/>
            <a:ext cx="4011084" cy="116204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522818"/>
            <a:ext cx="6815667" cy="5547783"/>
          </a:xfrm>
        </p:spPr>
        <p:txBody>
          <a:bodyPr>
            <a:noAutofit/>
          </a:bodyPr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84867"/>
            <a:ext cx="4011084" cy="4385733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1498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726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867"/>
            <a:ext cx="7315200" cy="804333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353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24933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49967"/>
            <a:ext cx="10972800" cy="4220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83126"/>
            <a:ext cx="12192000" cy="399473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074400" y="117474"/>
            <a:ext cx="914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52EC2-2C0B-4C03-9888-0B25156ED88D}" type="slidenum">
              <a:rPr lang="en-US" sz="1600" smtClean="0"/>
              <a:pPr algn="r"/>
              <a:t>‹#›</a:t>
            </a:fld>
            <a:endParaRPr lang="en-US" sz="160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-25400"/>
            <a:ext cx="12192000" cy="108525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 descr="NY-Sun_logo.pn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9956800" y="6070600"/>
            <a:ext cx="2032000" cy="55510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0" y="6570742"/>
            <a:ext cx="5588000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b="1" dirty="0">
                <a:solidFill>
                  <a:srgbClr val="006BA6"/>
                </a:solidFill>
                <a:latin typeface="Arial" pitchFamily="34" charset="0"/>
                <a:cs typeface="Arial" pitchFamily="34" charset="0"/>
              </a:rPr>
              <a:t>New York State Energy Research and Development Authority</a:t>
            </a:r>
          </a:p>
        </p:txBody>
      </p:sp>
    </p:spTree>
    <p:extLst>
      <p:ext uri="{BB962C8B-B14F-4D97-AF65-F5344CB8AC3E}">
        <p14:creationId xmlns:p14="http://schemas.microsoft.com/office/powerpoint/2010/main" val="1533655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9" r:id="rId7"/>
    <p:sldLayoutId id="2147483667" r:id="rId8"/>
    <p:sldLayoutId id="2147483668" r:id="rId9"/>
  </p:sldLayoutIdLst>
  <p:txStyles>
    <p:titleStyle>
      <a:lvl1pPr algn="l" defTabSz="1219170" rtl="0" eaLnBrk="1" latinLnBrk="0" hangingPunct="1">
        <a:spcBef>
          <a:spcPct val="0"/>
        </a:spcBef>
        <a:buNone/>
        <a:defRPr sz="4267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1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DB208-CC11-4286-B821-3DEB2BCB08EE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201B8-5294-4AFA-89E1-D00498867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65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NY-Sun Residential Customer Protections and Lessons Learned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992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Inquiries and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49967"/>
            <a:ext cx="10972800" cy="4817533"/>
          </a:xfrm>
        </p:spPr>
        <p:txBody>
          <a:bodyPr/>
          <a:lstStyle/>
          <a:p>
            <a:pPr marL="0" indent="0">
              <a:buNone/>
            </a:pPr>
            <a:r>
              <a:rPr lang="en-US" sz="2400" i="1" dirty="0"/>
              <a:t>Notes below are based on summary impressions from NY-Sun program staff</a:t>
            </a:r>
            <a:endParaRPr lang="en-US" sz="2400" dirty="0"/>
          </a:p>
          <a:p>
            <a:r>
              <a:rPr lang="en-US" sz="2400" dirty="0"/>
              <a:t>~75% of “issues” are problems typical to residential contracting (not solar/DER specific)</a:t>
            </a:r>
          </a:p>
          <a:p>
            <a:pPr lvl="1"/>
            <a:r>
              <a:rPr lang="en-US" sz="2000" dirty="0"/>
              <a:t>Examples: solar installer tore up lawn during install and did not repair damage; roof leak not being addressed to customer’s satisfaction</a:t>
            </a:r>
          </a:p>
          <a:p>
            <a:r>
              <a:rPr lang="en-US" sz="2400" dirty="0"/>
              <a:t>Solar-specific issues are mostly related to incomplete or misrepresented information by contractor during sales/marketing process</a:t>
            </a:r>
          </a:p>
          <a:p>
            <a:pPr lvl="1"/>
            <a:r>
              <a:rPr lang="en-US" sz="2000" dirty="0"/>
              <a:t>Customer was promised ”free electricity” or “no utility bill” and is only seeing minimal savings</a:t>
            </a:r>
          </a:p>
          <a:p>
            <a:pPr lvl="1"/>
            <a:r>
              <a:rPr lang="en-US" sz="2000" dirty="0"/>
              <a:t>Customer is planning to move soon, and did not understand that their home buyer must take on existing lease/PPA</a:t>
            </a:r>
          </a:p>
          <a:p>
            <a:pPr lvl="1"/>
            <a:r>
              <a:rPr lang="en-US" sz="2000" dirty="0"/>
              <a:t>Problems appear to be more common with leases/PPAs, and with older customers</a:t>
            </a:r>
          </a:p>
        </p:txBody>
      </p:sp>
    </p:spTree>
    <p:extLst>
      <p:ext uri="{BB962C8B-B14F-4D97-AF65-F5344CB8AC3E}">
        <p14:creationId xmlns:p14="http://schemas.microsoft.com/office/powerpoint/2010/main" val="1865069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3146"/>
            <a:ext cx="10972800" cy="4220633"/>
          </a:xfrm>
        </p:spPr>
        <p:txBody>
          <a:bodyPr/>
          <a:lstStyle/>
          <a:p>
            <a:r>
              <a:rPr lang="en-US" sz="2800" dirty="0"/>
              <a:t>Residential solar (mass market) has reached maturity in NY: primary customer protection needs are marketing practices, especially related to cost savings information</a:t>
            </a:r>
          </a:p>
          <a:p>
            <a:pPr lvl="1"/>
            <a:r>
              <a:rPr lang="en-US" sz="2400" dirty="0"/>
              <a:t>Should take into account range of company sizes and products</a:t>
            </a:r>
          </a:p>
          <a:p>
            <a:r>
              <a:rPr lang="en-US" sz="2800" dirty="0"/>
              <a:t>Requirements for warrantees and production guarantees for NY-Sun projects are sufficient, but should be extended to non-NY-Sun projects</a:t>
            </a:r>
          </a:p>
          <a:p>
            <a:pPr lvl="1"/>
            <a:r>
              <a:rPr lang="en-US" sz="2400" dirty="0"/>
              <a:t>Negligible number of projects now, but will increase as NY-Sun incentives decline </a:t>
            </a:r>
          </a:p>
          <a:p>
            <a:r>
              <a:rPr lang="en-US" sz="2800" dirty="0"/>
              <a:t>Continued assistance for local code officials and 3</a:t>
            </a:r>
            <a:r>
              <a:rPr lang="en-US" sz="2800" baseline="30000" dirty="0"/>
              <a:t>rd</a:t>
            </a:r>
            <a:r>
              <a:rPr lang="en-US" sz="2800" dirty="0"/>
              <a:t> party Electrical Inspectors. </a:t>
            </a:r>
          </a:p>
          <a:p>
            <a:pPr lvl="1"/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0260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Community solar presents new but manageable customer protection concerns</a:t>
            </a:r>
          </a:p>
          <a:p>
            <a:pPr lvl="1"/>
            <a:r>
              <a:rPr lang="en-US" sz="2400" dirty="0"/>
              <a:t>Marketing practices, especially as related to cost savings information should be a priority </a:t>
            </a:r>
          </a:p>
          <a:p>
            <a:pPr lvl="1"/>
            <a:r>
              <a:rPr lang="en-US" sz="2400" dirty="0"/>
              <a:t>Emerging best practices for disclosure requirements should be adopted</a:t>
            </a:r>
          </a:p>
          <a:p>
            <a:pPr lvl="1"/>
            <a:endParaRPr lang="en-US" sz="1867" dirty="0"/>
          </a:p>
        </p:txBody>
      </p:sp>
    </p:spTree>
    <p:extLst>
      <p:ext uri="{BB962C8B-B14F-4D97-AF65-F5344CB8AC3E}">
        <p14:creationId xmlns:p14="http://schemas.microsoft.com/office/powerpoint/2010/main" val="1395451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York Residential Solar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284" y="1608277"/>
            <a:ext cx="10972800" cy="4378158"/>
          </a:xfrm>
        </p:spPr>
        <p:txBody>
          <a:bodyPr/>
          <a:lstStyle/>
          <a:p>
            <a:r>
              <a:rPr lang="en-US" sz="2800" dirty="0"/>
              <a:t>Over 64,000 residential installs completed to date statewide</a:t>
            </a:r>
          </a:p>
          <a:p>
            <a:r>
              <a:rPr lang="en-US" sz="2800" dirty="0"/>
              <a:t>14,584 installs completed with NY-Sun incentives in 2016, 2,545 completed to date in 2017</a:t>
            </a:r>
          </a:p>
          <a:p>
            <a:r>
              <a:rPr lang="en-US" sz="2800" dirty="0"/>
              <a:t>Long Island is largest solar market. NY-Sun residential incentives are no longer available in PSEG-LI but market remains robust</a:t>
            </a:r>
          </a:p>
          <a:p>
            <a:r>
              <a:rPr lang="en-US" sz="2800" dirty="0"/>
              <a:t>Currently, most active residential market is New York City</a:t>
            </a:r>
          </a:p>
          <a:p>
            <a:r>
              <a:rPr lang="en-US" sz="2800" dirty="0"/>
              <a:t>Current market is roughly even split between direct purchases and third party ownership (leases and PPAs)</a:t>
            </a:r>
          </a:p>
        </p:txBody>
      </p:sp>
    </p:spTree>
    <p:extLst>
      <p:ext uri="{BB962C8B-B14F-4D97-AF65-F5344CB8AC3E}">
        <p14:creationId xmlns:p14="http://schemas.microsoft.com/office/powerpoint/2010/main" val="1046778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NY-Sun Customer Protections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38837"/>
            <a:ext cx="10972800" cy="4525433"/>
          </a:xfrm>
        </p:spPr>
        <p:txBody>
          <a:bodyPr/>
          <a:lstStyle/>
          <a:p>
            <a:pPr marL="0" indent="0">
              <a:buNone/>
            </a:pPr>
            <a:r>
              <a:rPr lang="en-US" sz="3200" u="sng" dirty="0"/>
              <a:t>Customer education website and guide</a:t>
            </a:r>
          </a:p>
          <a:p>
            <a:pPr lvl="1"/>
            <a:r>
              <a:rPr lang="en-US" sz="2000" dirty="0"/>
              <a:t>Understanding solar basics</a:t>
            </a:r>
          </a:p>
          <a:p>
            <a:pPr lvl="1"/>
            <a:r>
              <a:rPr lang="en-US" sz="2000" dirty="0"/>
              <a:t>Understanding your utility bill, basic service, supply and delivery costs and how does </a:t>
            </a:r>
            <a:r>
              <a:rPr lang="en-US" sz="2000"/>
              <a:t>solar affect </a:t>
            </a:r>
            <a:r>
              <a:rPr lang="en-US" sz="2000" dirty="0"/>
              <a:t>my bill  each month. </a:t>
            </a:r>
          </a:p>
          <a:p>
            <a:pPr lvl="1"/>
            <a:r>
              <a:rPr lang="en-US" sz="2000" dirty="0"/>
              <a:t>Selecting a solar contractor</a:t>
            </a:r>
          </a:p>
          <a:p>
            <a:pPr lvl="1"/>
            <a:r>
              <a:rPr lang="en-US" sz="2000" dirty="0"/>
              <a:t>Questions to ask before signing a contract</a:t>
            </a:r>
          </a:p>
          <a:p>
            <a:pPr lvl="1"/>
            <a:r>
              <a:rPr lang="en-US" sz="2000" dirty="0"/>
              <a:t>Guidance for  State and Federal income taxes, real  property tax exemptions, sales tax exemptions, NYC real property tax abatement</a:t>
            </a:r>
          </a:p>
          <a:p>
            <a:pPr lvl="1"/>
            <a:r>
              <a:rPr lang="en-US" sz="2000" dirty="0"/>
              <a:t>Advises customers  to ask an accountant or lawyer for help reviewing the proposals before signing as they are legally binding contracts</a:t>
            </a:r>
          </a:p>
        </p:txBody>
      </p:sp>
    </p:spTree>
    <p:extLst>
      <p:ext uri="{BB962C8B-B14F-4D97-AF65-F5344CB8AC3E}">
        <p14:creationId xmlns:p14="http://schemas.microsoft.com/office/powerpoint/2010/main" val="1344410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NY-Sun Customer Protections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92132"/>
            <a:ext cx="10972800" cy="4144981"/>
          </a:xfrm>
        </p:spPr>
        <p:txBody>
          <a:bodyPr/>
          <a:lstStyle/>
          <a:p>
            <a:pPr marL="0" indent="0">
              <a:buNone/>
            </a:pPr>
            <a:r>
              <a:rPr lang="en-US" sz="3200" u="sng" dirty="0"/>
              <a:t>Customer Contract Requirements</a:t>
            </a:r>
          </a:p>
          <a:p>
            <a:pPr lvl="1"/>
            <a:r>
              <a:rPr lang="en-US" sz="2000" dirty="0"/>
              <a:t>Transferable 5 year warranty required for direct purchases</a:t>
            </a:r>
          </a:p>
          <a:p>
            <a:pPr lvl="1"/>
            <a:r>
              <a:rPr lang="en-US" sz="2000" dirty="0"/>
              <a:t>Transferable production guarantee required for leases/PPAs</a:t>
            </a:r>
          </a:p>
          <a:p>
            <a:pPr lvl="1"/>
            <a:r>
              <a:rPr lang="en-US" sz="2000" dirty="0"/>
              <a:t>System description, system size (KW DC), installation schedule and estimate of annual energy output ( kWh)</a:t>
            </a:r>
          </a:p>
          <a:p>
            <a:pPr lvl="1"/>
            <a:r>
              <a:rPr lang="en-US" sz="2000" dirty="0"/>
              <a:t>Anticipated NYSERDA incentive and additional customer-incurred costs</a:t>
            </a:r>
          </a:p>
          <a:p>
            <a:pPr lvl="1"/>
            <a:r>
              <a:rPr lang="en-US" sz="2000" dirty="0"/>
              <a:t>Assignment of Responsibilities</a:t>
            </a:r>
          </a:p>
          <a:p>
            <a:pPr lvl="1"/>
            <a:r>
              <a:rPr lang="en-US" sz="2000" dirty="0"/>
              <a:t>Addendum to Customer Agreement must be signed by both Contractor and Customer</a:t>
            </a:r>
          </a:p>
          <a:p>
            <a:pPr lvl="1"/>
            <a:r>
              <a:rPr lang="en-US" sz="2000" dirty="0"/>
              <a:t>The system cost, lease or PPA rates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329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NY-Sun Customer Protections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1284"/>
            <a:ext cx="10972800" cy="4781296"/>
          </a:xfrm>
        </p:spPr>
        <p:txBody>
          <a:bodyPr/>
          <a:lstStyle/>
          <a:p>
            <a:pPr marL="0" indent="0">
              <a:buNone/>
            </a:pPr>
            <a:r>
              <a:rPr lang="en-US" sz="3200" u="sng" dirty="0"/>
              <a:t>Quality Assurance and Compliance program</a:t>
            </a:r>
          </a:p>
          <a:p>
            <a:pPr lvl="1"/>
            <a:r>
              <a:rPr lang="en-US" sz="2800" dirty="0"/>
              <a:t>Codes, technical standards and program rules </a:t>
            </a:r>
          </a:p>
          <a:p>
            <a:pPr lvl="1"/>
            <a:r>
              <a:rPr lang="en-US" sz="2800" dirty="0"/>
              <a:t>Local laws and licensing requirements may apply </a:t>
            </a:r>
          </a:p>
          <a:p>
            <a:pPr lvl="1"/>
            <a:r>
              <a:rPr lang="en-US" sz="2800" dirty="0"/>
              <a:t>NYS licensed professional engineer or registered architect</a:t>
            </a:r>
            <a:endParaRPr lang="en-US" sz="2267" dirty="0"/>
          </a:p>
          <a:p>
            <a:pPr lvl="1"/>
            <a:r>
              <a:rPr lang="en-US" sz="2800" dirty="0"/>
              <a:t>Photo inspections</a:t>
            </a:r>
          </a:p>
          <a:p>
            <a:pPr lvl="1"/>
            <a:r>
              <a:rPr lang="en-US" sz="2800" dirty="0"/>
              <a:t>Field inspections</a:t>
            </a:r>
          </a:p>
          <a:p>
            <a:pPr lvl="1"/>
            <a:r>
              <a:rPr lang="en-US" sz="2800" dirty="0"/>
              <a:t>Contractor disciplinary actions based on QA scores, misrepresenting the program, illegal actions, or unethical treatment of the customer.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13382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NY-Sun Customer Protections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8667"/>
            <a:ext cx="10972800" cy="4525433"/>
          </a:xfrm>
        </p:spPr>
        <p:txBody>
          <a:bodyPr/>
          <a:lstStyle/>
          <a:p>
            <a:pPr marL="0" indent="0">
              <a:buNone/>
            </a:pPr>
            <a:r>
              <a:rPr lang="en-US" sz="3200" u="sng" dirty="0"/>
              <a:t>Oversight of commercial projects (including CDG) </a:t>
            </a:r>
          </a:p>
          <a:p>
            <a:r>
              <a:rPr lang="en-US" sz="2800" dirty="0"/>
              <a:t>Focus on system performance</a:t>
            </a:r>
          </a:p>
          <a:p>
            <a:r>
              <a:rPr lang="en-US" sz="2800" dirty="0"/>
              <a:t>Currently no specific protections for community solar subscribers through NY-Sun: residential contract addendum does not apply</a:t>
            </a:r>
          </a:p>
          <a:p>
            <a:r>
              <a:rPr lang="en-US" sz="2800" dirty="0"/>
              <a:t>Customer education website and social media launched, will scale up significantly</a:t>
            </a:r>
          </a:p>
          <a:p>
            <a:r>
              <a:rPr lang="en-US" sz="2800" dirty="0"/>
              <a:t>New community solar customers likely to surpass rooftop sales in 2018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60825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Inquiries and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NYSERDA call center receives inquiries via phone and email</a:t>
            </a:r>
          </a:p>
          <a:p>
            <a:r>
              <a:rPr lang="en-US" sz="2800" dirty="0"/>
              <a:t>Complex questions and concerns are referred to designated NYSERDA program staff</a:t>
            </a:r>
          </a:p>
          <a:p>
            <a:r>
              <a:rPr lang="en-US" sz="2800" dirty="0"/>
              <a:t>562 inquiries in 2017 (to date) specific to residential solar</a:t>
            </a:r>
          </a:p>
          <a:p>
            <a:pPr lvl="1"/>
            <a:r>
              <a:rPr lang="en-US" sz="2267" i="1" dirty="0"/>
              <a:t>See next slide for breakdown</a:t>
            </a:r>
          </a:p>
          <a:p>
            <a:pPr marL="609585" lvl="1" indent="0">
              <a:buNone/>
            </a:pPr>
            <a:endParaRPr lang="en-US" sz="2267" dirty="0"/>
          </a:p>
        </p:txBody>
      </p:sp>
    </p:spTree>
    <p:extLst>
      <p:ext uri="{BB962C8B-B14F-4D97-AF65-F5344CB8AC3E}">
        <p14:creationId xmlns:p14="http://schemas.microsoft.com/office/powerpoint/2010/main" val="1813305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Inquiries and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49967"/>
            <a:ext cx="4902200" cy="4220633"/>
          </a:xfrm>
        </p:spPr>
        <p:txBody>
          <a:bodyPr/>
          <a:lstStyle/>
          <a:p>
            <a:r>
              <a:rPr lang="en-US" sz="2200" dirty="0"/>
              <a:t>Large majority of 562 NY-Sun customer inquiries were for program incentive information and related topics</a:t>
            </a:r>
          </a:p>
          <a:p>
            <a:r>
              <a:rPr lang="en-US" sz="2200" dirty="0"/>
              <a:t>206 inquiries have been referred to NY-Sun staff in 2017 to date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800" y="1475372"/>
            <a:ext cx="6529916" cy="420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798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800" y="1480315"/>
            <a:ext cx="6692064" cy="4590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Inquiries and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49967"/>
            <a:ext cx="4902200" cy="4220633"/>
          </a:xfrm>
        </p:spPr>
        <p:txBody>
          <a:bodyPr/>
          <a:lstStyle/>
          <a:p>
            <a:r>
              <a:rPr lang="en-US" sz="2200" dirty="0"/>
              <a:t>Majority of referrals to NY-Sun staff were for more specific program information/questions</a:t>
            </a:r>
          </a:p>
          <a:p>
            <a:r>
              <a:rPr lang="en-US" sz="2200" dirty="0"/>
              <a:t>Customer confusion on annual net metering “true up”, responsibilities of utilities vs. NYSERDA vs. contractor</a:t>
            </a:r>
          </a:p>
          <a:p>
            <a:r>
              <a:rPr lang="en-US" sz="2200" b="1" dirty="0"/>
              <a:t>30 inquiries in 2017 to date have been “issues” related to problems with a contractor, project, or system (~1% of completed projects)</a:t>
            </a:r>
          </a:p>
          <a:p>
            <a:endParaRPr lang="en-US" sz="2400" dirty="0"/>
          </a:p>
        </p:txBody>
      </p:sp>
      <p:sp>
        <p:nvSpPr>
          <p:cNvPr id="7" name="Partial Circle 6"/>
          <p:cNvSpPr/>
          <p:nvPr/>
        </p:nvSpPr>
        <p:spPr>
          <a:xfrm rot="2175550">
            <a:off x="6447219" y="1908593"/>
            <a:ext cx="3910022" cy="3662092"/>
          </a:xfrm>
          <a:prstGeom prst="pie">
            <a:avLst>
              <a:gd name="adj1" fmla="val 21166764"/>
              <a:gd name="adj2" fmla="val 2751792"/>
            </a:avLst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164127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3999</TotalTime>
  <Words>735</Words>
  <Application>Microsoft Office PowerPoint</Application>
  <PresentationFormat>Widescreen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2_Custom Design</vt:lpstr>
      <vt:lpstr>Custom Design</vt:lpstr>
      <vt:lpstr>NY-Sun Residential Customer Protections and Lessons Learned </vt:lpstr>
      <vt:lpstr>New York Residential Solar Market</vt:lpstr>
      <vt:lpstr>NY-Sun Customer Protections</vt:lpstr>
      <vt:lpstr>NY-Sun Customer Protections</vt:lpstr>
      <vt:lpstr>NY-Sun Customer Protections</vt:lpstr>
      <vt:lpstr>NY-Sun Customer Protections</vt:lpstr>
      <vt:lpstr>Customer Inquiries and Concerns</vt:lpstr>
      <vt:lpstr>Customer Inquiries and Concerns</vt:lpstr>
      <vt:lpstr>Customer Inquiries and Concerns</vt:lpstr>
      <vt:lpstr>Customer Inquiries and Concerns</vt:lpstr>
      <vt:lpstr>Suggestions</vt:lpstr>
      <vt:lpstr>Suggestions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Added Incentive Program</dc:title>
  <dc:creator>Andry, Michelle T (NYSERDA)</dc:creator>
  <cp:lastModifiedBy>Joel, Max H (NYSERDA)</cp:lastModifiedBy>
  <cp:revision>144</cp:revision>
  <cp:lastPrinted>2017-02-10T17:18:54Z</cp:lastPrinted>
  <dcterms:created xsi:type="dcterms:W3CDTF">2017-02-07T22:06:41Z</dcterms:created>
  <dcterms:modified xsi:type="dcterms:W3CDTF">2017-06-16T16:02:59Z</dcterms:modified>
</cp:coreProperties>
</file>